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0" r:id="rId2"/>
    <p:sldId id="387" r:id="rId3"/>
    <p:sldId id="406" r:id="rId4"/>
    <p:sldId id="386" r:id="rId5"/>
    <p:sldId id="407" r:id="rId6"/>
    <p:sldId id="408" r:id="rId7"/>
    <p:sldId id="413" r:id="rId8"/>
    <p:sldId id="412" r:id="rId9"/>
    <p:sldId id="411" r:id="rId10"/>
    <p:sldId id="410" r:id="rId11"/>
    <p:sldId id="40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73" autoAdjust="0"/>
  </p:normalViewPr>
  <p:slideViewPr>
    <p:cSldViewPr snapToGrid="0">
      <p:cViewPr>
        <p:scale>
          <a:sx n="26" d="100"/>
          <a:sy n="26" d="100"/>
        </p:scale>
        <p:origin x="2556" y="2520"/>
      </p:cViewPr>
      <p:guideLst>
        <p:guide orient="horz" pos="10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70B5-002D-46FC-9353-6BE0CC5A185C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9C05-52B1-487D-87D7-50518A67E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1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9C05-52B1-487D-87D7-50518A67EEA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9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9C05-52B1-487D-87D7-50518A67EE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9C05-52B1-487D-87D7-50518A67EE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4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15" b="0" i="0">
                <a:solidFill>
                  <a:srgbClr val="2058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33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E8D76E-67AA-48C5-83A9-C313694221C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3179F-B172-4B1B-AE76-EF9D786F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Кванториум\17-01-30 Урок технологии\img\shutterstock_475051996 [Converted]-01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0"/>
            <a:ext cx="9144000" cy="14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5" descr="H:\Кванториум\лого кванториум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4448" y="6349569"/>
            <a:ext cx="437802" cy="5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96320"/>
            <a:ext cx="8613602" cy="3904735"/>
          </a:xfrm>
          <a:noFill/>
        </p:spPr>
        <p:txBody>
          <a:bodyPr>
            <a:noAutofit/>
          </a:bodyPr>
          <a:lstStyle/>
          <a:p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dobe Song Std L" panose="02020300000000000000" pitchFamily="18" charset="-128"/>
                <a:cs typeface="Times New Roman" pitchFamily="18" charset="0"/>
              </a:rPr>
              <a:t/>
            </a:r>
            <a:b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dobe Song Std L" panose="02020300000000000000" pitchFamily="18" charset="-128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проектов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участии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</a:t>
            </a:r>
            <a:r>
              <a:rPr lang="ru-RU" dirty="0"/>
              <a:t/>
            </a:r>
            <a:br>
              <a:rPr lang="ru-RU" dirty="0"/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Шестаков Александр Александрович,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высшей категории, </a:t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Заслуженный рационализатор Костромской области, </a:t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Педагог-новатор Российской научно-социальной программы «Шаг в будущее», </a:t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координатор регионального этапа Всероссийского Балтийского научно-инженерного конкурса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Adobe Song Std L" panose="02020300000000000000" pitchFamily="18" charset="-128"/>
              <a:cs typeface="Times New Roman" pitchFamily="18" charset="0"/>
            </a:endParaRPr>
          </a:p>
        </p:txBody>
      </p:sp>
      <p:pic>
        <p:nvPicPr>
          <p:cNvPr id="8" name="Picture 5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39"/>
          <a:stretch/>
        </p:blipFill>
        <p:spPr bwMode="auto">
          <a:xfrm>
            <a:off x="6956854" y="6344875"/>
            <a:ext cx="1628002" cy="5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0" name="AutoShape 4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ДОПОЛНИТЕЛЬНОГО ОБРАЗОВАНИЯ КОСТРОМСКОЙ ОБЛАСТИ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ТЕХНИЧЕСКОГО ТВОРЧЕСТВА»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«КВАНТОРИУМ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1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143000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097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964" t="4920" r="30692" b="9524"/>
          <a:stretch/>
        </p:blipFill>
        <p:spPr>
          <a:xfrm>
            <a:off x="1028699" y="571500"/>
            <a:ext cx="7200901" cy="55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73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/>
          </p:cNvSpPr>
          <p:nvPr/>
        </p:nvSpPr>
        <p:spPr bwMode="auto">
          <a:xfrm>
            <a:off x="258618" y="168170"/>
            <a:ext cx="8577407" cy="22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/>
              <a:t>-это творческая </a:t>
            </a:r>
            <a:r>
              <a:rPr lang="ru-RU" dirty="0"/>
              <a:t>деятельность, направленная на достижение определённой цели, решение какой-либо проблемы. </a:t>
            </a: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6688" y="2346325"/>
            <a:ext cx="8669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spc="-2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ru-RU" sz="1400" spc="-2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2274838"/>
            <a:ext cx="77332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Традиционно выделяют три типа проектов: </a:t>
            </a:r>
            <a:endParaRPr lang="ru-RU" dirty="0" smtClean="0"/>
          </a:p>
          <a:p>
            <a:r>
              <a:rPr lang="ru-RU" dirty="0" smtClean="0"/>
              <a:t>1.Научные </a:t>
            </a:r>
            <a:r>
              <a:rPr lang="ru-RU" dirty="0"/>
              <a:t>(исследовательские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2.Социальные.</a:t>
            </a:r>
          </a:p>
          <a:p>
            <a:r>
              <a:rPr lang="ru-RU" dirty="0" smtClean="0"/>
              <a:t>3.Образовательные </a:t>
            </a:r>
            <a:r>
              <a:rPr lang="ru-RU" dirty="0"/>
              <a:t>(учебные), преобразующие сознание отдельного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7387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/>
          </p:cNvSpPr>
          <p:nvPr/>
        </p:nvSpPr>
        <p:spPr bwMode="auto">
          <a:xfrm>
            <a:off x="258618" y="168171"/>
            <a:ext cx="8577407" cy="12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3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6688" y="2346325"/>
            <a:ext cx="8669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spc="-2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ru-RU" sz="1400" spc="-2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227" t="39747" r="30568" b="20051"/>
          <a:stretch/>
        </p:blipFill>
        <p:spPr>
          <a:xfrm>
            <a:off x="258618" y="1819680"/>
            <a:ext cx="8589819" cy="35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/>
          </p:cNvSpPr>
          <p:nvPr/>
        </p:nvSpPr>
        <p:spPr bwMode="auto">
          <a:xfrm>
            <a:off x="434107" y="280574"/>
            <a:ext cx="8515927" cy="589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заключается в его направленности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разработку решений для сокращения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энергозатрат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экономию материальных ресурсов, что является одной из задач раздела «Энергосбережение 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энергетической эффективности» Государственной программы Российской Федерации «Развитие энергетики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на 2015-2025 гг.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Правительства Российской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№ 321 от 15.04.2014 г.).</a:t>
            </a:r>
          </a:p>
        </p:txBody>
      </p:sp>
    </p:spTree>
    <p:extLst>
      <p:ext uri="{BB962C8B-B14F-4D97-AF65-F5344CB8AC3E}">
        <p14:creationId xmlns:p14="http://schemas.microsoft.com/office/powerpoint/2010/main" val="124141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/>
          </p:cNvSpPr>
          <p:nvPr/>
        </p:nvSpPr>
        <p:spPr bwMode="auto">
          <a:xfrm>
            <a:off x="303478" y="2229395"/>
            <a:ext cx="8515927" cy="30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и содержание проекта</a:t>
            </a:r>
          </a:p>
          <a:p>
            <a:endParaRPr lang="ru-RU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Проект </a:t>
            </a:r>
            <a:r>
              <a:rPr lang="ru-RU" dirty="0" smtClean="0"/>
              <a:t>имеет </a:t>
            </a:r>
            <a:r>
              <a:rPr lang="ru-RU" dirty="0"/>
              <a:t>техническую </a:t>
            </a:r>
            <a:r>
              <a:rPr lang="ru-RU" u="sng" dirty="0"/>
              <a:t>направленность</a:t>
            </a:r>
            <a:r>
              <a:rPr lang="ru-RU" dirty="0"/>
              <a:t> и представляет собой инженерно-практическую </a:t>
            </a:r>
            <a:r>
              <a:rPr lang="ru-RU" u="sng" dirty="0"/>
              <a:t>задачу</a:t>
            </a:r>
            <a:r>
              <a:rPr lang="ru-RU" dirty="0"/>
              <a:t> для решения социальной </a:t>
            </a:r>
            <a:r>
              <a:rPr lang="ru-RU" u="sng" dirty="0" smtClean="0"/>
              <a:t>проблемы</a:t>
            </a:r>
            <a:r>
              <a:rPr lang="ru-RU" dirty="0" smtClean="0"/>
              <a:t>.</a:t>
            </a:r>
            <a:endParaRPr lang="ru-RU" dirty="0"/>
          </a:p>
          <a:p>
            <a:endParaRPr lang="ru-RU" sz="32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В процессе реализации проекта решались задачи по разным направлениям:</a:t>
            </a:r>
          </a:p>
          <a:p>
            <a:r>
              <a:rPr lang="ru-RU" dirty="0"/>
              <a:t>-проектирование в программе </a:t>
            </a:r>
            <a:r>
              <a:rPr lang="en-US" dirty="0" err="1"/>
              <a:t>EasyEDA</a:t>
            </a:r>
            <a:r>
              <a:rPr lang="ru-RU" dirty="0"/>
              <a:t> принципиальной и монтажной </a:t>
            </a:r>
            <a:r>
              <a:rPr lang="ru-RU" dirty="0" smtClean="0"/>
              <a:t>схем;</a:t>
            </a:r>
            <a:endParaRPr lang="ru-RU" dirty="0"/>
          </a:p>
          <a:p>
            <a:pPr fontAlgn="base"/>
            <a:r>
              <a:rPr lang="ru-RU" dirty="0"/>
              <a:t>-написание в среде </a:t>
            </a:r>
            <a:r>
              <a:rPr lang="en-US" dirty="0"/>
              <a:t>Arduino IDE</a:t>
            </a:r>
            <a:r>
              <a:rPr lang="ru-RU" dirty="0"/>
              <a:t> </a:t>
            </a:r>
            <a:r>
              <a:rPr lang="ru-RU" dirty="0" smtClean="0"/>
              <a:t>прошивок;</a:t>
            </a:r>
            <a:endParaRPr lang="ru-RU" b="1" dirty="0"/>
          </a:p>
          <a:p>
            <a:r>
              <a:rPr lang="ru-RU" dirty="0"/>
              <a:t>-анализ результатов применения и расчет экономической эффективности промышленных энергосберегающих устройств; </a:t>
            </a:r>
          </a:p>
          <a:p>
            <a:r>
              <a:rPr lang="ru-RU" dirty="0"/>
              <a:t>-сравнение полученных данных по промышленным устройствам с результатами подсчета экономической эффективности оригинального устройства, разработанного в процессе исследования.</a:t>
            </a:r>
          </a:p>
          <a:p>
            <a:endParaRPr lang="ru-RU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48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/>
          </p:cNvSpPr>
          <p:nvPr/>
        </p:nvSpPr>
        <p:spPr bwMode="auto">
          <a:xfrm>
            <a:off x="120598" y="-69668"/>
            <a:ext cx="8515927" cy="30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(защита) проекта</a:t>
            </a:r>
          </a:p>
          <a:p>
            <a:endParaRPr lang="ru-RU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lomonpansion.ru/images/school/03-150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4" y="1725916"/>
            <a:ext cx="2307773" cy="17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ytimg.com/vi/Uti_VuMInAI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r="31867"/>
          <a:stretch/>
        </p:blipFill>
        <p:spPr bwMode="auto">
          <a:xfrm>
            <a:off x="309874" y="3909785"/>
            <a:ext cx="2177144" cy="24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vatars.mds.yandex.net/i?id=210363fba89fa540a1ab60a60e106fb6-4599029-images-thumbs&amp;ref=rim&amp;n=33&amp;w=300&amp;h=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47" y="1726934"/>
            <a:ext cx="2303778" cy="17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41.userapi.com/impf/c850332/v850332659/7f436/LOXJ7cvfZiQ.jpg?size=1280x853&amp;quality=96&amp;sign=cef455142f9b9f28d4a470edb19e6b1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4"/>
          <a:stretch/>
        </p:blipFill>
        <p:spPr bwMode="auto">
          <a:xfrm>
            <a:off x="2709138" y="3909785"/>
            <a:ext cx="3106371" cy="24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sun9-72.userapi.com/impf/c834302/v834302222/10ab6a/4fd1W60mGdk.jpg?size=1280x852&amp;quality=96&amp;sign=49259bac30ee6d87e1f2bc2dea1e7dc1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r="19732"/>
          <a:stretch/>
        </p:blipFill>
        <p:spPr bwMode="auto">
          <a:xfrm>
            <a:off x="6037630" y="3909785"/>
            <a:ext cx="2620751" cy="24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sun9-22.userapi.com/impg/yMPj7HnlXv1711kv3GjlHwugJKY7ZOgISaGk0A/alDEg-H1Z4I.jpg?size=810x540&amp;quality=96&amp;sign=3d58b949fc367669faa270939164bed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11" y="1723318"/>
            <a:ext cx="2597172" cy="17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2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990600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14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62000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953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04900"/>
            <a:ext cx="8458200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807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DCB085-1F67-4C5D-B042-6E638DE4F87B}"/>
</file>

<file path=customXml/itemProps2.xml><?xml version="1.0" encoding="utf-8"?>
<ds:datastoreItem xmlns:ds="http://schemas.openxmlformats.org/officeDocument/2006/customXml" ds:itemID="{F69363C4-BD66-4443-B8D6-E4B66D468C82}"/>
</file>

<file path=customXml/itemProps3.xml><?xml version="1.0" encoding="utf-8"?>
<ds:datastoreItem xmlns:ds="http://schemas.openxmlformats.org/officeDocument/2006/customXml" ds:itemID="{161EC1A3-8EDA-4585-90FE-CCC79BBB530A}"/>
</file>

<file path=docProps/app.xml><?xml version="1.0" encoding="utf-8"?>
<Properties xmlns="http://schemas.openxmlformats.org/officeDocument/2006/extended-properties" xmlns:vt="http://schemas.openxmlformats.org/officeDocument/2006/docPropsVTypes">
  <TotalTime>20655</TotalTime>
  <Words>167</Words>
  <Application>Microsoft Office PowerPoint</Application>
  <PresentationFormat>Экран (4:3)</PresentationFormat>
  <Paragraphs>29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Adobe Song Std L</vt:lpstr>
      <vt:lpstr>Arial</vt:lpstr>
      <vt:lpstr>Calibri</vt:lpstr>
      <vt:lpstr>Times New Roman</vt:lpstr>
      <vt:lpstr>Verdana</vt:lpstr>
      <vt:lpstr>Тема Office</vt:lpstr>
      <vt:lpstr> Опыт  сопровождения учащихся  при подготовке проектов  и участии в конкурсах  Шестаков Александр Александрович, педагог дополнительного образования высшей категории,  Заслуженный рационализатор Костромской области,  Педагог-новатор Российской научно-социальной программы «Шаг в будущее»,  координатор регионального этапа Всероссийского Балтийского научно-инженерного конкурса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в детском технопарке «Кванториуме»</dc:title>
  <dc:creator>user</dc:creator>
  <cp:lastModifiedBy>IT-Progress</cp:lastModifiedBy>
  <cp:revision>287</cp:revision>
  <dcterms:created xsi:type="dcterms:W3CDTF">2017-01-30T07:16:04Z</dcterms:created>
  <dcterms:modified xsi:type="dcterms:W3CDTF">2022-02-15T13:23:43Z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