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.jpg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7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  <p:sldMasterId id="2147483660" r:id="rId7"/>
    <p:sldMasterId id="2147483662" r:id="rId8"/>
  </p:sldMasterIdLst>
  <p:notesMasterIdLst>
    <p:notesMasterId r:id="rId16"/>
  </p:notesMasterIdLst>
  <p:sldIdLst>
    <p:sldId id="257" r:id="rId9"/>
    <p:sldId id="419" r:id="rId10"/>
    <p:sldId id="421" r:id="rId11"/>
    <p:sldId id="422" r:id="rId12"/>
    <p:sldId id="426" r:id="rId13"/>
    <p:sldId id="427" r:id="rId14"/>
    <p:sldId id="428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02" y="-96"/>
      </p:cViewPr>
      <p:guideLst>
        <p:guide orient="horz" pos="15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8" Type="http://schemas.openxmlformats.org/officeDocument/2006/relationships/viewProps" Target="viewProps.xml"/><Relationship Id="rId13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21" Type="http://schemas.openxmlformats.org/officeDocument/2006/relationships/customXml" Target="../customXml/item2.xml"/><Relationship Id="rId7" Type="http://schemas.openxmlformats.org/officeDocument/2006/relationships/slideMaster" Target="slideMasters/slideMaster6.xml"/><Relationship Id="rId17" Type="http://schemas.openxmlformats.org/officeDocument/2006/relationships/presProps" Target="presProps.xml"/><Relationship Id="rId12" Type="http://schemas.openxmlformats.org/officeDocument/2006/relationships/slide" Target="slides/slide4.xml"/><Relationship Id="rId2" Type="http://schemas.openxmlformats.org/officeDocument/2006/relationships/theme" Target="theme/theme1.xml"/><Relationship Id="rId16" Type="http://schemas.openxmlformats.org/officeDocument/2006/relationships/notesMaster" Target="notesMasters/notesMaster1.xml"/><Relationship Id="rId20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19" Type="http://schemas.openxmlformats.org/officeDocument/2006/relationships/tableStyles" Target="tableStyles.xml"/><Relationship Id="rId10" Type="http://schemas.openxmlformats.org/officeDocument/2006/relationships/slide" Target="slides/slide2.xml"/><Relationship Id="rId9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14" Type="http://schemas.openxmlformats.org/officeDocument/2006/relationships/slide" Target="slides/slide6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E266A-25AC-4545-A943-AB7FD6C591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DC117-3BC4-4F2C-9A4B-045D21009A0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800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113" y="1447800"/>
            <a:ext cx="3889375" cy="13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4A4A4A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40640">
              <a:lnSpc>
                <a:spcPts val="830"/>
              </a:lnSpc>
            </a:pPr>
            <a:fld id="{81D60167-4931-47E6-BA6A-407CBD079E47}" type="slidenum">
              <a:rPr lang="ru-RU" spc="-4" smtClean="0"/>
            </a:fld>
            <a:endParaRPr lang="ru-RU" spc="-4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0E12-9161-4C9B-8C29-C42D2FA037A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5DE7-8F96-4054-8A65-98C7CA1CBE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_ДОМ\РАБОТА\АСОУ\Презентации\Учитель будущего\ИТОГ\Слайд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_ДОМ\РАБОТА\АСОУ\Презентации\Учитель будущего\ИТОГ\Слайд 3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_ДОМ\РАБОТА\АСОУ\Презентации\Учитель будущего\ИТОГ\Слайд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_ДОМ\РАБОТА\АСОУ\Презентации\Учитель будущего\ИТОГ\Слайд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0E12-9161-4C9B-8C29-C42D2FA037A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5DE7-8F96-4054-8A65-98C7CA1CBEB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1171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3200" dirty="0" smtClean="0"/>
              <a:t>Проектирование индивидуального образовательного маршрута ученика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795886"/>
            <a:ext cx="3859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Цветкова Оксана Николаевна,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учитель истории и обществознания,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заместитель  директора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Гимназии № 33 города Костромы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563638"/>
            <a:ext cx="21602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- ученик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057900" y="4851285"/>
            <a:ext cx="160020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830"/>
              </a:lnSpc>
            </a:pPr>
            <a:r>
              <a:rPr spc="-4" dirty="0"/>
              <a:t>37</a:t>
            </a:r>
            <a:endParaRPr spc="-4" dirty="0"/>
          </a:p>
        </p:txBody>
      </p:sp>
      <p:sp>
        <p:nvSpPr>
          <p:cNvPr id="3" name="object 3"/>
          <p:cNvSpPr txBox="1"/>
          <p:nvPr/>
        </p:nvSpPr>
        <p:spPr>
          <a:xfrm>
            <a:off x="1277635" y="1491630"/>
            <a:ext cx="3901028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ru-RU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</a:t>
            </a:r>
            <a:r>
              <a:rPr lang="ru-RU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060" indent="-214630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060" indent="-214630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060" indent="-214630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глубине и</a:t>
            </a:r>
            <a:r>
              <a:rPr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060" lvl="1" indent="-214630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различий в пути и </a:t>
            </a:r>
            <a:r>
              <a:rPr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060" lvl="1" indent="-214630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объективно </a:t>
            </a:r>
            <a:r>
              <a:rPr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фиксируемых</a:t>
            </a:r>
            <a:r>
              <a:rPr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060" lvl="1" indent="-214630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u-RU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профилизация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32632"/>
            <a:ext cx="6172200" cy="456568"/>
          </a:xfrm>
          <a:prstGeom prst="rect">
            <a:avLst/>
          </a:prstGeom>
        </p:spPr>
        <p:txBody>
          <a:bodyPr vert="horz" wrap="square" lIns="0" tIns="40672" rIns="0" bIns="0" rtlCol="0">
            <a:spAutoFit/>
          </a:bodyPr>
          <a:lstStyle/>
          <a:p>
            <a:pPr marL="86995"/>
            <a:r>
              <a:rPr sz="2700" b="1" spc="-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тренды в</a:t>
            </a:r>
            <a:r>
              <a:rPr sz="2700" b="1" spc="1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b="1" spc="-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endParaRPr sz="2700" b="1" spc="-4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75606"/>
            <a:ext cx="3281769" cy="343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0192" y="411510"/>
            <a:ext cx="21602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- ученик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Таблица 4"/>
          <p:cNvGraphicFramePr/>
          <p:nvPr/>
        </p:nvGraphicFramePr>
        <p:xfrm>
          <a:off x="387350" y="844550"/>
          <a:ext cx="8108950" cy="377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220"/>
                <a:gridCol w="2501900"/>
                <a:gridCol w="4354195"/>
              </a:tblGrid>
              <a:tr h="6762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№ п/п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Категории обучающихся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Педагоги гимназии, кураторы ИОМ, родители!</a:t>
                      </a:r>
                      <a:endParaRPr lang="ru-RU" altLang="en-US"/>
                    </a:p>
                  </a:txBody>
                  <a:tcPr/>
                </a:tc>
              </a:tr>
              <a:tr h="952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1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Одаренные школьники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800"/>
                        <a:t>Заместитель директора по УВР, педагоги-предметники, педагоги дополнительного образования</a:t>
                      </a:r>
                      <a:endParaRPr lang="ru-RU" altLang="en-US" sz="1800"/>
                    </a:p>
                  </a:txBody>
                  <a:tcPr/>
                </a:tc>
              </a:tr>
              <a:tr h="5124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2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Обучающиеся с ОВЗ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800"/>
                        <a:t>Специалисты школьной ППК </a:t>
                      </a:r>
                      <a:endParaRPr lang="ru-RU" altLang="en-US" sz="1800"/>
                    </a:p>
                  </a:txBody>
                  <a:tcPr/>
                </a:tc>
              </a:tr>
              <a:tr h="952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3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Обучающиеся, находящиеся в трудной жизненной сиуации</a:t>
                      </a:r>
                      <a:endParaRPr lang="ru-RU" altLang="en-US"/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800">
                          <a:sym typeface="+mn-ea"/>
                        </a:rPr>
                        <a:t>Заместитель директора по ВР, социальный педагог, педагоги-психологи, классные руководители</a:t>
                      </a:r>
                      <a:endParaRPr lang="ru-RU" altLang="en-US" sz="1800"/>
                    </a:p>
                    <a:p>
                      <a:pPr algn="ctr">
                        <a:buNone/>
                      </a:pPr>
                      <a:endParaRPr lang="ru-RU" altLang="en-US" sz="1800"/>
                    </a:p>
                  </a:txBody>
                  <a:tcPr/>
                </a:tc>
              </a:tr>
              <a:tr h="6762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4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Обучающиеся из группы риска</a:t>
                      </a:r>
                      <a:endParaRPr lang="ru-RU" altLang="en-US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467995" y="735328"/>
            <a:ext cx="8074660" cy="1476375"/>
          </a:xfrm>
          <a:prstGeom prst="rect">
            <a:avLst/>
          </a:prstGeom>
          <a:noFill/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txBody>
          <a:bodyPr wrap="square" rtlCol="0">
            <a:spAutoFit/>
          </a:bodyPr>
          <a:p>
            <a:pPr algn="just" fontAlgn="auto"/>
            <a:r>
              <a:rPr lang="ru-RU" altLang="en-US" noProof="1">
                <a:latin typeface="+mn-lt"/>
                <a:ea typeface="+mn-ea"/>
                <a:cs typeface="+mn-cs"/>
              </a:rPr>
              <a:t>ИОМ - это </a:t>
            </a:r>
            <a:r>
              <a:rPr lang="ru-RU" altLang="en-US" noProof="1">
                <a:highlight>
                  <a:srgbClr val="FFFF00"/>
                </a:highlight>
                <a:latin typeface="+mn-lt"/>
                <a:ea typeface="+mn-ea"/>
                <a:cs typeface="+mn-cs"/>
              </a:rPr>
              <a:t>целенаправленно </a:t>
            </a:r>
            <a:r>
              <a:rPr lang="ru-RU" altLang="en-US" noProof="1">
                <a:latin typeface="+mn-lt"/>
                <a:ea typeface="+mn-ea"/>
                <a:cs typeface="+mn-cs"/>
              </a:rPr>
              <a:t>проектируемая </a:t>
            </a:r>
            <a:r>
              <a:rPr lang="ru-RU" altLang="en-US" noProof="1">
                <a:highlight>
                  <a:srgbClr val="FFFF00"/>
                </a:highlight>
                <a:latin typeface="+mn-lt"/>
                <a:ea typeface="+mn-ea"/>
                <a:cs typeface="+mn-cs"/>
              </a:rPr>
              <a:t>дифференцированная </a:t>
            </a:r>
            <a:r>
              <a:rPr lang="ru-RU" altLang="en-US" noProof="1">
                <a:latin typeface="+mn-lt"/>
                <a:ea typeface="+mn-ea"/>
                <a:cs typeface="+mn-cs"/>
              </a:rPr>
              <a:t>образовательная программа, обеспечивающая учащемуся </a:t>
            </a:r>
            <a:r>
              <a:rPr lang="ru-RU" altLang="en-US" noProof="1">
                <a:highlight>
                  <a:srgbClr val="FFFF00"/>
                </a:highlight>
                <a:latin typeface="+mn-lt"/>
                <a:ea typeface="+mn-ea"/>
                <a:cs typeface="+mn-cs"/>
              </a:rPr>
              <a:t>позиции субъекта</a:t>
            </a:r>
            <a:r>
              <a:rPr lang="ru-RU" altLang="en-US" noProof="1">
                <a:latin typeface="+mn-lt"/>
                <a:ea typeface="+mn-ea"/>
                <a:cs typeface="+mn-cs"/>
              </a:rPr>
              <a:t> выбора, разработки и реализации образовательной </a:t>
            </a:r>
            <a:r>
              <a:rPr lang="ru-RU" altLang="en-US" noProof="1">
                <a:highlight>
                  <a:srgbClr val="FFFF00"/>
                </a:highlight>
                <a:latin typeface="+mn-lt"/>
                <a:ea typeface="+mn-ea"/>
                <a:cs typeface="+mn-cs"/>
              </a:rPr>
              <a:t>программы</a:t>
            </a:r>
            <a:r>
              <a:rPr lang="ru-RU" altLang="en-US" noProof="1">
                <a:latin typeface="+mn-lt"/>
                <a:ea typeface="+mn-ea"/>
                <a:cs typeface="+mn-cs"/>
              </a:rPr>
              <a:t> при осуществлении </a:t>
            </a:r>
            <a:r>
              <a:rPr lang="ru-RU" altLang="en-US" noProof="1">
                <a:highlight>
                  <a:srgbClr val="FFFF00"/>
                </a:highlight>
                <a:latin typeface="+mn-lt"/>
                <a:ea typeface="+mn-ea"/>
                <a:cs typeface="+mn-cs"/>
              </a:rPr>
              <a:t>педагогической поддержки</a:t>
            </a:r>
            <a:r>
              <a:rPr lang="ru-RU" altLang="en-US" noProof="1">
                <a:latin typeface="+mn-lt"/>
                <a:ea typeface="+mn-ea"/>
                <a:cs typeface="+mn-cs"/>
              </a:rPr>
              <a:t> его </a:t>
            </a:r>
            <a:r>
              <a:rPr lang="ru-RU" altLang="en-US" noProof="1">
                <a:highlight>
                  <a:srgbClr val="FFFF00"/>
                </a:highlight>
                <a:latin typeface="+mn-lt"/>
                <a:ea typeface="+mn-ea"/>
                <a:cs typeface="+mn-cs"/>
              </a:rPr>
              <a:t>самоопределения (в том числе пфессиональное) и самореализации</a:t>
            </a:r>
            <a:endParaRPr lang="ru-RU" altLang="en-US" noProof="1"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23850" y="2508250"/>
            <a:ext cx="250507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ru-RU" altLang="en-US" b="1" noProof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Компоненты:</a:t>
            </a:r>
            <a:endParaRPr lang="ru-RU" altLang="en-US" b="1" noProof="1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ru-RU" altLang="en-US" noProof="1">
                <a:latin typeface="+mn-lt"/>
                <a:ea typeface="+mn-ea"/>
                <a:cs typeface="+mn-cs"/>
              </a:rPr>
              <a:t>целевой</a:t>
            </a:r>
            <a:endParaRPr lang="ru-RU" altLang="en-US" noProof="1"/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ru-RU" altLang="en-US" noProof="1">
                <a:latin typeface="+mn-lt"/>
                <a:ea typeface="+mn-ea"/>
                <a:cs typeface="+mn-cs"/>
              </a:rPr>
              <a:t>содержательный</a:t>
            </a:r>
            <a:endParaRPr lang="ru-RU" altLang="en-US" noProof="1"/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ru-RU" altLang="en-US" noProof="1">
                <a:latin typeface="+mn-lt"/>
                <a:ea typeface="+mn-ea"/>
                <a:cs typeface="+mn-cs"/>
              </a:rPr>
              <a:t>технологический</a:t>
            </a:r>
            <a:endParaRPr lang="ru-RU" altLang="en-US" noProof="1"/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ru-RU" altLang="en-US" noProof="1">
                <a:latin typeface="+mn-lt"/>
                <a:ea typeface="+mn-ea"/>
                <a:cs typeface="+mn-cs"/>
              </a:rPr>
              <a:t>диагностический</a:t>
            </a:r>
            <a:endParaRPr lang="ru-RU" altLang="en-US" noProof="1"/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ru-RU" altLang="en-US" noProof="1">
                <a:latin typeface="+mn-lt"/>
                <a:ea typeface="+mn-ea"/>
                <a:cs typeface="+mn-cs"/>
              </a:rPr>
              <a:t>результативный</a:t>
            </a:r>
            <a:endParaRPr lang="ru-RU" altLang="en-US" noProof="1"/>
          </a:p>
        </p:txBody>
      </p:sp>
      <p:pic>
        <p:nvPicPr>
          <p:cNvPr id="16387" name="Замещающее содержимое 8"/>
          <p:cNvPicPr>
            <a:picLocks noGrp="1" noChangeAspect="1"/>
          </p:cNvPicPr>
          <p:nvPr>
            <p:ph idx="1"/>
          </p:nvPr>
        </p:nvPicPr>
        <p:blipFill>
          <a:blip r:embed="rId1"/>
          <a:srcRect l="35841" t="30000" r="34727" b="35110"/>
          <a:stretch>
            <a:fillRect/>
          </a:stretch>
        </p:blipFill>
        <p:spPr>
          <a:xfrm>
            <a:off x="7524750" y="4027170"/>
            <a:ext cx="1674495" cy="1116330"/>
          </a:xfrm>
        </p:spPr>
      </p:pic>
      <p:pic>
        <p:nvPicPr>
          <p:cNvPr id="17412" name="Замещающее содержимое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858" t="28470" r="22374" b="38182"/>
          <a:stretch>
            <a:fillRect/>
          </a:stretch>
        </p:blipFill>
        <p:spPr>
          <a:xfrm>
            <a:off x="2482850" y="2211705"/>
            <a:ext cx="5280660" cy="27857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37" y="555630"/>
            <a:ext cx="734481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400" dirty="0" smtClean="0"/>
              <a:t>Проектирование индивидуального образовательного маршрута ученика</a:t>
            </a:r>
            <a:endParaRPr lang="ru-RU" sz="2400" dirty="0" smtClean="0"/>
          </a:p>
        </p:txBody>
      </p:sp>
      <p:pic>
        <p:nvPicPr>
          <p:cNvPr id="11" name="Замещающее содержимое 10"/>
          <p:cNvPicPr>
            <a:picLocks noChangeAspect="1"/>
          </p:cNvPicPr>
          <p:nvPr>
            <p:ph sz="half" idx="1"/>
          </p:nvPr>
        </p:nvPicPr>
        <p:blipFill>
          <a:blip r:embed="rId1"/>
          <a:srcRect l="18762" t="41487" r="7266" b="38427"/>
          <a:stretch>
            <a:fillRect/>
          </a:stretch>
        </p:blipFill>
        <p:spPr>
          <a:xfrm>
            <a:off x="179705" y="1351915"/>
            <a:ext cx="5564505" cy="1534795"/>
          </a:xfrm>
          <a:prstGeom prst="rect">
            <a:avLst/>
          </a:prstGeom>
        </p:spPr>
      </p:pic>
      <p:pic>
        <p:nvPicPr>
          <p:cNvPr id="13" name="Замещающее содержимое 12"/>
          <p:cNvPicPr>
            <a:picLocks noChangeAspect="1"/>
          </p:cNvPicPr>
          <p:nvPr>
            <p:ph sz="half" idx="2"/>
          </p:nvPr>
        </p:nvPicPr>
        <p:blipFill>
          <a:blip r:embed="rId2"/>
          <a:srcRect l="17736" t="20476" r="3821" b="60364"/>
          <a:stretch>
            <a:fillRect/>
          </a:stretch>
        </p:blipFill>
        <p:spPr>
          <a:xfrm>
            <a:off x="2484120" y="3148330"/>
            <a:ext cx="6508115" cy="1531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23850" y="699770"/>
            <a:ext cx="7659370" cy="4314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Текстовое поле 101"/>
          <p:cNvSpPr txBox="1"/>
          <p:nvPr/>
        </p:nvSpPr>
        <p:spPr>
          <a:xfrm>
            <a:off x="1475423" y="843598"/>
            <a:ext cx="65405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ru-RU" sz="2000">
                <a:latin typeface="Times New Roman" panose="02020603050405020304" pitchFamily="18" charset="0"/>
              </a:rPr>
              <a:t>Итоги участия учеников гимназии в муниципальном этапе</a:t>
            </a:r>
            <a:endParaRPr lang="en-US" altLang="ru-RU" sz="2000">
              <a:latin typeface="Times New Roman" panose="02020603050405020304" pitchFamily="18" charset="0"/>
            </a:endParaRPr>
          </a:p>
          <a:p>
            <a:pPr algn="ctr"/>
            <a:r>
              <a:rPr lang="en-US" altLang="ru-RU" sz="2000">
                <a:latin typeface="Times New Roman" panose="02020603050405020304" pitchFamily="18" charset="0"/>
              </a:rPr>
              <a:t> Всероссийской олимпиады школьников</a:t>
            </a:r>
            <a:endParaRPr lang="ru-RU" altLang="en-US" sz="2000">
              <a:latin typeface="Arial" panose="020B0604020202020204" pitchFamily="34" charset="0"/>
            </a:endParaRPr>
          </a:p>
        </p:txBody>
      </p:sp>
      <p:pic>
        <p:nvPicPr>
          <p:cNvPr id="24578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1"/>
          <a:srcRect l="21434" t="43127" r="21597" b="32906"/>
          <a:stretch>
            <a:fillRect/>
          </a:stretch>
        </p:blipFill>
        <p:spPr>
          <a:xfrm>
            <a:off x="539750" y="1924050"/>
            <a:ext cx="8388350" cy="19843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44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59E21E-F632-41EB-A01E-6D414FAE0633}"/>
</file>

<file path=customXml/itemProps2.xml><?xml version="1.0" encoding="utf-8"?>
<ds:datastoreItem xmlns:ds="http://schemas.openxmlformats.org/officeDocument/2006/customXml" ds:itemID="{B501D60A-3016-4EE5-81DA-0735E445B312}"/>
</file>

<file path=customXml/itemProps3.xml><?xml version="1.0" encoding="utf-8"?>
<ds:datastoreItem xmlns:ds="http://schemas.openxmlformats.org/officeDocument/2006/customXml" ds:itemID="{44824B14-B478-4EC0-9048-9472E8A6AC1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1452</Words>
  <Application>WPS Presentation</Application>
  <PresentationFormat>Экран (16:9)</PresentationFormat>
  <Paragraphs>70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Arial Narrow</vt:lpstr>
      <vt:lpstr>Times New Roman</vt:lpstr>
      <vt:lpstr>Times New Roman</vt:lpstr>
      <vt:lpstr>Calibri</vt:lpstr>
      <vt:lpstr>Microsoft YaHei</vt:lpstr>
      <vt:lpstr>Arial Unicode MS</vt:lpstr>
      <vt:lpstr>Презентация144</vt:lpstr>
      <vt:lpstr>Тема Office</vt:lpstr>
      <vt:lpstr>3_Специальное оформление</vt:lpstr>
      <vt:lpstr>1_Специальное оформление</vt:lpstr>
      <vt:lpstr>4_Специальное оформление</vt:lpstr>
      <vt:lpstr>5_Специальное оформление</vt:lpstr>
      <vt:lpstr>Специальное оформление</vt:lpstr>
      <vt:lpstr>PowerPoint 演示文稿</vt:lpstr>
      <vt:lpstr>Ключевые тренды в образовании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Teacher</cp:lastModifiedBy>
  <cp:revision>44</cp:revision>
  <dcterms:created xsi:type="dcterms:W3CDTF">2020-05-23T21:18:00Z</dcterms:created>
  <dcterms:modified xsi:type="dcterms:W3CDTF">2022-08-25T06:10:23Z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639393D31EF54357909B3AFA89B2D52E</vt:lpwstr>
  </property>
  <property fmtid="{D5CDD505-2E9C-101B-9397-08002B2CF9AE}" pid="3" name="KSOProductBuildVer">
    <vt:lpwstr>1049-11.2.0.11254</vt:lpwstr>
  </property>
  <property fmtid="{D5CDD505-2E9C-101B-9397-08002B2CF9AE}" pid="4" name="ContentTypeId">
    <vt:lpwstr>0x010100533E0A40001E814E995471E0489B1028</vt:lpwstr>
  </property>
</Properties>
</file>