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391" r:id="rId2"/>
    <p:sldId id="681" r:id="rId3"/>
    <p:sldId id="816" r:id="rId4"/>
    <p:sldId id="628" r:id="rId5"/>
    <p:sldId id="795" r:id="rId6"/>
    <p:sldId id="814" r:id="rId7"/>
    <p:sldId id="818" r:id="rId8"/>
    <p:sldId id="828" r:id="rId9"/>
    <p:sldId id="803" r:id="rId10"/>
    <p:sldId id="797" r:id="rId11"/>
    <p:sldId id="829" r:id="rId12"/>
    <p:sldId id="798" r:id="rId13"/>
    <p:sldId id="799" r:id="rId14"/>
    <p:sldId id="800" r:id="rId15"/>
    <p:sldId id="801" r:id="rId16"/>
    <p:sldId id="825" r:id="rId17"/>
    <p:sldId id="806" r:id="rId18"/>
    <p:sldId id="826" r:id="rId19"/>
    <p:sldId id="742" r:id="rId20"/>
    <p:sldId id="827" r:id="rId21"/>
    <p:sldId id="445" r:id="rId22"/>
  </p:sldIdLst>
  <p:sldSz cx="12192000" cy="6858000"/>
  <p:notesSz cx="6797675" cy="9926638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9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35BCB-5EDE-470B-92FF-ED14AE79CF8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4EAE2-4519-44A6-A10F-D614005C3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01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B2F2C-3C89-435D-9B62-1A1C6418C75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339DC-FE03-43E4-B3C2-58A4FC8CB1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0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903216" cy="2387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+mn-lt"/>
              </a:rPr>
              <a:t> Методика проведения </a:t>
            </a:r>
            <a:r>
              <a:rPr lang="ru-RU" sz="4400" b="1" dirty="0" smtClean="0">
                <a:solidFill>
                  <a:srgbClr val="C00000"/>
                </a:solidFill>
                <a:latin typeface="+mn-lt"/>
              </a:rPr>
              <a:t>интеллектуально-познавательных игр.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0" y="-21571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 </a:t>
            </a:r>
            <a:r>
              <a:rPr lang="ru-RU" dirty="0"/>
              <a:t>и др.).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95922" y="523084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err="1">
                <a:solidFill>
                  <a:srgbClr val="002060"/>
                </a:solidFill>
              </a:rPr>
              <a:t>Козявина</a:t>
            </a:r>
            <a:r>
              <a:rPr lang="ru-RU" dirty="0">
                <a:solidFill>
                  <a:srgbClr val="002060"/>
                </a:solidFill>
              </a:rPr>
              <a:t> И.Н., ст. преподаватель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кафедра воспитания и психологического сопровождения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ОГБОУ ДПО «Костромской областной 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6057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10570970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/>
                </a:solidFill>
              </a:rPr>
              <a:t>Сходные черты интеллектуально-познавательных </a:t>
            </a:r>
            <a:r>
              <a:rPr lang="ru-RU" sz="3600" b="1" dirty="0">
                <a:solidFill>
                  <a:schemeClr val="accent1"/>
                </a:solidFill>
              </a:rPr>
              <a:t>игр</a:t>
            </a:r>
            <a:r>
              <a:rPr lang="ru-RU" sz="3600" b="1" dirty="0">
                <a:solidFill>
                  <a:schemeClr val="accent1"/>
                </a:solidFill>
              </a:rPr>
              <a:t> </a:t>
            </a:r>
            <a:r>
              <a:rPr lang="ru-RU" sz="3600" b="1" dirty="0">
                <a:solidFill>
                  <a:schemeClr val="accent1"/>
                </a:solidFill>
              </a:rPr>
              <a:t> 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Вопросы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Правила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Игровой сюжет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647" y="1324432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7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При подготовке вопросов к интеллектуальной игре следует руководствоваться следующими правилами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1) нельзя, чтобы вопрос звучал как задание, то есть требовал развернутого </a:t>
            </a:r>
            <a:r>
              <a:rPr lang="ru-RU" dirty="0" smtClean="0">
                <a:solidFill>
                  <a:srgbClr val="002060"/>
                </a:solidFill>
              </a:rPr>
              <a:t>ответа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2</a:t>
            </a:r>
            <a:r>
              <a:rPr lang="ru-RU" dirty="0">
                <a:solidFill>
                  <a:srgbClr val="002060"/>
                </a:solidFill>
              </a:rPr>
              <a:t>) нельзя, чтобы вопрос был </a:t>
            </a:r>
            <a:r>
              <a:rPr lang="ru-RU" dirty="0" err="1">
                <a:solidFill>
                  <a:srgbClr val="002060"/>
                </a:solidFill>
              </a:rPr>
              <a:t>узкоспецифический</a:t>
            </a:r>
            <a:r>
              <a:rPr lang="ru-RU" dirty="0">
                <a:solidFill>
                  <a:srgbClr val="002060"/>
                </a:solidFill>
              </a:rPr>
              <a:t>, требовал углубленных знаний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3</a:t>
            </a:r>
            <a:r>
              <a:rPr lang="ru-RU" dirty="0">
                <a:solidFill>
                  <a:srgbClr val="002060"/>
                </a:solidFill>
              </a:rPr>
              <a:t>) нельзя, чтобы вопрос требовал ответа-перечисления 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4) нельзя, чтобы вопрос состоял из нескольких вопросов 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5) не задавайте ребятам примитивно-глупых вопросов 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6) </a:t>
            </a:r>
            <a:r>
              <a:rPr lang="ru-RU" dirty="0">
                <a:solidFill>
                  <a:srgbClr val="002060"/>
                </a:solidFill>
              </a:rPr>
              <a:t>не задавайте ребятам вопросов, которые никоим образом не связаны с их жизненным опытом 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424" y="365125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95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Вопросы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Вопросы должны быть интересно сформулированы, строиться по принципу «неизвестное об известном», основываться не на специализированных знаниях, а на общедоступных фактах, логическом мышлении и интуиции. Вопросы должны содержать в себе еле заметные на первый взгляд зацепки, подталкивающие ход мысли в нужном направлении. Задаваться в корректной форме с четкой формулировкой и предполагать однозначный ответ.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Хороший вопрос-это тот , для ответа на который нужны не только знания но и умения логически мыслить</a:t>
            </a:r>
          </a:p>
          <a:p>
            <a:r>
              <a:rPr lang="ru-RU" dirty="0">
                <a:solidFill>
                  <a:srgbClr val="002060"/>
                </a:solidFill>
              </a:rPr>
              <a:t>Хороший вопрос-это </a:t>
            </a:r>
            <a:r>
              <a:rPr lang="ru-RU" dirty="0" smtClean="0">
                <a:solidFill>
                  <a:srgbClr val="002060"/>
                </a:solidFill>
              </a:rPr>
              <a:t>тот ,который несет в себе много информации</a:t>
            </a:r>
          </a:p>
          <a:p>
            <a:r>
              <a:rPr lang="ru-RU" dirty="0">
                <a:solidFill>
                  <a:srgbClr val="002060"/>
                </a:solidFill>
              </a:rPr>
              <a:t>Хороший вопрос-это </a:t>
            </a:r>
            <a:r>
              <a:rPr lang="ru-RU" dirty="0" smtClean="0">
                <a:solidFill>
                  <a:srgbClr val="002060"/>
                </a:solidFill>
              </a:rPr>
              <a:t>тот, который соответствует теме игры , сюжету игры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302" y="365125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897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Правила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>
                <a:solidFill>
                  <a:srgbClr val="002060"/>
                </a:solidFill>
              </a:rPr>
              <a:t>Кто принимает участие в игре: команды или индивиду­альные участники?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2. Если играют команды, из скольких человек они состоят?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3. Сколько всего команд (индивидуальных участников) од­новременно принимают участие в игре?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4. Кто задает вопросы: ведущий или участники друг другу?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5. Как задаются вопросы: одновременно всем участникам, последовательно или по принципу жребия (могут быть и другие варианты)?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6. Сколько времени дается на подготовку ответа?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7. Как участники должны демонстрировать готовность к от­вету?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8. Кто оценивает правильность ответа?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9. Каким образом начисляются очки (баллы) за ответ?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10. До каких пор продолжается игра: пока не закончатся во­просы, пока не истечет время, пока не наберется опреде­ленная сумма баллов?</a:t>
            </a:r>
          </a:p>
          <a:p>
            <a:endParaRPr lang="ru-RU" dirty="0"/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546" y="250825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781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Игровой сюжет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ru-RU" sz="2400" dirty="0">
                <a:solidFill>
                  <a:srgbClr val="002060"/>
                </a:solidFill>
              </a:rPr>
              <a:t>Можно использовать сюжет телевизионных игр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70000"/>
              </a:lnSpc>
            </a:pP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70000"/>
              </a:lnSpc>
            </a:pPr>
            <a:r>
              <a:rPr lang="ru-RU" sz="2400" dirty="0">
                <a:solidFill>
                  <a:srgbClr val="002060"/>
                </a:solidFill>
              </a:rPr>
              <a:t>Придумать свой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647" y="1324432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793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>
                <a:solidFill>
                  <a:schemeClr val="accent1"/>
                </a:solidFill>
              </a:rPr>
              <a:t>Организационный алгоритм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разработка вопросов игры;</a:t>
            </a:r>
          </a:p>
          <a:p>
            <a:r>
              <a:rPr lang="ru-RU" dirty="0">
                <a:solidFill>
                  <a:srgbClr val="002060"/>
                </a:solidFill>
              </a:rPr>
              <a:t>разработка правил игры;</a:t>
            </a:r>
          </a:p>
          <a:p>
            <a:r>
              <a:rPr lang="ru-RU" dirty="0">
                <a:solidFill>
                  <a:srgbClr val="002060"/>
                </a:solidFill>
              </a:rPr>
              <a:t>разработка игрового </a:t>
            </a:r>
            <a:r>
              <a:rPr lang="ru-RU" dirty="0" smtClean="0">
                <a:solidFill>
                  <a:srgbClr val="002060"/>
                </a:solidFill>
              </a:rPr>
              <a:t>сюжета</a:t>
            </a:r>
          </a:p>
          <a:p>
            <a:r>
              <a:rPr lang="ru-RU" dirty="0">
                <a:solidFill>
                  <a:srgbClr val="002060"/>
                </a:solidFill>
              </a:rPr>
              <a:t>создание и подготовка команд;</a:t>
            </a:r>
          </a:p>
          <a:p>
            <a:r>
              <a:rPr lang="ru-RU" dirty="0">
                <a:solidFill>
                  <a:srgbClr val="002060"/>
                </a:solidFill>
              </a:rPr>
              <a:t>оформление места проведения игры;</a:t>
            </a:r>
          </a:p>
          <a:p>
            <a:r>
              <a:rPr lang="ru-RU" dirty="0">
                <a:solidFill>
                  <a:srgbClr val="002060"/>
                </a:solidFill>
              </a:rPr>
              <a:t>подготовка необходимого реквизита;</a:t>
            </a:r>
          </a:p>
          <a:p>
            <a:r>
              <a:rPr lang="ru-RU" dirty="0">
                <a:solidFill>
                  <a:srgbClr val="002060"/>
                </a:solidFill>
              </a:rPr>
              <a:t>техническое обеспечение игры;</a:t>
            </a:r>
          </a:p>
          <a:p>
            <a:r>
              <a:rPr lang="ru-RU" dirty="0">
                <a:solidFill>
                  <a:srgbClr val="002060"/>
                </a:solidFill>
              </a:rPr>
              <a:t>приглашение болельщиков;</a:t>
            </a:r>
          </a:p>
          <a:p>
            <a:r>
              <a:rPr lang="ru-RU" dirty="0">
                <a:solidFill>
                  <a:srgbClr val="002060"/>
                </a:solidFill>
              </a:rPr>
              <a:t>приобретение призов для участников;</a:t>
            </a:r>
          </a:p>
          <a:p>
            <a:r>
              <a:rPr lang="ru-RU" dirty="0">
                <a:solidFill>
                  <a:srgbClr val="002060"/>
                </a:solidFill>
              </a:rPr>
              <a:t>выбор жюри;</a:t>
            </a:r>
          </a:p>
          <a:p>
            <a:r>
              <a:rPr lang="ru-RU" dirty="0">
                <a:solidFill>
                  <a:srgbClr val="002060"/>
                </a:solidFill>
              </a:rPr>
              <a:t>работа с ведущим</a:t>
            </a:r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567" y="685239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205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Этапы проведения</a:t>
            </a:r>
            <a:br>
              <a:rPr lang="ru-RU" sz="3600" b="1" dirty="0">
                <a:solidFill>
                  <a:schemeClr val="accent1"/>
                </a:solidFill>
              </a:rPr>
            </a:b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b="1" dirty="0"/>
              <a:t> </a:t>
            </a:r>
            <a:r>
              <a:rPr lang="ru-RU" sz="2200" b="1" dirty="0">
                <a:solidFill>
                  <a:srgbClr val="002060"/>
                </a:solidFill>
              </a:rPr>
              <a:t>Подготовка  к  проведению</a:t>
            </a:r>
          </a:p>
          <a:p>
            <a:pPr marL="0" indent="0" fontAlgn="base">
              <a:buNone/>
            </a:pPr>
            <a:r>
              <a:rPr lang="ru-RU" sz="2200" dirty="0">
                <a:solidFill>
                  <a:srgbClr val="002060"/>
                </a:solidFill>
              </a:rPr>
              <a:t> Педагог излагает сценарий, останавливаясь на игровых зада­чах, правилах, ролях, игровых процедурах, правилах подсчета очков, примерном типе решений в ходе игры.</a:t>
            </a:r>
          </a:p>
          <a:p>
            <a:pPr marL="0" indent="0" fontAlgn="base">
              <a:buNone/>
            </a:pP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b="1" dirty="0">
                <a:solidFill>
                  <a:srgbClr val="002060"/>
                </a:solidFill>
              </a:rPr>
              <a:t>Проведение  игры</a:t>
            </a:r>
          </a:p>
          <a:p>
            <a:pPr marL="0" indent="0" fontAlgn="base">
              <a:buNone/>
            </a:pPr>
            <a:r>
              <a:rPr lang="ru-RU" sz="2200" dirty="0">
                <a:solidFill>
                  <a:srgbClr val="002060"/>
                </a:solidFill>
              </a:rPr>
              <a:t> Педагог организует проведение самой игры, фиксирует следствия игровых действий (следит за подсчетом очков, характером принима­емых решений), разъясняет непонятные и спорные моменты и т. д.</a:t>
            </a:r>
          </a:p>
          <a:p>
            <a:pPr marL="0" indent="0" fontAlgn="base">
              <a:buNone/>
            </a:pPr>
            <a:r>
              <a:rPr lang="ru-RU" sz="2200" b="1" dirty="0">
                <a:solidFill>
                  <a:srgbClr val="002060"/>
                </a:solidFill>
              </a:rPr>
              <a:t>Обсуждение  игры</a:t>
            </a:r>
          </a:p>
          <a:p>
            <a:pPr marL="0" indent="0" fontAlgn="base">
              <a:buNone/>
            </a:pPr>
            <a:r>
              <a:rPr lang="ru-RU" sz="2200" smtClean="0">
                <a:solidFill>
                  <a:srgbClr val="002060"/>
                </a:solidFill>
              </a:rPr>
              <a:t> Педагог проводит </a:t>
            </a:r>
            <a:r>
              <a:rPr lang="ru-RU" sz="2200" dirty="0">
                <a:solidFill>
                  <a:srgbClr val="002060"/>
                </a:solidFill>
              </a:rPr>
              <a:t>обсуждение, в ходе которого дается описа­тельный обзор-характеристика событий игры и их восприятия участниками, возникавших по ходу трудностей, идей, которые приходили в голову, и т. д., побуждает детей к анализу прове­денной игры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58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 Алгоритм построения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>
                <a:solidFill>
                  <a:srgbClr val="002060"/>
                </a:solidFill>
              </a:rPr>
              <a:t>. Начало.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 Начиная игру, нужно постараться сконцентрировать внимание собравшихся с помощью интересных приёмов:</a:t>
            </a:r>
          </a:p>
          <a:p>
            <a:r>
              <a:rPr lang="ru-RU" dirty="0">
                <a:solidFill>
                  <a:srgbClr val="002060"/>
                </a:solidFill>
              </a:rPr>
              <a:t>представление гостей, церемониала знакомства;</a:t>
            </a:r>
          </a:p>
          <a:p>
            <a:r>
              <a:rPr lang="ru-RU" dirty="0">
                <a:solidFill>
                  <a:srgbClr val="002060"/>
                </a:solidFill>
              </a:rPr>
              <a:t>звуковых, световых, технических эффектов;</a:t>
            </a:r>
          </a:p>
          <a:p>
            <a:r>
              <a:rPr lang="ru-RU" dirty="0" err="1">
                <a:solidFill>
                  <a:srgbClr val="002060"/>
                </a:solidFill>
              </a:rPr>
              <a:t>кинопролога</a:t>
            </a:r>
            <a:r>
              <a:rPr lang="ru-RU" dirty="0">
                <a:solidFill>
                  <a:srgbClr val="002060"/>
                </a:solidFill>
              </a:rPr>
              <a:t>, музыкальной увертюры, общей песни, ритуала подъёма флага и т.д.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2. Основная часть.</a:t>
            </a:r>
          </a:p>
          <a:p>
            <a:r>
              <a:rPr lang="ru-RU" dirty="0">
                <a:solidFill>
                  <a:srgbClr val="002060"/>
                </a:solidFill>
              </a:rPr>
              <a:t> Сюда относятся: </a:t>
            </a:r>
            <a:r>
              <a:rPr lang="ru-RU" dirty="0" smtClean="0">
                <a:solidFill>
                  <a:srgbClr val="002060"/>
                </a:solidFill>
              </a:rPr>
              <a:t>проведение туров игры, </a:t>
            </a:r>
            <a:r>
              <a:rPr lang="ru-RU" dirty="0">
                <a:solidFill>
                  <a:srgbClr val="002060"/>
                </a:solidFill>
              </a:rPr>
              <a:t>концертные номера, сюрпризы, выступления гостей и </a:t>
            </a:r>
            <a:r>
              <a:rPr lang="ru-RU" dirty="0" smtClean="0">
                <a:solidFill>
                  <a:srgbClr val="002060"/>
                </a:solidFill>
              </a:rPr>
              <a:t>др.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</a:t>
            </a:r>
            <a:r>
              <a:rPr lang="ru-RU" b="1" dirty="0">
                <a:solidFill>
                  <a:srgbClr val="002060"/>
                </a:solidFill>
              </a:rPr>
              <a:t>. Заключительная </a:t>
            </a:r>
            <a:r>
              <a:rPr lang="ru-RU" b="1" dirty="0" smtClean="0">
                <a:solidFill>
                  <a:srgbClr val="002060"/>
                </a:solidFill>
              </a:rPr>
              <a:t>часть.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подведение </a:t>
            </a:r>
            <a:r>
              <a:rPr lang="ru-RU" dirty="0">
                <a:solidFill>
                  <a:srgbClr val="002060"/>
                </a:solidFill>
              </a:rPr>
              <a:t>итогов и анализ игры.</a:t>
            </a:r>
          </a:p>
          <a:p>
            <a:r>
              <a:rPr lang="ru-RU" dirty="0">
                <a:solidFill>
                  <a:srgbClr val="002060"/>
                </a:solidFill>
              </a:rPr>
              <a:t>конец игры должен быть результативным – победа, поражение, ничья.</a:t>
            </a:r>
          </a:p>
          <a:p>
            <a:r>
              <a:rPr lang="ru-RU" dirty="0">
                <a:solidFill>
                  <a:srgbClr val="002060"/>
                </a:solidFill>
              </a:rPr>
              <a:t>он должен быть ярким, эмоциональным, содержать анализ.</a:t>
            </a:r>
          </a:p>
          <a:p>
            <a:r>
              <a:rPr lang="ru-RU" dirty="0">
                <a:solidFill>
                  <a:srgbClr val="002060"/>
                </a:solidFill>
              </a:rPr>
              <a:t>нарушение, невыполнение правил учитываются системой штрафных очков, балов или оценкой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Эта часть должна быть чёткой, яркой, краткой. Здесь уместны: награждения, раскрытие секретов, коллективная оценка, принятие решения, ритуал, общая песня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86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10393416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Необходимые условия для организации и проведения интеллектуальных игр:</a:t>
            </a:r>
            <a:r>
              <a:rPr lang="ru-RU" b="1" dirty="0">
                <a:solidFill>
                  <a:schemeClr val="accent1"/>
                </a:solidFill>
              </a:rPr>
              <a:t/>
            </a:r>
            <a:br>
              <a:rPr lang="ru-RU" b="1" dirty="0">
                <a:solidFill>
                  <a:schemeClr val="accent1"/>
                </a:solidFill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>
                <a:solidFill>
                  <a:srgbClr val="002060"/>
                </a:solidFill>
              </a:rPr>
              <a:t>Компетентность </a:t>
            </a:r>
            <a:r>
              <a:rPr lang="ru-RU" b="1" dirty="0" smtClean="0">
                <a:solidFill>
                  <a:srgbClr val="002060"/>
                </a:solidFill>
              </a:rPr>
              <a:t>ведущег</a:t>
            </a:r>
            <a:r>
              <a:rPr lang="ru-RU" dirty="0" smtClean="0">
                <a:solidFill>
                  <a:srgbClr val="002060"/>
                </a:solidFill>
              </a:rPr>
              <a:t>о, </a:t>
            </a:r>
            <a:r>
              <a:rPr lang="ru-RU" dirty="0">
                <a:solidFill>
                  <a:srgbClr val="002060"/>
                </a:solidFill>
              </a:rPr>
              <a:t>умение вести себя перед участниками игр, хорошая дикция, соответствующая одежда. Наличие исполнительных и компетентных помощников (если это необходимо.</a:t>
            </a:r>
          </a:p>
          <a:p>
            <a:r>
              <a:rPr lang="ru-RU" b="1" dirty="0">
                <a:solidFill>
                  <a:srgbClr val="002060"/>
                </a:solidFill>
              </a:rPr>
              <a:t>Вопросы должны быть интересно сформулированы</a:t>
            </a:r>
            <a:r>
              <a:rPr lang="ru-RU" dirty="0">
                <a:solidFill>
                  <a:srgbClr val="002060"/>
                </a:solidFill>
              </a:rPr>
              <a:t>, строиться по принципу «неизвестное об известном», </a:t>
            </a:r>
            <a:r>
              <a:rPr lang="ru-RU" b="1" dirty="0">
                <a:solidFill>
                  <a:srgbClr val="002060"/>
                </a:solidFill>
              </a:rPr>
              <a:t>основываться </a:t>
            </a:r>
            <a:r>
              <a:rPr lang="ru-RU" dirty="0">
                <a:solidFill>
                  <a:srgbClr val="002060"/>
                </a:solidFill>
              </a:rPr>
              <a:t>не на специализированных знаниях, </a:t>
            </a:r>
            <a:r>
              <a:rPr lang="ru-RU" b="1" dirty="0">
                <a:solidFill>
                  <a:srgbClr val="002060"/>
                </a:solidFill>
              </a:rPr>
              <a:t>а на общедоступных фактах</a:t>
            </a:r>
            <a:r>
              <a:rPr lang="ru-RU" dirty="0">
                <a:solidFill>
                  <a:srgbClr val="002060"/>
                </a:solidFill>
              </a:rPr>
              <a:t>, логическом мышлении и интуиции. </a:t>
            </a:r>
            <a:r>
              <a:rPr lang="ru-RU" dirty="0" smtClean="0">
                <a:solidFill>
                  <a:srgbClr val="002060"/>
                </a:solidFill>
              </a:rPr>
              <a:t> .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Команды должны быть заранее сформированы </a:t>
            </a:r>
            <a:r>
              <a:rPr lang="ru-RU" dirty="0">
                <a:solidFill>
                  <a:srgbClr val="002060"/>
                </a:solidFill>
              </a:rPr>
              <a:t>(кроме тех случаев, когда формирование команды предусмотрено сценарием игры).</a:t>
            </a:r>
          </a:p>
          <a:p>
            <a:r>
              <a:rPr lang="ru-RU" b="1" dirty="0">
                <a:solidFill>
                  <a:srgbClr val="002060"/>
                </a:solidFill>
              </a:rPr>
              <a:t>Компетентное жюри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Дополнения для усиления игрового колорита </a:t>
            </a:r>
            <a:r>
              <a:rPr lang="ru-RU" dirty="0">
                <a:solidFill>
                  <a:srgbClr val="002060"/>
                </a:solidFill>
              </a:rPr>
              <a:t>(реквизит и т. п.)</a:t>
            </a:r>
          </a:p>
          <a:p>
            <a:r>
              <a:rPr lang="ru-RU" b="1" dirty="0">
                <a:solidFill>
                  <a:srgbClr val="002060"/>
                </a:solidFill>
              </a:rPr>
              <a:t>Сюжет игры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Место проведения игры и его оформление</a:t>
            </a:r>
            <a:r>
              <a:rPr lang="ru-RU" dirty="0">
                <a:solidFill>
                  <a:srgbClr val="002060"/>
                </a:solidFill>
              </a:rPr>
              <a:t> (художественное и музыкальное).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Призы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843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Особенности проведения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fontAlgn="base">
              <a:buNone/>
            </a:pPr>
            <a:r>
              <a:rPr lang="ru-RU" alt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dirty="0" smtClean="0"/>
              <a:t>1.</a:t>
            </a:r>
            <a:r>
              <a:rPr lang="ru-RU" dirty="0" smtClean="0"/>
              <a:t> </a:t>
            </a:r>
            <a:r>
              <a:rPr lang="ru-RU" dirty="0">
                <a:solidFill>
                  <a:srgbClr val="002060"/>
                </a:solidFill>
              </a:rPr>
              <a:t>Игра должна приносить удовольствие. Каждый успех уча­щегося — это его достижение. Радуйтесь этому, это вдохновляет участников на новые победы.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2. Нельзя заставлять играть, лучше — заинтересовать.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3. Не обижайте ребенка в игре.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4. Интеллектуально-познавательные игры требуют от учащихся интеллектуального напряжения. Наберитесь терпения и не подска­зывайте ни словом, ни вздохом, ни жестом, ни взглядом. Дайте возможность думать и делать все самому, и отыскивать ошибки тоже. Поднимаясь постепенно и справляясь со все более и более трудными заданиями, ребенок развивает такие свои мыслительные операции, как анализ, синтез, абстрагирование, обобщение и др.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5. Перед тем, как предложить учащимся интеллектуальные задания, обязательно попробуйте выполнить их сами. Педагог должен знать ответы на все вопросы и задания игры.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6. Целесообразно составлять интеллектуальные игры таким образом, чтобы начальные задания были более простыми, т. к. ус­пех в начале игры — обязательное условие.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7.Устраивайте соревнования на скорость решения задач и со взрослыми. Не бойтесь, что ваш авторитет при этом пострадает.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8. Обязательным является соблюдение учащимися правил, ко­торые педагог оглашает в начале игры. Условия проведения и пра­вила игры должны быть четкими и понятными.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9. Характер деятельности всех учащихся должен быть проду­ман до мелочей.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10. Игра не должна быть скучной и надоедливой.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11. Она должна соответствовать возрастным особенностям и уровню интеллектуального развития учащихся.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12. В конце игры должен быть подведен итог.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Бизнесмен с увеличительным стеклом ищет монеты — стоковое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958" y="69849"/>
            <a:ext cx="1540042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150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681" y="917325"/>
            <a:ext cx="9144000" cy="4000903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  <a:t>«Игра имеет важное значение в жизни ребенка… Каков ребенок в игре, таким во многом он будет в рабо­те, когда вырастет. Поэтому воспитание будущего деятеля проис­ходит прежде всего в игре</a:t>
            </a: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>…»</a:t>
            </a:r>
            <a:b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  <a:t>А</a:t>
            </a:r>
            <a: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  <a:t>. С. Макаренко</a:t>
            </a:r>
            <a:endParaRPr lang="ru-RU" sz="27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548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О</a:t>
            </a:r>
            <a:r>
              <a:rPr lang="ru-RU" b="1" dirty="0" smtClean="0">
                <a:solidFill>
                  <a:schemeClr val="accent1"/>
                </a:solidFill>
              </a:rPr>
              <a:t>твечать </a:t>
            </a:r>
            <a:r>
              <a:rPr lang="ru-RU" b="1" dirty="0">
                <a:solidFill>
                  <a:schemeClr val="accent1"/>
                </a:solidFill>
              </a:rPr>
              <a:t>следующим требованиям:</a:t>
            </a:r>
            <a:br>
              <a:rPr lang="ru-RU" b="1" dirty="0">
                <a:solidFill>
                  <a:schemeClr val="accent1"/>
                </a:solidFill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Игра </a:t>
            </a:r>
            <a:r>
              <a:rPr lang="ru-RU" dirty="0">
                <a:solidFill>
                  <a:srgbClr val="002060"/>
                </a:solidFill>
              </a:rPr>
              <a:t>должна содействовать сплочению коллектива.</a:t>
            </a:r>
          </a:p>
          <a:p>
            <a:r>
              <a:rPr lang="ru-RU" dirty="0">
                <a:solidFill>
                  <a:srgbClr val="002060"/>
                </a:solidFill>
              </a:rPr>
              <a:t>Иметь познавательное значение.</a:t>
            </a:r>
          </a:p>
          <a:p>
            <a:r>
              <a:rPr lang="ru-RU" dirty="0">
                <a:solidFill>
                  <a:srgbClr val="002060"/>
                </a:solidFill>
              </a:rPr>
              <a:t>Активизировать общественную деятельность учащихся.</a:t>
            </a:r>
          </a:p>
          <a:p>
            <a:r>
              <a:rPr lang="ru-RU" dirty="0">
                <a:solidFill>
                  <a:srgbClr val="002060"/>
                </a:solidFill>
              </a:rPr>
              <a:t>Обеспечивать мыслительную активность участников игры.</a:t>
            </a:r>
          </a:p>
          <a:p>
            <a:r>
              <a:rPr lang="ru-RU" dirty="0">
                <a:solidFill>
                  <a:srgbClr val="002060"/>
                </a:solidFill>
              </a:rPr>
              <a:t>Создавать условия для детского творчества.</a:t>
            </a:r>
          </a:p>
          <a:p>
            <a:r>
              <a:rPr lang="ru-RU" dirty="0">
                <a:solidFill>
                  <a:srgbClr val="002060"/>
                </a:solidFill>
              </a:rPr>
              <a:t>Соответствовать принципу: «</a:t>
            </a:r>
            <a:r>
              <a:rPr lang="ru-RU" dirty="0" err="1">
                <a:solidFill>
                  <a:srgbClr val="002060"/>
                </a:solidFill>
              </a:rPr>
              <a:t>Kaк</a:t>
            </a:r>
            <a:r>
              <a:rPr lang="ru-RU" dirty="0">
                <a:solidFill>
                  <a:srgbClr val="002060"/>
                </a:solidFill>
              </a:rPr>
              <a:t> можно меньше зрителей, как можно больше действующих лиц».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203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!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0796" y="3244334"/>
            <a:ext cx="47704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Успехов в работе!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94338" y="5730087"/>
            <a:ext cx="1603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dirty="0"/>
              <a:t>Кострома </a:t>
            </a:r>
            <a:r>
              <a:rPr lang="ru-RU" altLang="ru-RU" dirty="0" smtClean="0"/>
              <a:t>2020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581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Функции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игры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Обучающая</a:t>
            </a:r>
            <a:r>
              <a:rPr lang="ru-RU" sz="4100" dirty="0">
                <a:solidFill>
                  <a:srgbClr val="002060"/>
                </a:solidFill>
              </a:rPr>
              <a:t> – развитие   умений и навыков.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Развлекательная</a:t>
            </a:r>
            <a:r>
              <a:rPr lang="ru-RU" sz="4100" dirty="0">
                <a:solidFill>
                  <a:srgbClr val="002060"/>
                </a:solidFill>
              </a:rPr>
              <a:t> – создание благоприятной атмосферы.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Коммуникативная</a:t>
            </a:r>
            <a:r>
              <a:rPr lang="ru-RU" sz="4100" dirty="0">
                <a:solidFill>
                  <a:srgbClr val="002060"/>
                </a:solidFill>
              </a:rPr>
              <a:t> – объединение учащихся в коллектив, установление эмоциональных контактов.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Релаксационная</a:t>
            </a:r>
            <a:r>
              <a:rPr lang="ru-RU" sz="4100" dirty="0">
                <a:solidFill>
                  <a:srgbClr val="002060"/>
                </a:solidFill>
              </a:rPr>
              <a:t> – снятие эмоционального напряжения, вызванного нагрузкой на нервную систему при интенсивном обучении.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Психотехническая</a:t>
            </a:r>
            <a:r>
              <a:rPr lang="ru-RU" sz="4100" dirty="0">
                <a:solidFill>
                  <a:srgbClr val="002060"/>
                </a:solidFill>
              </a:rPr>
              <a:t> – формирование навыков подготовки своего физиологического состояния для более эффективной деятельности, перестройка психики для усвоения больших объемов информации.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Развивающая</a:t>
            </a:r>
            <a:r>
              <a:rPr lang="ru-RU" sz="4100" dirty="0">
                <a:solidFill>
                  <a:srgbClr val="002060"/>
                </a:solidFill>
              </a:rPr>
              <a:t> – гармоничное развитие личностных качеств для активизации резервных возможностей.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002060"/>
                </a:solidFill>
              </a:rPr>
              <a:t>Воспитательная</a:t>
            </a:r>
            <a:r>
              <a:rPr lang="ru-RU" sz="4100" dirty="0">
                <a:solidFill>
                  <a:srgbClr val="002060"/>
                </a:solidFill>
              </a:rPr>
              <a:t> – психотренинг и </a:t>
            </a:r>
            <a:r>
              <a:rPr lang="ru-RU" sz="4100" dirty="0" err="1">
                <a:solidFill>
                  <a:srgbClr val="002060"/>
                </a:solidFill>
              </a:rPr>
              <a:t>психокоррекция</a:t>
            </a:r>
            <a:r>
              <a:rPr lang="ru-RU" sz="4100" dirty="0">
                <a:solidFill>
                  <a:srgbClr val="002060"/>
                </a:solidFill>
              </a:rPr>
              <a:t> поведения в игровых моделях жизненных ситуаций.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36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51477"/>
            <a:ext cx="9894771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ru-RU" b="1" dirty="0">
                <a:solidFill>
                  <a:schemeClr val="accent1"/>
                </a:solidFill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856" y="1841026"/>
            <a:ext cx="11397672" cy="67256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b="1" dirty="0"/>
              <a:t> </a:t>
            </a:r>
            <a:r>
              <a:rPr lang="ru-RU" sz="3200" b="1" i="1" dirty="0">
                <a:solidFill>
                  <a:srgbClr val="002060"/>
                </a:solidFill>
              </a:rPr>
              <a:t>ИНТЕЛЛЕКТУАЛЬНО-ПОЗНАВАТЕЛЬНАЯ ИГРА </a:t>
            </a:r>
            <a:r>
              <a:rPr lang="ru-RU" sz="3200" dirty="0">
                <a:solidFill>
                  <a:srgbClr val="002060"/>
                </a:solidFill>
              </a:rPr>
              <a:t>– вид игры, основывающийся на применении играющими своего интеллекта и/или эрудиции; индивидуальное или коллективное выполнение заданий, требующих применения продуктивного мышления </a:t>
            </a:r>
            <a:r>
              <a:rPr lang="ru-RU" sz="3200" dirty="0" smtClean="0">
                <a:solidFill>
                  <a:srgbClr val="002060"/>
                </a:solidFill>
              </a:rPr>
              <a:t>в </a:t>
            </a:r>
            <a:r>
              <a:rPr lang="ru-RU" sz="3200" dirty="0">
                <a:solidFill>
                  <a:srgbClr val="002060"/>
                </a:solidFill>
              </a:rPr>
              <a:t>условиях ограниченного времени и </a:t>
            </a:r>
            <a:r>
              <a:rPr lang="ru-RU" sz="3200" dirty="0" smtClean="0">
                <a:solidFill>
                  <a:srgbClr val="002060"/>
                </a:solidFill>
              </a:rPr>
              <a:t>соревнования.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002060"/>
                </a:solidFill>
              </a:rPr>
              <a:t> </a:t>
            </a:r>
            <a:endParaRPr lang="ru-RU" sz="2500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Люди с лестницей и вопросительным знаком — стоковое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786" y="184285"/>
            <a:ext cx="1858163" cy="165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Интеллектуальные игры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Интеллектуальные игры - Home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Интеллектуальные игры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338" y="223601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085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72145" y="1201450"/>
            <a:ext cx="756458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И</a:t>
            </a:r>
            <a:r>
              <a:rPr lang="ru-RU" sz="2400" b="1" dirty="0" smtClean="0">
                <a:solidFill>
                  <a:srgbClr val="C00000"/>
                </a:solidFill>
              </a:rPr>
              <a:t>нтеллектуально-познавательные игры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66873" y="3723481"/>
            <a:ext cx="2161307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высших психических функций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2907" y="3796433"/>
            <a:ext cx="2221347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мышления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5926" y="4806806"/>
            <a:ext cx="2636982" cy="983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sz="2000" b="1" dirty="0" smtClean="0">
                <a:solidFill>
                  <a:srgbClr val="002060"/>
                </a:solidFill>
              </a:rPr>
              <a:t>процессов анализа и синтеза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0544" y="4806807"/>
            <a:ext cx="2660073" cy="983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sz="2000" b="1" dirty="0" smtClean="0">
                <a:solidFill>
                  <a:srgbClr val="002060"/>
                </a:solidFill>
              </a:rPr>
              <a:t>обобщения и квалификации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782" y="4806806"/>
            <a:ext cx="2951018" cy="983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sz="2000" b="1" dirty="0" smtClean="0">
                <a:solidFill>
                  <a:srgbClr val="002060"/>
                </a:solidFill>
              </a:rPr>
              <a:t>логики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72145" y="2880382"/>
            <a:ext cx="7638473" cy="5537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sz="4400" b="1" dirty="0" smtClean="0">
                <a:solidFill>
                  <a:srgbClr val="002060"/>
                </a:solidFill>
              </a:rPr>
              <a:t>Развитие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754254" y="2115850"/>
            <a:ext cx="484632" cy="7666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634343" y="3482110"/>
            <a:ext cx="9237" cy="314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481455" y="3446105"/>
            <a:ext cx="9236" cy="277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2"/>
          </p:cNvCxnSpPr>
          <p:nvPr/>
        </p:nvCxnSpPr>
        <p:spPr>
          <a:xfrm>
            <a:off x="6091382" y="3434124"/>
            <a:ext cx="11034" cy="1276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752436" y="3482110"/>
            <a:ext cx="9237" cy="1324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180945" y="3446105"/>
            <a:ext cx="27710" cy="1360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9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2269" y="226580"/>
            <a:ext cx="9894771" cy="13255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З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адачи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интеллектуально-познавательных игр: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solidFill>
                  <a:srgbClr val="002060"/>
                </a:solidFill>
              </a:rPr>
              <a:t>развитие творческих способностей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развитие любознательности и познавательного интереса;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развитие </a:t>
            </a:r>
            <a:r>
              <a:rPr lang="ru-RU" sz="2400" dirty="0">
                <a:solidFill>
                  <a:srgbClr val="002060"/>
                </a:solidFill>
              </a:rPr>
              <a:t>художественно-эстетического вкуса;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развитие </a:t>
            </a:r>
            <a:r>
              <a:rPr lang="ru-RU" sz="2400" dirty="0">
                <a:solidFill>
                  <a:srgbClr val="002060"/>
                </a:solidFill>
              </a:rPr>
              <a:t>умения применять на практике полученные знания;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воспитание </a:t>
            </a:r>
            <a:r>
              <a:rPr lang="ru-RU" sz="2400" dirty="0">
                <a:solidFill>
                  <a:srgbClr val="002060"/>
                </a:solidFill>
              </a:rPr>
              <a:t>чувства коллективизма, атмосферы сотрудничества;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развитие </a:t>
            </a:r>
            <a:r>
              <a:rPr lang="ru-RU" sz="2400" dirty="0">
                <a:solidFill>
                  <a:srgbClr val="002060"/>
                </a:solidFill>
              </a:rPr>
              <a:t>коммуникационных способностей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 формирование </a:t>
            </a:r>
            <a:r>
              <a:rPr lang="ru-RU" sz="2400" dirty="0">
                <a:solidFill>
                  <a:srgbClr val="002060"/>
                </a:solidFill>
              </a:rPr>
              <a:t>навыков исследовательской и проектной </a:t>
            </a:r>
            <a:r>
              <a:rPr lang="ru-RU" sz="2400" dirty="0" smtClean="0">
                <a:solidFill>
                  <a:srgbClr val="002060"/>
                </a:solidFill>
              </a:rPr>
              <a:t>деятельности;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647" y="1324432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114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accent1"/>
                </a:solidFill>
              </a:rPr>
              <a:t>Воспитательный потенциал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Стимулирует познавательный интерес ребенка, формирует стремление к постоянному пополнению багажа знаний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Момент </a:t>
            </a:r>
            <a:r>
              <a:rPr lang="ru-RU" dirty="0" err="1" smtClean="0">
                <a:solidFill>
                  <a:srgbClr val="002060"/>
                </a:solidFill>
              </a:rPr>
              <a:t>соревновательности</a:t>
            </a:r>
            <a:r>
              <a:rPr lang="ru-RU" dirty="0" smtClean="0">
                <a:solidFill>
                  <a:srgbClr val="002060"/>
                </a:solidFill>
              </a:rPr>
              <a:t> позволяет ребенку оценить свои возможности, а в случаи победы утвердится в глазах сверстников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Наличие команды или клуба способствует развитию у детей навыков коллективной </a:t>
            </a:r>
            <a:r>
              <a:rPr lang="ru-RU" dirty="0" err="1" smtClean="0">
                <a:solidFill>
                  <a:srgbClr val="002060"/>
                </a:solidFill>
              </a:rPr>
              <a:t>мыследеятельности</a:t>
            </a:r>
            <a:r>
              <a:rPr lang="ru-RU" dirty="0" smtClean="0">
                <a:solidFill>
                  <a:srgbClr val="002060"/>
                </a:solidFill>
              </a:rPr>
              <a:t>, совместного поиска проблемы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8" descr="НГАУ | Новости | Интеллектуальные игры «Турнир первокурсников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158" y="365125"/>
            <a:ext cx="1837433" cy="155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68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В</a:t>
            </a:r>
            <a:r>
              <a:rPr lang="ru-RU" sz="3600" b="1" dirty="0">
                <a:solidFill>
                  <a:schemeClr val="accent1"/>
                </a:solidFill>
              </a:rPr>
              <a:t>опросы , </a:t>
            </a:r>
            <a:r>
              <a:rPr lang="ru-RU" sz="3600" b="1" dirty="0">
                <a:solidFill>
                  <a:schemeClr val="accent1"/>
                </a:solidFill>
              </a:rPr>
              <a:t>которые неизбежно встанут перед организатором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1.  Участники.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2.  Задания.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3.  Критерии.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4.  Жюри.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5.  Призы.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6.  Ведущий.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7.  Реквизит.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8.  Техника.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9.  Помещение.</a:t>
            </a:r>
          </a:p>
          <a:p>
            <a:pPr marL="0" indent="0">
              <a:buNone/>
            </a:pPr>
            <a:r>
              <a:rPr lang="ru-RU" sz="3000" dirty="0">
                <a:solidFill>
                  <a:srgbClr val="002060"/>
                </a:solidFill>
              </a:rPr>
              <a:t>10.  Зрители.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44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10523622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При разработке интеллектуальной  игры необходимо иметь в виду:</a:t>
            </a:r>
            <a:br>
              <a:rPr lang="ru-RU" sz="3600" b="1" dirty="0">
                <a:solidFill>
                  <a:schemeClr val="accent1"/>
                </a:solidFill>
              </a:rPr>
            </a:b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объем </a:t>
            </a:r>
            <a:r>
              <a:rPr lang="ru-RU" dirty="0">
                <a:solidFill>
                  <a:srgbClr val="002060"/>
                </a:solidFill>
              </a:rPr>
              <a:t>фактических знаний учащихся;</a:t>
            </a:r>
          </a:p>
          <a:p>
            <a:r>
              <a:rPr lang="ru-RU" dirty="0" err="1">
                <a:solidFill>
                  <a:srgbClr val="002060"/>
                </a:solidFill>
              </a:rPr>
              <a:t>Сформированность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умений, необходимых для самостоятельной работы (умение планировать и распределять во времени работу, пользоваться справочным материалом; </a:t>
            </a:r>
            <a:r>
              <a:rPr lang="ru-RU" dirty="0" err="1">
                <a:solidFill>
                  <a:srgbClr val="002060"/>
                </a:solidFill>
              </a:rPr>
              <a:t>сформированность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действий самооценки и самоконтроля и т.д.);</a:t>
            </a:r>
          </a:p>
          <a:p>
            <a:r>
              <a:rPr lang="ru-RU" dirty="0">
                <a:solidFill>
                  <a:srgbClr val="002060"/>
                </a:solidFill>
              </a:rPr>
              <a:t>уровень интеллектуального развития;</a:t>
            </a:r>
          </a:p>
          <a:p>
            <a:r>
              <a:rPr lang="ru-RU" dirty="0">
                <a:solidFill>
                  <a:srgbClr val="002060"/>
                </a:solidFill>
              </a:rPr>
              <a:t>тип внимания, памяти, темперамента;</a:t>
            </a:r>
          </a:p>
          <a:p>
            <a:r>
              <a:rPr lang="ru-RU" dirty="0">
                <a:solidFill>
                  <a:srgbClr val="002060"/>
                </a:solidFill>
              </a:rPr>
              <a:t>состояние здоровья.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229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396a0c69011e12c75acfb3457fcaa28fc772"/>
  <p:tag name="ISPRING_RESOURCE_PATHS_HASH_2" val="adadc31cced33a3dc7e9ee290d30f6f3759527"/>
</p:tagLst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79D2A4-6A04-48C6-B8C9-F20F25CF3520}"/>
</file>

<file path=customXml/itemProps2.xml><?xml version="1.0" encoding="utf-8"?>
<ds:datastoreItem xmlns:ds="http://schemas.openxmlformats.org/officeDocument/2006/customXml" ds:itemID="{EDAEBB1C-D216-481E-83E9-98BC09CF18EA}"/>
</file>

<file path=customXml/itemProps3.xml><?xml version="1.0" encoding="utf-8"?>
<ds:datastoreItem xmlns:ds="http://schemas.openxmlformats.org/officeDocument/2006/customXml" ds:itemID="{FDD3D261-228F-4919-BE5F-D310BCB383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6211</TotalTime>
  <Words>1079</Words>
  <Application>Microsoft Office PowerPoint</Application>
  <PresentationFormat>Широкоэкранный</PresentationFormat>
  <Paragraphs>156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Garamond</vt:lpstr>
      <vt:lpstr>Monotype Corsiva</vt:lpstr>
      <vt:lpstr>коиро1</vt:lpstr>
      <vt:lpstr> Методика проведения интеллектуально-познавательных игр.</vt:lpstr>
      <vt:lpstr> «Игра имеет важное значение в жизни ребенка… Каков ребенок в игре, таким во многом он будет в рабо­те, когда вырастет. Поэтому воспитание будущего деятеля проис­ходит прежде всего в игре…»  А. С. Макаренко</vt:lpstr>
      <vt:lpstr>Функции игры</vt:lpstr>
      <vt:lpstr>  </vt:lpstr>
      <vt:lpstr>Презентация PowerPoint</vt:lpstr>
      <vt:lpstr>Задачи интеллектуально-познавательных игр:</vt:lpstr>
      <vt:lpstr>Воспитательный потенциал</vt:lpstr>
      <vt:lpstr>Вопросы , которые неизбежно встанут перед организатором </vt:lpstr>
      <vt:lpstr>При разработке интеллектуальной  игры необходимо иметь в виду: </vt:lpstr>
      <vt:lpstr>Сходные черты интеллектуально-познавательных игр  </vt:lpstr>
      <vt:lpstr>Вопросы</vt:lpstr>
      <vt:lpstr>Вопросы</vt:lpstr>
      <vt:lpstr>Правила</vt:lpstr>
      <vt:lpstr>Игровой сюжет</vt:lpstr>
      <vt:lpstr> Организационный алгоритм </vt:lpstr>
      <vt:lpstr>Этапы проведения </vt:lpstr>
      <vt:lpstr> Алгоритм построения</vt:lpstr>
      <vt:lpstr>Необходимые условия для организации и проведения интеллектуальных игр: </vt:lpstr>
      <vt:lpstr>Особенности проведения</vt:lpstr>
      <vt:lpstr>Отвечать следующим требованиям: </vt:lpstr>
      <vt:lpstr>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внеурочной деятельности</dc:title>
  <dc:creator>User</dc:creator>
  <cp:lastModifiedBy>User</cp:lastModifiedBy>
  <cp:revision>364</cp:revision>
  <cp:lastPrinted>2020-10-23T13:06:44Z</cp:lastPrinted>
  <dcterms:created xsi:type="dcterms:W3CDTF">2018-01-31T13:07:56Z</dcterms:created>
  <dcterms:modified xsi:type="dcterms:W3CDTF">2020-11-09T06:24:54Z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