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61" r:id="rId10"/>
    <p:sldId id="263" r:id="rId11"/>
    <p:sldId id="265" r:id="rId12"/>
    <p:sldId id="264" r:id="rId13"/>
    <p:sldId id="266" r:id="rId14"/>
    <p:sldId id="268" r:id="rId15"/>
    <p:sldId id="269" r:id="rId16"/>
    <p:sldId id="270" r:id="rId17"/>
    <p:sldId id="272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E1F7-DFFA-41F6-B320-296D50D50A8F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93873-9DF1-475E-9BC6-82D2615EB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39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37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CBDD8B-060E-41FD-81DF-061807B7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4A71F5-E1BA-4B6A-8710-46C6ED0C6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3C092B-BD2A-4378-85EF-CFFF576F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8AFD96-4317-4073-8A27-F87B5EC6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1C20A6-CEC7-4301-9749-300A9B76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2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B81C0E-44E5-4743-9DF8-D8260D1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4EE61A-7CE6-4344-AC3E-63BD52142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A6963C-91D2-4919-89DE-0F9C1B27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6391BA-9695-45B8-80B7-A376CFB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5F415B-0AD9-4C23-9788-7EC34143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6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0CB6330-0997-4045-BDFA-19136BDD3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A2BD52-658A-4DD0-AE9F-BEF5D8311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50E189-2E6C-4F4F-99A0-E7E2AF02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798503-C766-49BD-966D-5E576867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0ABAA6-D095-4201-8D2C-7165A7EA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7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0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741EC1-0685-460B-A257-49375EF1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B6C5AB-81A5-4A9B-BBE2-671FE459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19FEA3-58F0-4D31-8748-2464D843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283232-5346-4ABF-B1B4-EAF59E72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C806AB-AEA2-45BB-871C-55F095C9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281311-8B2C-4E8A-95AA-381EC072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61C218-D17F-4733-A5D8-0BD51304A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F682A7-2AC6-4F58-AB46-73C3BBDB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76A9BD-4E0A-427C-B92C-7438C0C9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6E027F-002C-42F5-9986-5C9E6662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756C6-F001-4B30-8D08-ED99BCF4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12EE88-ED4A-46F9-A610-9C2AFB3AC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105480-B26C-45F2-B1C3-832C2EF7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9DD424-887B-435D-8FA7-9B4FE9F8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64BB57-1F18-42CC-9DA5-9B2F484D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E79061-F344-4D42-8A3D-50B7650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C8E8D-ABAC-43AF-8002-551DEF6F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6E8EFA-FBA1-423F-A6A0-18BF2FEF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DFBF1FD-C031-4D45-AC0F-8FD0124F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A45518-5457-462C-AB31-34DA8424F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FEAD0AF-63A6-4614-AC33-6041F371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4BFE62C-1ED6-42E5-BA9E-5563BB07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075B330-33FB-48D9-872C-42555D38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7140A81-8B55-4FD2-9F65-38355E45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2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DA3617-370C-40DD-B8E6-4F83242E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A88A901-CAF1-4769-BCF7-20B4C128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4E9A2B-C2EB-470C-8EA3-6624EAB6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8A2635-E3F7-491C-9C2F-B44DAD44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B2F648-3A8E-4A5A-8222-06B1770D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71E80FF-2469-4CEF-969F-80706F3E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B56CF33-7A62-4187-BEB2-549CA91C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5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DA5772-FD59-43A8-994B-177A5FEC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3B2096-567A-4164-8B0B-58C4FF39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35F59C-6C01-4EAD-A449-82B505ED5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03393A8-B3F1-4362-BFF5-3A04F926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B01D42-868D-4D27-A953-DC8E0894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CCB042-4C84-492F-901B-3D887696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7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D31FA5-A8F1-4932-91BA-E71E8588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B049DD-0B39-4172-B15C-84DFF5EB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A9A409-39F4-46D4-94EC-62E9DC0B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2D86E1-AFAC-4237-97E2-54C7E805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A4C148-D549-49A9-B834-45551D86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8A829D-FB8B-49A6-97D5-1C0475EA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3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9D649-FBDF-44CB-A8CF-47ADE721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702874-25EC-499A-9EF7-B9E27B0E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F3F697-2880-42F7-97EF-BCF41770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823C-E858-487B-B186-14E07118551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1107EE-096C-4678-8475-F78C085F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C64954-65F3-468B-84C3-01F596FDD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9C29-44BF-43EC-93A2-ECBA583C5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21D7C-31BD-427C-91D2-E097D2C63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66" y="1809443"/>
            <a:ext cx="8020254" cy="32391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реализации программы наставничества</a:t>
            </a:r>
            <a:b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2020 - 2024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1ACCEE-16CE-4061-A829-5EB0E000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612" y="5950604"/>
            <a:ext cx="9144000" cy="46168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программы наставничества: Полетаева Н.А. - методист</a:t>
            </a:r>
          </a:p>
        </p:txBody>
      </p:sp>
      <p:pic>
        <p:nvPicPr>
          <p:cNvPr id="4" name="Picture 2" descr="ЦРО (РУМЦ) Усть-Лабинского района: &quot;Я - наставник!&quot;">
            <a:extLst>
              <a:ext uri="{FF2B5EF4-FFF2-40B4-BE49-F238E27FC236}">
                <a16:creationId xmlns="" xmlns:a16="http://schemas.microsoft.com/office/drawing/2014/main" id="{ADDA7E94-5C59-44B4-B8CA-B4CF35A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19" y="2626659"/>
            <a:ext cx="3227293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F1669D4-6EF6-4C2F-B1ED-AB1470DC9BC8}"/>
              </a:ext>
            </a:extLst>
          </p:cNvPr>
          <p:cNvSpPr/>
          <p:nvPr/>
        </p:nvSpPr>
        <p:spPr>
          <a:xfrm>
            <a:off x="545065" y="290945"/>
            <a:ext cx="11394090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ОГБПОУ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«Костромской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16820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4732D-5A4F-48D5-8BAB-97DE3D7E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наставников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0E2ED7A-B5B2-4039-A9A9-4EF963E43449}"/>
              </a:ext>
            </a:extLst>
          </p:cNvPr>
          <p:cNvSpPr/>
          <p:nvPr/>
        </p:nvSpPr>
        <p:spPr>
          <a:xfrm>
            <a:off x="2932385" y="4536880"/>
            <a:ext cx="2953406" cy="2015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курс «Я – наставник» на президентской платформе «Россия – страна возможностей (18ч.)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05DA64D-A459-418F-A581-93AC812F4747}"/>
              </a:ext>
            </a:extLst>
          </p:cNvPr>
          <p:cNvSpPr/>
          <p:nvPr/>
        </p:nvSpPr>
        <p:spPr>
          <a:xfrm>
            <a:off x="241737" y="2600897"/>
            <a:ext cx="2606565" cy="3951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ОГБОУ ДПО «КОИРО», г. Кострома по программе «Наставничество в образовательной организации: ресурс, ценности, возможности» (36ч.)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D1183F6-701E-4033-8459-42E299279AFB}"/>
              </a:ext>
            </a:extLst>
          </p:cNvPr>
          <p:cNvSpPr/>
          <p:nvPr/>
        </p:nvSpPr>
        <p:spPr>
          <a:xfrm>
            <a:off x="241738" y="1199847"/>
            <a:ext cx="5701863" cy="1240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программы наставничества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E554295-CC4C-44F1-9D59-3D55F2A5737A}"/>
              </a:ext>
            </a:extLst>
          </p:cNvPr>
          <p:cNvSpPr/>
          <p:nvPr/>
        </p:nvSpPr>
        <p:spPr>
          <a:xfrm>
            <a:off x="2913992" y="2592441"/>
            <a:ext cx="2990193" cy="1876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вебинаров открытого информационно-консультационного модуля «Наставник читает» (6ч.)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F038BCA-858F-4246-8150-DA2EC79B1D5A}"/>
              </a:ext>
            </a:extLst>
          </p:cNvPr>
          <p:cNvSpPr/>
          <p:nvPr/>
        </p:nvSpPr>
        <p:spPr>
          <a:xfrm>
            <a:off x="6074979" y="1214779"/>
            <a:ext cx="5875283" cy="1240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812A2F2-F215-4350-95A4-EE0E4B325414}"/>
              </a:ext>
            </a:extLst>
          </p:cNvPr>
          <p:cNvSpPr/>
          <p:nvPr/>
        </p:nvSpPr>
        <p:spPr>
          <a:xfrm>
            <a:off x="9186040" y="5297779"/>
            <a:ext cx="2764222" cy="1460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серия дистанционных занятий «Зимняя школа наставничества»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D42A539-5B65-4933-8B0A-372328B3DB60}"/>
              </a:ext>
            </a:extLst>
          </p:cNvPr>
          <p:cNvSpPr/>
          <p:nvPr/>
        </p:nvSpPr>
        <p:spPr>
          <a:xfrm>
            <a:off x="6074979" y="2624289"/>
            <a:ext cx="2990193" cy="1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обучение наставников на семинаре «Ценности наставничества»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BBA3D15-4019-46AB-8506-1A97A9DDD276}"/>
              </a:ext>
            </a:extLst>
          </p:cNvPr>
          <p:cNvSpPr/>
          <p:nvPr/>
        </p:nvSpPr>
        <p:spPr>
          <a:xfrm>
            <a:off x="6050017" y="4077137"/>
            <a:ext cx="2990193" cy="1876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письма работодателям с информацией «Механизм внедрения формы наставничества «Работодатель – студент»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C958A1C-0081-46E9-BE9B-EE0FCD38DAEE}"/>
              </a:ext>
            </a:extLst>
          </p:cNvPr>
          <p:cNvSpPr/>
          <p:nvPr/>
        </p:nvSpPr>
        <p:spPr>
          <a:xfrm>
            <a:off x="9186040" y="2575455"/>
            <a:ext cx="2764222" cy="1360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семинар «Направления наставничества в ПОО»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49E9325-75A7-405F-AECB-B76962D28354}"/>
              </a:ext>
            </a:extLst>
          </p:cNvPr>
          <p:cNvSpPr/>
          <p:nvPr/>
        </p:nvSpPr>
        <p:spPr>
          <a:xfrm>
            <a:off x="9186040" y="3985284"/>
            <a:ext cx="2745827" cy="1240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«Наставничество по форме «Педагог – студент» </a:t>
            </a:r>
          </a:p>
        </p:txBody>
      </p:sp>
    </p:spTree>
    <p:extLst>
      <p:ext uri="{BB962C8B-B14F-4D97-AF65-F5344CB8AC3E}">
        <p14:creationId xmlns:p14="http://schemas.microsoft.com/office/powerpoint/2010/main" val="177227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A91ED8-69F8-4053-8EA8-4E01A778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5" y="511349"/>
            <a:ext cx="10515600" cy="56024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мероприятия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C2A107-6DED-4F84-B902-5856E45A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6" y="1071595"/>
            <a:ext cx="11608806" cy="16624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«Наставник года-2021» на уровне колледжа, в котором приняли участие 5 педагогических работников по номинациям: творческая работа «Наставник нашего времени», эссе-размышление «Наставничество как образ жизни», эссе-повествование «Из личного опыта…»;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76F7EDE-667E-4CA2-AAA8-B1C7C819A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8956"/>
          <a:stretch/>
        </p:blipFill>
        <p:spPr>
          <a:xfrm>
            <a:off x="9827822" y="2983017"/>
            <a:ext cx="2018248" cy="32918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30527C1-DBCE-48F3-BA3F-3D05D0E8F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8"/>
          <a:stretch/>
        </p:blipFill>
        <p:spPr>
          <a:xfrm>
            <a:off x="375746" y="2983018"/>
            <a:ext cx="2198663" cy="33172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563CFD2-956C-4D79-B0ED-9C36FB83850C}"/>
              </a:ext>
            </a:extLst>
          </p:cNvPr>
          <p:cNvPicPr/>
          <p:nvPr/>
        </p:nvPicPr>
        <p:blipFill rotWithShape="1">
          <a:blip r:embed="rId4"/>
          <a:srcRect l="17658" t="4607" r="11370" b="19209"/>
          <a:stretch/>
        </p:blipFill>
        <p:spPr bwMode="auto">
          <a:xfrm>
            <a:off x="2770357" y="2983018"/>
            <a:ext cx="2232518" cy="33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E2C519F-D26C-4D9D-97A1-49C5E1ACF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854" r="44370" b="34559"/>
          <a:stretch/>
        </p:blipFill>
        <p:spPr>
          <a:xfrm>
            <a:off x="7320423" y="2983018"/>
            <a:ext cx="2314612" cy="3291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3B3C1C2-3F02-4FA0-B2A1-D4C57603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19004" r="63993" b="16628"/>
          <a:stretch/>
        </p:blipFill>
        <p:spPr bwMode="auto">
          <a:xfrm>
            <a:off x="5195661" y="2983018"/>
            <a:ext cx="193197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6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A91ED8-69F8-4053-8EA8-4E01A778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мероприятия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C2A107-6DED-4F84-B902-5856E45A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1149787"/>
            <a:ext cx="6487511" cy="511120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всероссийский конкурс «Лучшая практика наставничества в профессиональной образовательной организации», в котором приняли участие 12 педагогических работников из ПОО Благовещенска, Новочеркасска, Омска, Миасса, Альметьевска по номинациям: система наставничества по проектам «Педагог-студент», «Работодатель-студент», «Студент-студент», «Педагог-педагог».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2C33B96-1802-4474-AEC2-602121DD1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652" r="25479" b="6819"/>
          <a:stretch/>
        </p:blipFill>
        <p:spPr>
          <a:xfrm>
            <a:off x="7441324" y="1149785"/>
            <a:ext cx="4508938" cy="5111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868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9522-32BC-4B46-8CFF-DA49CF80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 конкурсных мероприятиях на внешнем уровне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90EB02-1E46-4371-9420-3F369B9188BA}"/>
              </a:ext>
            </a:extLst>
          </p:cNvPr>
          <p:cNvSpPr/>
          <p:nvPr/>
        </p:nvSpPr>
        <p:spPr>
          <a:xfrm>
            <a:off x="806668" y="1581808"/>
            <a:ext cx="3539360" cy="1045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олимпиады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C70D2BF-ECB2-4FC1-97E2-E5E5DABB055C}"/>
              </a:ext>
            </a:extLst>
          </p:cNvPr>
          <p:cNvSpPr/>
          <p:nvPr/>
        </p:nvSpPr>
        <p:spPr>
          <a:xfrm>
            <a:off x="838200" y="4206766"/>
            <a:ext cx="3539360" cy="2078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руководителей и педагогов ОО «Наставничество в образовании: вопросы успешного взаимодействия» --2022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69EEDD-B7C1-4C32-A0FE-AE47968C61E0}"/>
              </a:ext>
            </a:extLst>
          </p:cNvPr>
          <p:cNvSpPr/>
          <p:nvPr/>
        </p:nvSpPr>
        <p:spPr>
          <a:xfrm>
            <a:off x="806668" y="2769477"/>
            <a:ext cx="3539360" cy="1198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 «Наставничество: вопросы успешного взаимодействия» - 2018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E34BA1-1ECE-4C7B-9364-1AF56E2C5CCD}"/>
              </a:ext>
            </a:extLst>
          </p:cNvPr>
          <p:cNvSpPr/>
          <p:nvPr/>
        </p:nvSpPr>
        <p:spPr>
          <a:xfrm>
            <a:off x="6340364" y="1539767"/>
            <a:ext cx="3539360" cy="1045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конкурсы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D09B14-B70C-4057-9E3B-8ABF25B33AD5}"/>
              </a:ext>
            </a:extLst>
          </p:cNvPr>
          <p:cNvSpPr/>
          <p:nvPr/>
        </p:nvSpPr>
        <p:spPr>
          <a:xfrm>
            <a:off x="4805855" y="2795752"/>
            <a:ext cx="3539360" cy="1355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лучших практик наставничества в СПО «От поколения к поколению» - 2020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D37F8A-CB39-4A50-AE20-318A0B9A2F3E}"/>
              </a:ext>
            </a:extLst>
          </p:cNvPr>
          <p:cNvSpPr/>
          <p:nvPr/>
        </p:nvSpPr>
        <p:spPr>
          <a:xfrm>
            <a:off x="4805855" y="4290847"/>
            <a:ext cx="3539360" cy="199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(с международным участием) научных, методических, практических, творческих работ «Призвание: труд и образование» - 2023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196C18E-1DDE-494D-922E-FEA045DB8558}"/>
              </a:ext>
            </a:extLst>
          </p:cNvPr>
          <p:cNvSpPr/>
          <p:nvPr/>
        </p:nvSpPr>
        <p:spPr>
          <a:xfrm>
            <a:off x="8523890" y="2795751"/>
            <a:ext cx="3405351" cy="1355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конкурс «Современное воспитание подрастающего поколения» - 2021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3706C31-0982-45CC-B90F-C062C6A6A70F}"/>
              </a:ext>
            </a:extLst>
          </p:cNvPr>
          <p:cNvSpPr/>
          <p:nvPr/>
        </p:nvSpPr>
        <p:spPr>
          <a:xfrm>
            <a:off x="8523890" y="4290847"/>
            <a:ext cx="3405351" cy="199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лучших практик подготовки рабочих кадров и специалистов среднего звена по номинации «Наставничество на рабочем месте» - 2023г</a:t>
            </a:r>
          </a:p>
        </p:txBody>
      </p:sp>
    </p:spTree>
    <p:extLst>
      <p:ext uri="{BB962C8B-B14F-4D97-AF65-F5344CB8AC3E}">
        <p14:creationId xmlns:p14="http://schemas.microsoft.com/office/powerpoint/2010/main" val="281690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9522-32BC-4B46-8CFF-DA49CF80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в конкурсных мероприятиях на внешнем уровне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C70D2BF-ECB2-4FC1-97E2-E5E5DABB055C}"/>
              </a:ext>
            </a:extLst>
          </p:cNvPr>
          <p:cNvSpPr/>
          <p:nvPr/>
        </p:nvSpPr>
        <p:spPr>
          <a:xfrm>
            <a:off x="838200" y="4151586"/>
            <a:ext cx="3539360" cy="2078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наставник Костромской области-2018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69EEDD-B7C1-4C32-A0FE-AE47968C61E0}"/>
              </a:ext>
            </a:extLst>
          </p:cNvPr>
          <p:cNvSpPr/>
          <p:nvPr/>
        </p:nvSpPr>
        <p:spPr>
          <a:xfrm>
            <a:off x="838200" y="1601514"/>
            <a:ext cx="3539360" cy="2388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конкурс педагогов образовательных организаций Костромской области –номинация «Исследовательский проект педагога-2018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E34BA1-1ECE-4C7B-9364-1AF56E2C5CCD}"/>
              </a:ext>
            </a:extLst>
          </p:cNvPr>
          <p:cNvSpPr/>
          <p:nvPr/>
        </p:nvSpPr>
        <p:spPr>
          <a:xfrm>
            <a:off x="4690239" y="1579179"/>
            <a:ext cx="7207469" cy="1045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конкурсы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D09B14-B70C-4057-9E3B-8ABF25B33AD5}"/>
              </a:ext>
            </a:extLst>
          </p:cNvPr>
          <p:cNvSpPr/>
          <p:nvPr/>
        </p:nvSpPr>
        <p:spPr>
          <a:xfrm>
            <a:off x="4690240" y="2795752"/>
            <a:ext cx="3539360" cy="1355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наставник Костромской области-2020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D37F8A-CB39-4A50-AE20-318A0B9A2F3E}"/>
              </a:ext>
            </a:extLst>
          </p:cNvPr>
          <p:cNvSpPr/>
          <p:nvPr/>
        </p:nvSpPr>
        <p:spPr>
          <a:xfrm>
            <a:off x="8425354" y="2795752"/>
            <a:ext cx="3539360" cy="199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наставник Костромской области-2023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196C18E-1DDE-494D-922E-FEA045DB8558}"/>
              </a:ext>
            </a:extLst>
          </p:cNvPr>
          <p:cNvSpPr/>
          <p:nvPr/>
        </p:nvSpPr>
        <p:spPr>
          <a:xfrm>
            <a:off x="8492358" y="4920156"/>
            <a:ext cx="3405351" cy="1355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наставник Костромской области-2024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3706C31-0982-45CC-B90F-C062C6A6A70F}"/>
              </a:ext>
            </a:extLst>
          </p:cNvPr>
          <p:cNvSpPr/>
          <p:nvPr/>
        </p:nvSpPr>
        <p:spPr>
          <a:xfrm>
            <a:off x="4690240" y="4281652"/>
            <a:ext cx="3539360" cy="199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Кейс-чемпионат «Наставник+» в Костромской области - 2022 </a:t>
            </a:r>
          </a:p>
        </p:txBody>
      </p:sp>
    </p:spTree>
    <p:extLst>
      <p:ext uri="{BB962C8B-B14F-4D97-AF65-F5344CB8AC3E}">
        <p14:creationId xmlns:p14="http://schemas.microsoft.com/office/powerpoint/2010/main" val="341981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9522-32BC-4B46-8CFF-DA49CF80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86" y="228857"/>
            <a:ext cx="10515600" cy="107479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Диссеминация педагогического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C70D2BF-ECB2-4FC1-97E2-E5E5DABB055C}"/>
              </a:ext>
            </a:extLst>
          </p:cNvPr>
          <p:cNvSpPr/>
          <p:nvPr/>
        </p:nvSpPr>
        <p:spPr>
          <a:xfrm>
            <a:off x="227286" y="3999184"/>
            <a:ext cx="4600900" cy="26631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на конференции «Региональная система профессионального образования: от запросов рынка труда до стандартов подготовки кадров», 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наставничества: взаимодействие «студент – ученик» в профориентации школьников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2021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69EEDD-B7C1-4C32-A0FE-AE47968C61E0}"/>
              </a:ext>
            </a:extLst>
          </p:cNvPr>
          <p:cNvSpPr/>
          <p:nvPr/>
        </p:nvSpPr>
        <p:spPr>
          <a:xfrm>
            <a:off x="257503" y="1121969"/>
            <a:ext cx="4600901" cy="2756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на конференции «Региональная система профессионального образования: приоритеты в интересах устойчивого развития региона», 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в спортивно-туристическом клубе «Экстремал» в Костромском политехническом колледже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2018г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E34BA1-1ECE-4C7B-9364-1AF56E2C5CCD}"/>
              </a:ext>
            </a:extLst>
          </p:cNvPr>
          <p:cNvSpPr/>
          <p:nvPr/>
        </p:nvSpPr>
        <p:spPr>
          <a:xfrm>
            <a:off x="4952998" y="1121969"/>
            <a:ext cx="6860630" cy="1652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на конференциях с публикациями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D09B14-B70C-4057-9E3B-8ABF25B33AD5}"/>
              </a:ext>
            </a:extLst>
          </p:cNvPr>
          <p:cNvSpPr/>
          <p:nvPr/>
        </p:nvSpPr>
        <p:spPr>
          <a:xfrm>
            <a:off x="4942487" y="2913118"/>
            <a:ext cx="3539360" cy="3749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на региональном семинаре «Практики наставничества в образовательных организациях Костромской области. Формы наставничества «работодатель-студент», «работодатель-ученик», 2021г., 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Наставники не по приказу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2022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D37F8A-CB39-4A50-AE20-318A0B9A2F3E}"/>
              </a:ext>
            </a:extLst>
          </p:cNvPr>
          <p:cNvSpPr/>
          <p:nvPr/>
        </p:nvSpPr>
        <p:spPr>
          <a:xfrm>
            <a:off x="8565930" y="2913118"/>
            <a:ext cx="3247698" cy="3710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на III Всероссийской конференции «Наставничество для профессионалов будущего», 2022г., 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модели наставничества на предприятиях изыскательской отрасли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2023г</a:t>
            </a:r>
          </a:p>
        </p:txBody>
      </p:sp>
    </p:spTree>
    <p:extLst>
      <p:ext uri="{BB962C8B-B14F-4D97-AF65-F5344CB8AC3E}">
        <p14:creationId xmlns:p14="http://schemas.microsoft.com/office/powerpoint/2010/main" val="28886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9522-32BC-4B46-8CFF-DA49CF80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663"/>
            <a:ext cx="10515600" cy="75554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Диссеминация педагогического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90EB02-1E46-4371-9420-3F369B9188BA}"/>
              </a:ext>
            </a:extLst>
          </p:cNvPr>
          <p:cNvSpPr/>
          <p:nvPr/>
        </p:nvSpPr>
        <p:spPr>
          <a:xfrm>
            <a:off x="178676" y="874793"/>
            <a:ext cx="4455067" cy="533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C70D2BF-ECB2-4FC1-97E2-E5E5DABB055C}"/>
              </a:ext>
            </a:extLst>
          </p:cNvPr>
          <p:cNvSpPr/>
          <p:nvPr/>
        </p:nvSpPr>
        <p:spPr>
          <a:xfrm>
            <a:off x="125463" y="3844995"/>
            <a:ext cx="4508281" cy="2923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«Развитие творческого потенциала молодёжи посредством организации внеурочной деятельности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пути пересеклись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(из опыта работы) в сборнике материалов II Всероссийской научно-практической конференции «Педагогический опыт: от теории к практике», 2022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769EEDD-B7C1-4C32-A0FE-AE47968C61E0}"/>
              </a:ext>
            </a:extLst>
          </p:cNvPr>
          <p:cNvSpPr/>
          <p:nvPr/>
        </p:nvSpPr>
        <p:spPr>
          <a:xfrm>
            <a:off x="178677" y="1476521"/>
            <a:ext cx="4455067" cy="2300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«Практика наставничества в кружке технического творчества» в сборнике материалов международной (заочной) научно-практической конференции «Современные проблемы науки и образования», 2021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4E34BA1-1ECE-4C7B-9364-1AF56E2C5CCD}"/>
              </a:ext>
            </a:extLst>
          </p:cNvPr>
          <p:cNvSpPr/>
          <p:nvPr/>
        </p:nvSpPr>
        <p:spPr>
          <a:xfrm>
            <a:off x="4709621" y="870946"/>
            <a:ext cx="3830366" cy="1355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собственной практики наставничества в ООО «Альмира», г. Москва- 2019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1D09B14-B70C-4057-9E3B-8ABF25B33AD5}"/>
              </a:ext>
            </a:extLst>
          </p:cNvPr>
          <p:cNvSpPr/>
          <p:nvPr/>
        </p:nvSpPr>
        <p:spPr>
          <a:xfrm>
            <a:off x="4709621" y="2283541"/>
            <a:ext cx="3830366" cy="14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авторская презентация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 я работаю наставником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сетевом издании "ФОНД 21 ВЕКА", 2022г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D37F8A-CB39-4A50-AE20-318A0B9A2F3E}"/>
              </a:ext>
            </a:extLst>
          </p:cNvPr>
          <p:cNvSpPr/>
          <p:nvPr/>
        </p:nvSpPr>
        <p:spPr>
          <a:xfrm>
            <a:off x="4709621" y="3844995"/>
            <a:ext cx="3830366" cy="2923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наставничества «От диагностики до монтажа!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сборнике материалов международной научно-практической интернет-конференции «Повышение качества образования: от традиций к инновациям», 2023г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196C18E-1DDE-494D-922E-FEA045DB8558}"/>
              </a:ext>
            </a:extLst>
          </p:cNvPr>
          <p:cNvSpPr/>
          <p:nvPr/>
        </p:nvSpPr>
        <p:spPr>
          <a:xfrm>
            <a:off x="8615864" y="883418"/>
            <a:ext cx="3495998" cy="3636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Настоящий наставник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сборнике «Вопросы социализации, воспитания, образования детей и молодёжи» (работы научных и педагогических кадров из различных регионов Российской Федерации), 2023г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3706C31-0982-45CC-B90F-C062C6A6A70F}"/>
              </a:ext>
            </a:extLst>
          </p:cNvPr>
          <p:cNvSpPr/>
          <p:nvPr/>
        </p:nvSpPr>
        <p:spPr>
          <a:xfrm>
            <a:off x="8661187" y="4635061"/>
            <a:ext cx="3405351" cy="210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«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наставник – руководитель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международном научном журнале «Научные горизонты», 2023г</a:t>
            </a:r>
          </a:p>
        </p:txBody>
      </p:sp>
    </p:spTree>
    <p:extLst>
      <p:ext uri="{BB962C8B-B14F-4D97-AF65-F5344CB8AC3E}">
        <p14:creationId xmlns:p14="http://schemas.microsoft.com/office/powerpoint/2010/main" val="410173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>
            <a:off x="175033" y="1126870"/>
            <a:ext cx="11524400" cy="1578800"/>
          </a:xfrm>
          <a:prstGeom prst="parallelogram">
            <a:avLst>
              <a:gd name="adj" fmla="val 559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8" name="Google Shape;298;p30"/>
          <p:cNvSpPr/>
          <p:nvPr/>
        </p:nvSpPr>
        <p:spPr>
          <a:xfrm>
            <a:off x="1313793" y="2855533"/>
            <a:ext cx="10385640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9" name="Google Shape;299;p30"/>
          <p:cNvSpPr/>
          <p:nvPr/>
        </p:nvSpPr>
        <p:spPr>
          <a:xfrm>
            <a:off x="571659" y="4709722"/>
            <a:ext cx="11258039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1" name="Google Shape;301;p30"/>
          <p:cNvSpPr txBox="1">
            <a:spLocks noGrp="1"/>
          </p:cNvSpPr>
          <p:nvPr>
            <p:ph type="subTitle" idx="4294967295"/>
          </p:nvPr>
        </p:nvSpPr>
        <p:spPr>
          <a:xfrm>
            <a:off x="1134268" y="1358878"/>
            <a:ext cx="10132822" cy="69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16 различных документов для работы инновационной площадки «Апробация механизмов реализации программ наставничества в ПОО Костромской области»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4294967295"/>
          </p:nvPr>
        </p:nvSpPr>
        <p:spPr>
          <a:xfrm>
            <a:off x="2465153" y="4763458"/>
            <a:ext cx="7471049" cy="147132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доля предприятий, вошедших в программы наставничества, осуществляющих деятельность в Костромской области, составляет 33% (целевой показатель 30%)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4294967295"/>
          </p:nvPr>
        </p:nvSpPr>
        <p:spPr>
          <a:xfrm>
            <a:off x="1639614" y="2855532"/>
            <a:ext cx="9038895" cy="146421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удовлетворённости наставников и наставляемых в программе наставничества составляет 80-100%, в среднем 90%, что составляет 100% от целевого индикативного показателя</a:t>
            </a:r>
            <a:endParaRPr sz="2400" b="1" i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C60FB01-9FDA-4F14-B686-2BCBDBBF00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94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>
            <a:off x="175033" y="1126870"/>
            <a:ext cx="11524400" cy="1578800"/>
          </a:xfrm>
          <a:prstGeom prst="parallelogram">
            <a:avLst>
              <a:gd name="adj" fmla="val 559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8" name="Google Shape;298;p30"/>
          <p:cNvSpPr/>
          <p:nvPr/>
        </p:nvSpPr>
        <p:spPr>
          <a:xfrm>
            <a:off x="1313793" y="2855533"/>
            <a:ext cx="10385640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9" name="Google Shape;299;p30"/>
          <p:cNvSpPr/>
          <p:nvPr/>
        </p:nvSpPr>
        <p:spPr>
          <a:xfrm>
            <a:off x="571659" y="4709722"/>
            <a:ext cx="11258039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1" name="Google Shape;301;p30"/>
          <p:cNvSpPr txBox="1">
            <a:spLocks noGrp="1"/>
          </p:cNvSpPr>
          <p:nvPr>
            <p:ph type="subTitle" idx="4294967295"/>
          </p:nvPr>
        </p:nvSpPr>
        <p:spPr>
          <a:xfrm>
            <a:off x="1134268" y="1358878"/>
            <a:ext cx="10132822" cy="69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доля обучающихся, вошедших в программы наставничества, составляет 50%, что на 20% ниже целевого показателя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4294967295"/>
          </p:nvPr>
        </p:nvSpPr>
        <p:spPr>
          <a:xfrm>
            <a:off x="1839311" y="4763458"/>
            <a:ext cx="9270124" cy="147132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организовано участие педагогических работников во всероссийских олимпиадах (4 олимпиады) и конкурсах (4 конкурса), в региональных конкурсах – 6 конкурсов; в конкурсах приняли участие 9 педагогов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4294967295"/>
          </p:nvPr>
        </p:nvSpPr>
        <p:spPr>
          <a:xfrm>
            <a:off x="1681229" y="3119977"/>
            <a:ext cx="9038895" cy="109467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организовано и проведено 2 конкурса: на внутреннем и всероссийском уровнях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C60FB01-9FDA-4F14-B686-2BCBDBBF00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94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34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>
            <a:off x="175033" y="1126870"/>
            <a:ext cx="11524400" cy="1578800"/>
          </a:xfrm>
          <a:prstGeom prst="parallelogram">
            <a:avLst>
              <a:gd name="adj" fmla="val 559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8" name="Google Shape;298;p30"/>
          <p:cNvSpPr/>
          <p:nvPr/>
        </p:nvSpPr>
        <p:spPr>
          <a:xfrm>
            <a:off x="1313793" y="2855533"/>
            <a:ext cx="10385640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9" name="Google Shape;299;p30"/>
          <p:cNvSpPr/>
          <p:nvPr/>
        </p:nvSpPr>
        <p:spPr>
          <a:xfrm>
            <a:off x="571659" y="4709722"/>
            <a:ext cx="11258039" cy="1578800"/>
          </a:xfrm>
          <a:prstGeom prst="parallelogram">
            <a:avLst>
              <a:gd name="adj" fmla="val 5597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1" name="Google Shape;301;p30"/>
          <p:cNvSpPr txBox="1">
            <a:spLocks noGrp="1"/>
          </p:cNvSpPr>
          <p:nvPr>
            <p:ph type="subTitle" idx="4294967295"/>
          </p:nvPr>
        </p:nvSpPr>
        <p:spPr>
          <a:xfrm>
            <a:off x="1134268" y="1358878"/>
            <a:ext cx="10132822" cy="69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подготовлено и размещено в различных изданиях 11 статей силами пяти педагогов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4294967295"/>
          </p:nvPr>
        </p:nvSpPr>
        <p:spPr>
          <a:xfrm>
            <a:off x="1839311" y="4763458"/>
            <a:ext cx="9270124" cy="147132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 единой региональной информационной базе наставников зарегистрированы 3 педагогических работника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4294967295"/>
          </p:nvPr>
        </p:nvSpPr>
        <p:spPr>
          <a:xfrm>
            <a:off x="1681229" y="3119977"/>
            <a:ext cx="9038895" cy="109467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ru-RU" sz="2400" b="1" i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Зеленин А.А. принял участие в проекте «Доска почёта наставников России», фотопортрет размещён на доске Почёта наставников России, социальная сфера 5.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Google Shape;306;p3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C60FB01-9FDA-4F14-B686-2BCBDBBF00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94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8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21ACF-2421-467E-8857-3843C8AE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Концепция развития наставничества в Российской Федерации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8E2AA5-0FFE-44EE-8151-8CCB80D7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86442" cy="4667251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древнейший способ передачи опыта, сложный симбиоз личного влияния зрелого носителя опыта и духовно-нравственных качеств на личностно и профессионально развивающегося человека, в том числе через различные формы их совместной деятельности. Основная задача и результат наставнической деятельности – развитие самостоятельности входящего в жизнь человека, его способности действовать без помощи извне.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онцепция развития наставничества в Российской Федерации | ВКонтакте">
            <a:extLst>
              <a:ext uri="{FF2B5EF4-FFF2-40B4-BE49-F238E27FC236}">
                <a16:creationId xmlns="" xmlns:a16="http://schemas.microsoft.com/office/drawing/2014/main" id="{DB019B24-312B-4331-A678-A41BF06D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77" y="2429435"/>
            <a:ext cx="4523234" cy="25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1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ED78DF-DFEE-430D-B266-15379D19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365125"/>
            <a:ext cx="10477499" cy="101379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29579A5-32E7-4286-8E9E-F0E414DD8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3178969"/>
            <a:ext cx="3457575" cy="259318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EEDCA99-00CF-41BB-8184-15F80B65DC2B}"/>
              </a:ext>
            </a:extLst>
          </p:cNvPr>
          <p:cNvSpPr/>
          <p:nvPr/>
        </p:nvSpPr>
        <p:spPr>
          <a:xfrm>
            <a:off x="1047750" y="5935663"/>
            <a:ext cx="10544174" cy="874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программы Наставничества в ОГБПОУ «Костромской политехнический колледж»</a:t>
            </a:r>
          </a:p>
          <a:p>
            <a:pPr algn="r"/>
            <a:r>
              <a:rPr lang="ru-RU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 Полетаева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Наставничество">
            <a:extLst>
              <a:ext uri="{FF2B5EF4-FFF2-40B4-BE49-F238E27FC236}">
                <a16:creationId xmlns="" xmlns:a16="http://schemas.microsoft.com/office/drawing/2014/main" id="{A591694B-C289-4E69-927F-5723E77D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83693"/>
            <a:ext cx="6591300" cy="4195414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8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7E8A2-3728-4AF6-BAB1-3F80DB99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717" y="478531"/>
            <a:ext cx="12318124" cy="717175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вехи развития наставничества в России: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005EEE6-6621-478D-8849-69DCA832E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04725"/>
              </p:ext>
            </p:extLst>
          </p:nvPr>
        </p:nvGraphicFramePr>
        <p:xfrm>
          <a:off x="462454" y="851338"/>
          <a:ext cx="10815145" cy="5951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153">
                  <a:extLst>
                    <a:ext uri="{9D8B030D-6E8A-4147-A177-3AD203B41FA5}">
                      <a16:colId xmlns="" xmlns:a16="http://schemas.microsoft.com/office/drawing/2014/main" val="3800275705"/>
                    </a:ext>
                  </a:extLst>
                </a:gridCol>
                <a:gridCol w="10152992">
                  <a:extLst>
                    <a:ext uri="{9D8B030D-6E8A-4147-A177-3AD203B41FA5}">
                      <a16:colId xmlns="" xmlns:a16="http://schemas.microsoft.com/office/drawing/2014/main" val="2849181933"/>
                    </a:ext>
                  </a:extLst>
                </a:gridCol>
              </a:tblGrid>
              <a:tr h="29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Мероприятие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2309130"/>
                  </a:ext>
                </a:extLst>
              </a:tr>
              <a:tr h="291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1934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нагрудного знака «Наставник молодёжи»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0406731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1975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президиума ВЦСПС и ЦК ВЛКСМ «О дальнейшем развитии массового движения наставников молодых рабочих и колхозников»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8947247"/>
                  </a:ext>
                </a:extLst>
              </a:tr>
              <a:tr h="291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Учреждение почётного звания «Заслуженный наставник молодёжи РСФСР»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8678226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1983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пленума ЦК КПСС «Актуальные вопросы идеологической, массово-политической работы партии»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0121832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1985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Одобрение на пленуме ЦК КПСС документа «Концепция начального, среднего и среднего профессионального образования»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2466145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заседании Госсовета РФ и Комиссии при президенте РФ поставлена задача возрождения института наставничества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68943657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 президента РФ «Об учреждении знака отличия «За наставничество». Тема наставничества включена в национальный проект «Образование»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0405642"/>
                  </a:ext>
                </a:extLst>
              </a:tr>
              <a:tr h="1206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Распоряжение Министерства просвещения РФ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СПО»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8813590"/>
                  </a:ext>
                </a:extLst>
              </a:tr>
              <a:tr h="596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Министерства просвещения РФ «О направлении целевой модели наставничества и методических рекомендаций»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01657165"/>
                  </a:ext>
                </a:extLst>
              </a:tr>
              <a:tr h="291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 президента РФ «О проведении в РФ Года педагога и наставника»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83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2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90518F-963A-47F7-B6BA-B4D978D5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D75600-6084-4AB8-815F-0ABF799D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94" y="2022848"/>
            <a:ext cx="762448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 августа 2020 года ДОН Костромской области был издан приказ № 1166 о внедрении данной модели наставничества. 8 октября – приказ ДОН «Об открытии региональных инновационных площадок». Тема инновационной площадки «Апробация механизмов реализации программ наставничества в ПОО Костромской области». 13 октября 2020 года – приказ о базовых ОО, расположенных на территории Костромской области, осуществляющих внедрение целевой модели наставничества. </a:t>
            </a:r>
            <a:endParaRPr lang="ru-RU" dirty="0"/>
          </a:p>
        </p:txBody>
      </p:sp>
      <p:pic>
        <p:nvPicPr>
          <p:cNvPr id="4" name="Picture 2" descr="От Тульской области — только наставник | Блоха - Инфо">
            <a:extLst>
              <a:ext uri="{FF2B5EF4-FFF2-40B4-BE49-F238E27FC236}">
                <a16:creationId xmlns="" xmlns:a16="http://schemas.microsoft.com/office/drawing/2014/main" id="{044279A5-ECF7-43B1-B22D-207C9BA8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67" y="2022848"/>
            <a:ext cx="3721599" cy="2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365546-84ED-418F-B3A4-022A00D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13B9EEE-ABF0-4259-AC22-DE041FD09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243625"/>
              </p:ext>
            </p:extLst>
          </p:nvPr>
        </p:nvGraphicFramePr>
        <p:xfrm>
          <a:off x="220717" y="165428"/>
          <a:ext cx="11803117" cy="6401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609">
                  <a:extLst>
                    <a:ext uri="{9D8B030D-6E8A-4147-A177-3AD203B41FA5}">
                      <a16:colId xmlns="" xmlns:a16="http://schemas.microsoft.com/office/drawing/2014/main" val="1573028603"/>
                    </a:ext>
                  </a:extLst>
                </a:gridCol>
                <a:gridCol w="10884508">
                  <a:extLst>
                    <a:ext uri="{9D8B030D-6E8A-4147-A177-3AD203B41FA5}">
                      <a16:colId xmlns="" xmlns:a16="http://schemas.microsoft.com/office/drawing/2014/main" val="3296056004"/>
                    </a:ext>
                  </a:extLst>
                </a:gridCol>
              </a:tblGrid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Паспорт программы наставничества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2407201"/>
                  </a:ext>
                </a:extLst>
              </a:tr>
              <a:tr h="66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текущего состояния деятельности. Содержание проблем и обоснование необходимости их решения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8467742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и задачи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73273735"/>
                  </a:ext>
                </a:extLst>
              </a:tr>
              <a:tr h="66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Механизмы реализации программы наставничества (программные мероприятия и проекты)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929503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23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«Педагог – студент»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2444665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2395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«Работодатель – студент»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97099643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Ресурсное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4328458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Нормативно-правовое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9938014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76339016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Учебно-методическое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35479470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9570211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Материальное обеспечение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5761822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Ожидаемые результаты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6137699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Мониторинг реализации программы наставничества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3781399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риски реализации программы наставничества и пути их минимизации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9085273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Термины и определения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265359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2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Приложения</a:t>
                      </a:r>
                      <a:endParaRPr lang="ru-RU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55979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3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ACDC2-82F9-4ABE-8005-3FA0F6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058025" cy="9588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Программы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F46D11-25EE-49D4-B44D-BA527A0F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49"/>
            <a:ext cx="7058025" cy="4765675"/>
          </a:xfrm>
        </p:spPr>
        <p:txBody>
          <a:bodyPr>
            <a:normAutofit fontScale="92500" lnSpcReduction="10000"/>
          </a:bodyPr>
          <a:lstStyle/>
          <a:p>
            <a:pPr marR="7747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создание условий для формирования эффективной системы поддержки профессионального самоопределения обучающихся с использованием различных форм наставничества;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раскрытие потенциала личности наставляемых, необходимого для успешной личной и профессиональной самореализации в современных условиях неопределенности у 70% обучающихся к 2024 году.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От Тульской области — только наставник | Блоха - Инфо">
            <a:extLst>
              <a:ext uri="{FF2B5EF4-FFF2-40B4-BE49-F238E27FC236}">
                <a16:creationId xmlns="" xmlns:a16="http://schemas.microsoft.com/office/drawing/2014/main" id="{943F696D-7D32-4586-98DC-E3D2E90C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3623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ставник&quot; в Бурятии — РОО &quot;Линия социального Доверия&quot;">
            <a:extLst>
              <a:ext uri="{FF2B5EF4-FFF2-40B4-BE49-F238E27FC236}">
                <a16:creationId xmlns="" xmlns:a16="http://schemas.microsoft.com/office/drawing/2014/main" id="{68ADCCD9-C79E-44D3-91F5-254A912B5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225634"/>
            <a:ext cx="3152775" cy="31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6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D23F0B-7A29-4A5C-A6AA-2A11DCF3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65125"/>
            <a:ext cx="1137284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 и этапы реализации Программы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4DD97F-7209-43AE-BC32-F24FFFAB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5"/>
            <a:ext cx="10944224" cy="507682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	этап – подготовительный - Подготовка условий для запуска программы наставничества (август – октябрь 2020 г.)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этап – основной (октябрь 2020 года - декабрь 2023гг.)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формирование базы наставляемых.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формирование базы наставников.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отбор и обучение наставников.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формирование наставнических пар/групп.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организация работы наставнических пар/групп.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этап –завершающий, аналитико-обобщающий – завершение программы наставничества, анализ результатов реализации программы наставничества (2024г.)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2E9A23-4194-4322-BC33-4D6EBC3E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5" y="3105150"/>
            <a:ext cx="2628899" cy="21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F85AE-8F1B-4A9B-B37C-0EC964F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 реализации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527D30-15CD-4681-9248-C14E84CA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7925"/>
            <a:ext cx="5486400" cy="521335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базы Наставляемых и наставников (октябрь – ноябрь 2020)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Отбор и обучение Наставников (декабрь 2020 – февраль 2021)</a:t>
            </a:r>
          </a:p>
          <a:p>
            <a:pPr lvl="0" algn="just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наставнических пар / групп (декабрь  2021 – февраль  2021)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работы наставнических пар / групп (декабрь 2020 – декабрь 2023)</a:t>
            </a:r>
          </a:p>
          <a:p>
            <a:pPr lvl="0">
              <a:lnSpc>
                <a:spcPct val="107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Скорее всего, вам не нужен наставник | by Misha Mironov | Brainify.ru">
            <a:extLst>
              <a:ext uri="{FF2B5EF4-FFF2-40B4-BE49-F238E27FC236}">
                <a16:creationId xmlns="" xmlns:a16="http://schemas.microsoft.com/office/drawing/2014/main" id="{68541FB2-3A16-46E2-ADFF-4BF057BA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871663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8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9E30FC-E96C-408A-8180-FDA2ABF4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53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94724A-4BDB-4323-882A-480FBA67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8" y="1418897"/>
            <a:ext cx="6550572" cy="25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модели «Педагог – студент»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 педагогических работников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 цикловых комиссий из 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наставляемых -184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F8B88105-E5FB-41CD-8000-8CD2CE3C5F6C}"/>
              </a:ext>
            </a:extLst>
          </p:cNvPr>
          <p:cNvSpPr txBox="1">
            <a:spLocks/>
          </p:cNvSpPr>
          <p:nvPr/>
        </p:nvSpPr>
        <p:spPr>
          <a:xfrm>
            <a:off x="5489235" y="4038461"/>
            <a:ext cx="6434959" cy="2632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 startAt="2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модели «Работодатель – студент»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наставников за 4 года – 94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количество наставляемых – 166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 цикловых комиссии (программисты, архитекторы, геологи и электронщики)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FE7D7-DFE0-4B6C-910A-707E0FA39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74" y="4038461"/>
            <a:ext cx="3340079" cy="26326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C95C3F-BE2B-463A-B2B9-F4C406476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3" y="1418895"/>
            <a:ext cx="3335282" cy="25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1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DC3CB-3459-4E27-93BB-B4DA4C6DA753}"/>
</file>

<file path=customXml/itemProps2.xml><?xml version="1.0" encoding="utf-8"?>
<ds:datastoreItem xmlns:ds="http://schemas.openxmlformats.org/officeDocument/2006/customXml" ds:itemID="{540DF1B3-FF2E-4A17-8DAA-01ED79009D8E}"/>
</file>

<file path=customXml/itemProps3.xml><?xml version="1.0" encoding="utf-8"?>
<ds:datastoreItem xmlns:ds="http://schemas.openxmlformats.org/officeDocument/2006/customXml" ds:itemID="{47ADEACE-2C90-460E-A224-BA6212B2F36E}"/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1437</Words>
  <Application>Microsoft Office PowerPoint</Application>
  <PresentationFormat>Широкоэкранный</PresentationFormat>
  <Paragraphs>160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TimesNewRomanPSMT</vt:lpstr>
      <vt:lpstr>Wingdings</vt:lpstr>
      <vt:lpstr>Тема Office</vt:lpstr>
      <vt:lpstr>Итоги реализации программы наставничества  2020 - 2024 </vt:lpstr>
      <vt:lpstr>Концепция развития наставничества в Российской Федерации</vt:lpstr>
      <vt:lpstr>Основные вехи развития наставничества в России: </vt:lpstr>
      <vt:lpstr>Нормативные документы</vt:lpstr>
      <vt:lpstr>Презентация PowerPoint</vt:lpstr>
      <vt:lpstr>Цель Программы</vt:lpstr>
      <vt:lpstr>Сроки и этапы реализации Программы</vt:lpstr>
      <vt:lpstr>Основной этап реализации программы</vt:lpstr>
      <vt:lpstr>Статистика </vt:lpstr>
      <vt:lpstr>Обучение наставников</vt:lpstr>
      <vt:lpstr>Наши мероприятия </vt:lpstr>
      <vt:lpstr>Наши мероприятия </vt:lpstr>
      <vt:lpstr>Участие в конкурсных мероприятиях на внешнем уровне</vt:lpstr>
      <vt:lpstr>Участие в конкурсных мероприятиях на внешнем уровне</vt:lpstr>
      <vt:lpstr>Диссеминация педагогического опыта</vt:lpstr>
      <vt:lpstr>Диссеминация педагогического опыта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программы наставничества  2020 - 2024</dc:title>
  <dc:creator>Nadj Pol</dc:creator>
  <cp:lastModifiedBy>Администратор</cp:lastModifiedBy>
  <cp:revision>14</cp:revision>
  <dcterms:created xsi:type="dcterms:W3CDTF">2024-07-02T16:42:57Z</dcterms:created>
  <dcterms:modified xsi:type="dcterms:W3CDTF">2024-11-21T06:21:39Z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