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charts/colors4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5" r:id="rId3"/>
    <p:sldId id="259" r:id="rId4"/>
    <p:sldId id="271" r:id="rId5"/>
    <p:sldId id="274" r:id="rId6"/>
    <p:sldId id="261" r:id="rId7"/>
    <p:sldId id="266" r:id="rId8"/>
    <p:sldId id="267" r:id="rId9"/>
    <p:sldId id="277" r:id="rId10"/>
    <p:sldId id="272" r:id="rId11"/>
    <p:sldId id="278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&#1080;&#1089;&#1090;&#1088;&#1072;&#1090;&#1086;&#1088;\Desktop\&#1052;&#1086;&#1085;&#1080;&#1090;&#1086;&#1088;&#1080;&#1085;&#1075;%20&#1052;&#1086;&#1083;&#1086;&#1076;.%20&#1087;&#1077;&#1076;&#1072;&#1075;&#1086;&#1075;&#1080;\&#1050;&#1085;&#1080;&#1075;&#1072;1%20&#1044;&#1080;&#1072;&#1075;&#1088;&#1072;&#1084;&#1084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&#1080;&#1089;&#1090;&#1088;&#1072;&#1090;&#1086;&#1088;\Desktop\&#1052;&#1086;&#1085;&#1080;&#1090;&#1086;&#1088;&#1080;&#1085;&#1075;%20&#1052;&#1086;&#1083;&#1086;&#1076;.%20&#1087;&#1077;&#1076;&#1072;&#1075;&#1086;&#1075;&#1080;\&#1050;&#1085;&#1080;&#1075;&#1072;1%20&#1044;&#1080;&#1072;&#1075;&#1088;&#1072;&#1084;&#1084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&#1080;&#1089;&#1090;&#1088;&#1072;&#1090;&#1086;&#1088;\Desktop\&#1052;&#1086;&#1085;&#1080;&#1090;&#1086;&#1088;&#1080;&#1085;&#1075;%20&#1052;&#1086;&#1083;&#1086;&#1076;.%20&#1087;&#1077;&#1076;&#1072;&#1075;&#1086;&#1075;&#1080;\&#1050;&#1085;&#1080;&#1075;&#1072;1%20&#1044;&#1080;&#1072;&#1075;&#1088;&#1072;&#1084;&#1084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&#1080;&#1089;&#1090;&#1088;&#1072;&#1090;&#1086;&#1088;\Desktop\&#1052;&#1086;&#1085;&#1080;&#1090;&#1086;&#1088;&#1080;&#1085;&#1075;%20&#1052;&#1086;&#1083;&#1086;&#1076;.%20&#1087;&#1077;&#1076;&#1072;&#1075;&#1086;&#1075;&#1080;\&#1050;&#1085;&#1080;&#1075;&#1072;1%20&#1044;&#1080;&#1072;&#1075;&#1088;&#1072;&#1084;&#1084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0" i="0" baseline="0" dirty="0" smtClean="0">
                <a:effectLst/>
              </a:rPr>
              <a:t>Восприятие отношения коллектива школы </a:t>
            </a:r>
            <a:endParaRPr lang="ru-RU" sz="1200" dirty="0" smtClean="0">
              <a:effectLst/>
            </a:endParaRPr>
          </a:p>
          <a:p>
            <a:pPr>
              <a:defRPr/>
            </a:pPr>
            <a:r>
              <a:rPr lang="ru-RU" sz="1200" b="0" i="0" baseline="0" dirty="0" smtClean="0">
                <a:effectLst/>
              </a:rPr>
              <a:t>к молодому учителю, %</a:t>
            </a:r>
            <a:endParaRPr lang="ru-RU" sz="1200" dirty="0">
              <a:effectLst/>
            </a:endParaRPr>
          </a:p>
        </c:rich>
      </c:tx>
      <c:layout>
        <c:manualLayout>
          <c:xMode val="edge"/>
          <c:yMode val="edge"/>
          <c:x val="0.179027777777777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Лист2!$C$74:$C$77</c:f>
              <c:strCache>
                <c:ptCount val="4"/>
                <c:pt idx="0">
                  <c:v>коллектив доброжелателен ко мне</c:v>
                </c:pt>
                <c:pt idx="1">
                  <c:v>всем всё равно</c:v>
                </c:pt>
                <c:pt idx="2">
                  <c:v>настороженное отношение</c:v>
                </c:pt>
                <c:pt idx="3">
                  <c:v>отношение враждебное</c:v>
                </c:pt>
              </c:strCache>
            </c:strRef>
          </c:cat>
          <c:val>
            <c:numRef>
              <c:f>Лист2!$D$74:$D$77</c:f>
              <c:numCache>
                <c:formatCode>0.00%</c:formatCode>
                <c:ptCount val="4"/>
                <c:pt idx="0">
                  <c:v>0.90049999999999997</c:v>
                </c:pt>
                <c:pt idx="1">
                  <c:v>7.3300000000000004E-2</c:v>
                </c:pt>
                <c:pt idx="2">
                  <c:v>2.0899999999999998E-2</c:v>
                </c:pt>
                <c:pt idx="3">
                  <c:v>5.1999999999999998E-3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Распределение</a:t>
            </a:r>
            <a:r>
              <a:rPr lang="ru-RU" sz="1400" baseline="0" dirty="0"/>
              <a:t> участников диагностики по специализации, чел.</a:t>
            </a:r>
            <a:endParaRPr lang="ru-RU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Лист2!$B$2:$B$26</c:f>
              <c:strCache>
                <c:ptCount val="25"/>
                <c:pt idx="0">
                  <c:v>Воспитатель</c:v>
                </c:pt>
                <c:pt idx="1">
                  <c:v>Учитель русского языка и литературы</c:v>
                </c:pt>
                <c:pt idx="2">
                  <c:v>Учитель математики</c:v>
                </c:pt>
                <c:pt idx="3">
                  <c:v>Педагог дополнительного образования</c:v>
                </c:pt>
                <c:pt idx="4">
                  <c:v>Учитель английского языка</c:v>
                </c:pt>
                <c:pt idx="5">
                  <c:v>Учитель физической культуры</c:v>
                </c:pt>
                <c:pt idx="6">
                  <c:v>Учитель истории и обществознания</c:v>
                </c:pt>
                <c:pt idx="7">
                  <c:v>Педагог - организатор</c:v>
                </c:pt>
                <c:pt idx="8">
                  <c:v>Учитель - логопед</c:v>
                </c:pt>
                <c:pt idx="9">
                  <c:v>Учитель химии</c:v>
                </c:pt>
                <c:pt idx="10">
                  <c:v>Педагог-психолог</c:v>
                </c:pt>
                <c:pt idx="11">
                  <c:v>Инструктор по физической культуре</c:v>
                </c:pt>
                <c:pt idx="12">
                  <c:v>Учитель-дефектолог</c:v>
                </c:pt>
                <c:pt idx="13">
                  <c:v>Учитель музыки</c:v>
                </c:pt>
                <c:pt idx="14">
                  <c:v>Учитель биологии</c:v>
                </c:pt>
                <c:pt idx="15">
                  <c:v>Советник директора</c:v>
                </c:pt>
                <c:pt idx="16">
                  <c:v>Воспитатель ГПД</c:v>
                </c:pt>
                <c:pt idx="17">
                  <c:v>Учитель физики</c:v>
                </c:pt>
                <c:pt idx="18">
                  <c:v>Учитель технологии</c:v>
                </c:pt>
                <c:pt idx="19">
                  <c:v>Учитель ИЗО</c:v>
                </c:pt>
                <c:pt idx="20">
                  <c:v>Учитель географии</c:v>
                </c:pt>
                <c:pt idx="21">
                  <c:v>Преподаватель английского языка</c:v>
                </c:pt>
                <c:pt idx="22">
                  <c:v>Педагог-хореограф</c:v>
                </c:pt>
                <c:pt idx="23">
                  <c:v>Музыкальный руководитель</c:v>
                </c:pt>
                <c:pt idx="24">
                  <c:v>Учитель </c:v>
                </c:pt>
              </c:strCache>
            </c:strRef>
          </c:cat>
          <c:val>
            <c:numRef>
              <c:f>Лист2!$C$2:$C$26</c:f>
              <c:numCache>
                <c:formatCode>General</c:formatCode>
                <c:ptCount val="25"/>
                <c:pt idx="0">
                  <c:v>41</c:v>
                </c:pt>
                <c:pt idx="1">
                  <c:v>13</c:v>
                </c:pt>
                <c:pt idx="2">
                  <c:v>11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0773168"/>
        <c:axId val="240773560"/>
      </c:barChart>
      <c:catAx>
        <c:axId val="24077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773560"/>
        <c:crosses val="autoZero"/>
        <c:auto val="1"/>
        <c:lblAlgn val="ctr"/>
        <c:lblOffset val="100"/>
        <c:noMultiLvlLbl val="0"/>
      </c:catAx>
      <c:valAx>
        <c:axId val="24077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77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/>
              <a:t>Насколько</a:t>
            </a:r>
            <a:r>
              <a:rPr lang="ru-RU" sz="1200" baseline="0" dirty="0" smtClean="0"/>
              <a:t> полезными были встречи </a:t>
            </a:r>
          </a:p>
          <a:p>
            <a:pPr>
              <a:defRPr/>
            </a:pPr>
            <a:r>
              <a:rPr lang="ru-RU" sz="1200" baseline="0" dirty="0" smtClean="0"/>
              <a:t>с наставниками, (от 1 до 5 баллов), </a:t>
            </a:r>
            <a:r>
              <a:rPr lang="ru-RU" sz="1400" b="0" i="0" u="none" strike="noStrike" baseline="0" dirty="0" smtClean="0">
                <a:effectLst/>
              </a:rPr>
              <a:t>% </a:t>
            </a:r>
            <a:endParaRPr lang="ru-RU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Лист2!$B$113:$B$117</c:f>
              <c:strCache>
                <c:ptCount val="5"/>
                <c:pt idx="0">
                  <c:v>«1»</c:v>
                </c:pt>
                <c:pt idx="1">
                  <c:v>«2»</c:v>
                </c:pt>
                <c:pt idx="2">
                  <c:v>«3»</c:v>
                </c:pt>
                <c:pt idx="3">
                  <c:v>«4»</c:v>
                </c:pt>
                <c:pt idx="4">
                  <c:v>«5»</c:v>
                </c:pt>
              </c:strCache>
            </c:strRef>
          </c:cat>
          <c:val>
            <c:numRef>
              <c:f>Лист2!$C$113:$C$117</c:f>
              <c:numCache>
                <c:formatCode>0%</c:formatCode>
                <c:ptCount val="5"/>
                <c:pt idx="0">
                  <c:v>0.03</c:v>
                </c:pt>
                <c:pt idx="1">
                  <c:v>0.04</c:v>
                </c:pt>
                <c:pt idx="2">
                  <c:v>0.08</c:v>
                </c:pt>
                <c:pt idx="3">
                  <c:v>0.19</c:v>
                </c:pt>
                <c:pt idx="4">
                  <c:v>0.66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0" i="0" u="none" strike="noStrike" baseline="0" dirty="0" smtClean="0">
                <a:effectLst/>
              </a:rPr>
              <a:t>Соответствие результатов участия в программе наставничества ожиданиям (от 1 до 5 баллов), %</a:t>
            </a:r>
            <a:endParaRPr lang="ru-RU" sz="12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Лист2!$B$120:$B$124</c:f>
              <c:strCache>
                <c:ptCount val="5"/>
                <c:pt idx="0">
                  <c:v>«1»</c:v>
                </c:pt>
                <c:pt idx="1">
                  <c:v>«2»</c:v>
                </c:pt>
                <c:pt idx="2">
                  <c:v>«3»</c:v>
                </c:pt>
                <c:pt idx="3">
                  <c:v>«4»</c:v>
                </c:pt>
                <c:pt idx="4">
                  <c:v>«5»</c:v>
                </c:pt>
              </c:strCache>
            </c:strRef>
          </c:cat>
          <c:val>
            <c:numRef>
              <c:f>Лист2!$C$120:$C$124</c:f>
              <c:numCache>
                <c:formatCode>0%</c:formatCode>
                <c:ptCount val="5"/>
                <c:pt idx="0">
                  <c:v>0.04</c:v>
                </c:pt>
                <c:pt idx="1">
                  <c:v>0.04</c:v>
                </c:pt>
                <c:pt idx="2">
                  <c:v>0.1</c:v>
                </c:pt>
                <c:pt idx="3">
                  <c:v>0.25</c:v>
                </c:pt>
                <c:pt idx="4">
                  <c:v>0.56999999999999995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5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0" y="6356350"/>
            <a:ext cx="355479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19" y="6356350"/>
            <a:ext cx="1832812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0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535" y="851085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4168661"/>
            <a:ext cx="10515600" cy="15853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9762" y="6255989"/>
            <a:ext cx="355479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02019" y="6255989"/>
            <a:ext cx="1832812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13358"/>
            <a:ext cx="1020535" cy="2852737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6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901"/>
            <a:ext cx="1082657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9257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8489" y="6343393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7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014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1614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5146" y="6311900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8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7" y="365125"/>
            <a:ext cx="974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50493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33934" y="6368106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8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8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949"/>
            <a:ext cx="1081482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556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424" y="184556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140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9824" y="6356350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1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009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3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647"/>
            <a:ext cx="1099324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924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8244" y="6356349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8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80" y="148955"/>
            <a:ext cx="1063826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74888" y="6229851"/>
            <a:ext cx="1538868" cy="365125"/>
          </a:xfrm>
        </p:spPr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47571" y="6240847"/>
            <a:ext cx="21410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2420" y="6240847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8954"/>
            <a:ext cx="1193180" cy="1325563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095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7447" y="6356350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9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685270" cy="37688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9286" y="6368106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63828" y="2273257"/>
            <a:ext cx="10898658" cy="3979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428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7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685270" cy="37688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9286" y="6368106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63828" y="2273257"/>
            <a:ext cx="10898658" cy="3979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428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3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0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3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8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_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304800" y="2169458"/>
            <a:ext cx="5576047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6300786" y="2169458"/>
            <a:ext cx="5621338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04800" y="1255712"/>
            <a:ext cx="5575300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6346824" y="1255712"/>
            <a:ext cx="5575300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023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8245940" y="2226304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457200" y="1295724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6"/>
          </p:nvPr>
        </p:nvSpPr>
        <p:spPr>
          <a:xfrm>
            <a:off x="4351570" y="2226304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Рисунок 6"/>
          <p:cNvSpPr>
            <a:spLocks noGrp="1"/>
          </p:cNvSpPr>
          <p:nvPr>
            <p:ph type="pic" sz="quarter" idx="17"/>
          </p:nvPr>
        </p:nvSpPr>
        <p:spPr>
          <a:xfrm>
            <a:off x="457200" y="2226305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8"/>
          </p:nvPr>
        </p:nvSpPr>
        <p:spPr>
          <a:xfrm>
            <a:off x="4351568" y="1309058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9"/>
          </p:nvPr>
        </p:nvSpPr>
        <p:spPr>
          <a:xfrm>
            <a:off x="8245936" y="1323794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051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80" y="1112635"/>
            <a:ext cx="9732511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80" y="3845233"/>
            <a:ext cx="97325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0078" y="6356349"/>
            <a:ext cx="2472443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71113"/>
            <a:ext cx="1460810" cy="4529882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4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Сравнение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04801" y="1255712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6"/>
          </p:nvPr>
        </p:nvSpPr>
        <p:spPr>
          <a:xfrm>
            <a:off x="4244321" y="1255710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7"/>
          </p:nvPr>
        </p:nvSpPr>
        <p:spPr>
          <a:xfrm>
            <a:off x="8183842" y="1255710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244321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8183561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0121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56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_Заголовок и объект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50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3" y="6356350"/>
            <a:ext cx="3103605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3"/>
            <a:ext cx="10987088" cy="4249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6367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Заголовок и объект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50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3" y="6356350"/>
            <a:ext cx="3103605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3"/>
            <a:ext cx="10987088" cy="4249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4424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Пустой слайд+фон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62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Заголовок и объект+фон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4934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94572" y="6356350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52625"/>
            <a:ext cx="10999788" cy="420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9715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86247" cy="7913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13846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69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32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1995487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430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0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261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8779" y="6342488"/>
            <a:ext cx="2743200" cy="365125"/>
          </a:xfrm>
        </p:spPr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5964" y="634248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356350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27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5964" y="635634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356349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1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71" y="496790"/>
            <a:ext cx="10809170" cy="1062232"/>
          </a:xfr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71" y="2005013"/>
            <a:ext cx="11221178" cy="4050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8342" y="6186875"/>
            <a:ext cx="1379034" cy="365125"/>
          </a:xfrm>
        </p:spPr>
        <p:txBody>
          <a:bodyPr/>
          <a:lstStyle/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12807" y="6186875"/>
            <a:ext cx="20865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186875"/>
            <a:ext cx="2743200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6790"/>
            <a:ext cx="646771" cy="1062231"/>
          </a:xfrm>
          <a:prstGeom prst="rect">
            <a:avLst/>
          </a:prstGeom>
          <a:solidFill>
            <a:srgbClr val="33855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4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0" y="6356351"/>
            <a:ext cx="3554799" cy="36512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3900" y="6356350"/>
            <a:ext cx="1832812" cy="365125"/>
          </a:xfrm>
        </p:spPr>
        <p:txBody>
          <a:bodyPr/>
          <a:lstStyle/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5599-A45F-44FD-A84E-42D8E5807E3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CDBD-04A0-4EA4-A471-9641AFAA3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  <p:sldLayoutId id="2147483743" r:id="rId36"/>
    <p:sldLayoutId id="2147483744" r:id="rId37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475114/6aead3d5e5a1568073b27996df8bab7d42e791c9/#dst101932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Наставничество в образовательных организациях – </a:t>
            </a: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инструмент </a:t>
            </a:r>
            <a:r>
              <a:rPr lang="ru-RU" sz="3600" dirty="0">
                <a:solidFill>
                  <a:schemeClr val="tx2"/>
                </a:solidFill>
              </a:rPr>
              <a:t>формирования </a:t>
            </a: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педагогических </a:t>
            </a:r>
            <a:r>
              <a:rPr lang="ru-RU" sz="3600" dirty="0">
                <a:solidFill>
                  <a:schemeClr val="tx2"/>
                </a:solidFill>
              </a:rPr>
              <a:t>компетенций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67" y="6066110"/>
            <a:ext cx="9144000" cy="47402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13.11.2024г.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6314" y="4506097"/>
            <a:ext cx="158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Вебинар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2.</a:t>
            </a:r>
            <a:endParaRPr lang="ru-RU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972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Федеральный закон от 09.11.2024 N 381-ФЗ "О внесении изменения в Трудовой кодекс Российской Федерации</a:t>
            </a:r>
            <a:r>
              <a:rPr lang="ru-RU" sz="2800" dirty="0" smtClean="0">
                <a:solidFill>
                  <a:schemeClr val="tx2"/>
                </a:solidFill>
              </a:rPr>
              <a:t>"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859" y="1217328"/>
            <a:ext cx="5964338" cy="549238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9200" y="1935892"/>
            <a:ext cx="266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+mj-lt"/>
              </a:rPr>
              <a:t>Статья 1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156" y="2305224"/>
            <a:ext cx="4539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Внести в 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главу 55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Трудового кодекса Российской Федерации (Собрание законодательства Российской Федерации, 2002, N 1, ст. 3) изменение, дополнив ее статьей 351.8 следующего содержания: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Статья 351.8. Особенности регулирования труда работников, выполняющих работу по наставничеству в сфере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труда"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573427" y="1342768"/>
            <a:ext cx="484632" cy="435234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87080" y="1191894"/>
            <a:ext cx="469557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90" y="4705881"/>
            <a:ext cx="4850780" cy="19701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469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Модель реализации концепции формального наставничества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2151" y="1919416"/>
            <a:ext cx="7661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Блоки:</a:t>
            </a:r>
          </a:p>
          <a:p>
            <a:endParaRPr lang="ru-RU" dirty="0"/>
          </a:p>
          <a:p>
            <a:r>
              <a:rPr lang="ru-RU" dirty="0"/>
              <a:t>1) Правовая база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</a:t>
            </a:r>
            <a:r>
              <a:rPr lang="ru-RU" dirty="0"/>
              <a:t>) Методическое сопровождение </a:t>
            </a:r>
            <a:r>
              <a:rPr lang="ru-RU" dirty="0" smtClean="0"/>
              <a:t>наставничества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Меры стимулирования и популяризации </a:t>
            </a:r>
            <a:r>
              <a:rPr lang="ru-RU" dirty="0" smtClean="0"/>
              <a:t>наставничества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18141" y="1919416"/>
            <a:ext cx="2784388" cy="121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Положение о наставничестве в ОУ;</a:t>
            </a:r>
          </a:p>
          <a:p>
            <a:r>
              <a:rPr lang="ru-RU" dirty="0" smtClean="0"/>
              <a:t>- иные ЛА ОУ о наставничестве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18140" y="3196281"/>
            <a:ext cx="2784389" cy="1944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Разработка и продвижение методических материалов по наставничеству / популяризация лучших практик наставничества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18141" y="5338119"/>
            <a:ext cx="2784388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Создание сообщества наставн</a:t>
            </a:r>
            <a:r>
              <a:rPr lang="ru-RU" dirty="0"/>
              <a:t>и</a:t>
            </a:r>
            <a:r>
              <a:rPr lang="ru-RU" dirty="0" smtClean="0"/>
              <a:t>ков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8690918" y="5453449"/>
            <a:ext cx="3377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8744464" y="2329588"/>
            <a:ext cx="3377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8744464" y="3879862"/>
            <a:ext cx="3377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6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034747" y="1"/>
            <a:ext cx="9926594" cy="1325563"/>
          </a:xfrm>
        </p:spPr>
        <p:txBody>
          <a:bodyPr/>
          <a:lstStyle/>
          <a:p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Положение о программе наставничества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организационная основа  внедрения программы наставничества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0279" y="1595021"/>
            <a:ext cx="94817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/>
              <a:t>П</a:t>
            </a:r>
            <a:r>
              <a:rPr lang="ru-RU" sz="1400" dirty="0"/>
              <a:t>оложение о программе наставничества может включать в себя:</a:t>
            </a:r>
          </a:p>
          <a:p>
            <a:pPr eaLnBrk="1" hangingPunct="1">
              <a:defRPr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200" dirty="0"/>
              <a:t>описание форм программ наставничества;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200" dirty="0"/>
              <a:t>права, обязанности и задачи наставников, наставляемых, кураторов и законных представителей наставляемых в случае, если участник программы несовершеннолетний;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200" dirty="0"/>
              <a:t>требования, выдвигаемые к наставникам, изъявляющим желание принять участие в программе;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200" dirty="0"/>
              <a:t>процедуры отбора и обучения наставников;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200" dirty="0"/>
              <a:t>процесс формирования пар и групп из наставника и наставляемого (наставляемых);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200" dirty="0"/>
              <a:t>процесс закрепления наставнических пар;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200" dirty="0"/>
              <a:t>формы и сроки отчетности наставника и куратора о процессе реализации программы наставничества;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200" dirty="0"/>
              <a:t>формы и условия поощрения наставника;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200" dirty="0"/>
              <a:t>критерии эффективности работы наставника;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200" dirty="0"/>
              <a:t>условия публикации результатов программы наставничества на сайте образовательной организации и организаций-партнеров;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200" dirty="0"/>
              <a:t>форма соглашения между наставником и </a:t>
            </a:r>
            <a:r>
              <a:rPr lang="ru-RU" sz="1200" dirty="0" smtClean="0"/>
              <a:t>наставляемым</a:t>
            </a:r>
            <a:r>
              <a:rPr lang="ru-RU" sz="1200" dirty="0"/>
              <a:t>;</a:t>
            </a:r>
            <a:r>
              <a:rPr lang="ru-RU" sz="12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200" dirty="0"/>
              <a:t>формы согласий на обработку персональных данных от участников наставнической </a:t>
            </a:r>
            <a:r>
              <a:rPr lang="ru-RU" sz="1200" dirty="0" smtClean="0"/>
              <a:t>программы.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78205106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Реализация </a:t>
            </a:r>
            <a:r>
              <a:rPr lang="ru-RU" sz="2800" dirty="0" smtClean="0">
                <a:solidFill>
                  <a:schemeClr val="tx2"/>
                </a:solidFill>
              </a:rPr>
              <a:t>Целевой </a:t>
            </a:r>
            <a:r>
              <a:rPr lang="ru-RU" sz="2800" dirty="0">
                <a:solidFill>
                  <a:schemeClr val="tx2"/>
                </a:solidFill>
              </a:rPr>
              <a:t>модели наставничества в образовательных организациях </a:t>
            </a:r>
            <a:r>
              <a:rPr lang="ru-RU" sz="2800" dirty="0" smtClean="0">
                <a:solidFill>
                  <a:schemeClr val="tx2"/>
                </a:solidFill>
              </a:rPr>
              <a:t>Костромской области.</a:t>
            </a:r>
            <a:endParaRPr lang="ru-RU" sz="28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968354" y="4195663"/>
            <a:ext cx="4927009" cy="2662337"/>
            <a:chOff x="1358537" y="3187781"/>
            <a:chExt cx="4927009" cy="266233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8537" y="3187781"/>
              <a:ext cx="4927009" cy="266233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203269" y="3648891"/>
              <a:ext cx="687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157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44091" y="4929052"/>
              <a:ext cx="573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12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22922" y="4883150"/>
              <a:ext cx="573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14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90754" y="5009299"/>
              <a:ext cx="573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1372143" y="41552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16844" y="1151100"/>
            <a:ext cx="414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Анкетирование молодых педагогов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1372143" y="1623810"/>
          <a:ext cx="10523220" cy="246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Овал 11"/>
          <p:cNvSpPr/>
          <p:nvPr/>
        </p:nvSpPr>
        <p:spPr>
          <a:xfrm>
            <a:off x="11100571" y="121371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7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457080" y="3994209"/>
            <a:ext cx="4401094" cy="2497250"/>
            <a:chOff x="1384663" y="3831160"/>
            <a:chExt cx="4401094" cy="249725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4663" y="3831160"/>
              <a:ext cx="4401094" cy="249725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116183" y="4171406"/>
              <a:ext cx="862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143</a:t>
              </a:r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91543" y="5303520"/>
              <a:ext cx="687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40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32069" y="5869577"/>
              <a:ext cx="644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50971" y="5672852"/>
              <a:ext cx="627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734994" y="4019482"/>
            <a:ext cx="4483554" cy="2446704"/>
            <a:chOff x="6644639" y="3792205"/>
            <a:chExt cx="4483554" cy="244670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4639" y="3792205"/>
              <a:ext cx="4483554" cy="244670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184571" y="4101737"/>
              <a:ext cx="47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99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63840" y="5079785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82149" y="4911634"/>
              <a:ext cx="49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23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9442" y="4902926"/>
              <a:ext cx="464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25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14560" y="5079785"/>
              <a:ext cx="357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9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354491" y="4824549"/>
              <a:ext cx="487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34</a:t>
              </a:r>
              <a:endParaRPr lang="ru-RU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62880" y="191589"/>
            <a:ext cx="1035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Взаимодействие с наставником</a:t>
            </a:r>
            <a:endParaRPr lang="ru-RU" sz="28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374137"/>
              </p:ext>
            </p:extLst>
          </p:nvPr>
        </p:nvGraphicFramePr>
        <p:xfrm>
          <a:off x="1092656" y="1030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712358"/>
              </p:ext>
            </p:extLst>
          </p:nvPr>
        </p:nvGraphicFramePr>
        <p:xfrm>
          <a:off x="6690771" y="9771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3369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О компетентности</a:t>
            </a:r>
            <a:endParaRPr lang="ru-RU" sz="2800" dirty="0">
              <a:solidFill>
                <a:schemeClr val="tx2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92995" y="1494525"/>
            <a:ext cx="3853465" cy="3011572"/>
            <a:chOff x="1403007" y="975459"/>
            <a:chExt cx="3345912" cy="253310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445213" y="1516803"/>
              <a:ext cx="3303706" cy="1991757"/>
              <a:chOff x="2210750" y="911047"/>
              <a:chExt cx="4045811" cy="2410401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10750" y="911047"/>
                <a:ext cx="4045811" cy="2410401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994799" y="1020242"/>
                <a:ext cx="574766" cy="3759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93</a:t>
                </a:r>
                <a:endParaRPr lang="ru-RU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000281" y="1020242"/>
                <a:ext cx="574766" cy="3759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94</a:t>
                </a:r>
                <a:endParaRPr lang="ru-RU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95048" y="2746494"/>
                <a:ext cx="574766" cy="369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3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403007" y="975459"/>
              <a:ext cx="31537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Считаете ли Вы себя готовыми к самостоятельной деятельности?</a:t>
              </a:r>
              <a:endParaRPr lang="ru-RU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15762" y="1527353"/>
              <a:ext cx="2059460" cy="164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94886" y="889231"/>
            <a:ext cx="6351373" cy="230832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+mj-lt"/>
              </a:rPr>
              <a:t>Осознанная </a:t>
            </a:r>
            <a:r>
              <a:rPr lang="ru-RU" sz="1200" dirty="0">
                <a:solidFill>
                  <a:srgbClr val="C00000"/>
                </a:solidFill>
                <a:latin typeface="+mj-lt"/>
              </a:rPr>
              <a:t>некомпетентность </a:t>
            </a:r>
            <a:r>
              <a:rPr lang="ru-RU" sz="1200" dirty="0"/>
              <a:t>— «я знаю, о том, что не знаю». Человек осознает, что он что-либо не знает и(или) не умеет, хочет научиться и целенаправленно учится. Обычно это происходит, если он хочет что-то сделать, но не может или не удовлетворен полученным результатом. Таким образом у него формируется потребность в обучении. </a:t>
            </a:r>
            <a:endParaRPr lang="ru-RU" sz="1200" dirty="0" smtClean="0"/>
          </a:p>
          <a:p>
            <a:r>
              <a:rPr lang="ru-RU" sz="1200" dirty="0" smtClean="0">
                <a:solidFill>
                  <a:srgbClr val="C00000"/>
                </a:solidFill>
                <a:latin typeface="+mj-lt"/>
              </a:rPr>
              <a:t>Осознанная </a:t>
            </a:r>
            <a:r>
              <a:rPr lang="ru-RU" sz="1200" dirty="0">
                <a:solidFill>
                  <a:srgbClr val="C00000"/>
                </a:solidFill>
                <a:latin typeface="+mj-lt"/>
              </a:rPr>
              <a:t>компетентность </a:t>
            </a:r>
            <a:r>
              <a:rPr lang="ru-RU" sz="1200" dirty="0"/>
              <a:t>— «я знаю и контролирую, что я делаю». Человек осознает, что он знает, понимает и умеет делать. Часто на этой стадии практикант (стажер) в точности копирует своего наставника, проговаривает свои действия, сознательно контролирует каждый </a:t>
            </a:r>
            <a:r>
              <a:rPr lang="ru-RU" sz="1200" dirty="0" smtClean="0"/>
              <a:t>шаг.</a:t>
            </a:r>
          </a:p>
          <a:p>
            <a:r>
              <a:rPr lang="ru-RU" sz="1200" dirty="0">
                <a:solidFill>
                  <a:srgbClr val="C00000"/>
                </a:solidFill>
                <a:latin typeface="+mj-lt"/>
              </a:rPr>
              <a:t>Неосознанная компетентность </a:t>
            </a:r>
            <a:r>
              <a:rPr lang="ru-RU" sz="1200" dirty="0"/>
              <a:t>— «я знаю и применяю, не задумываясь» или «я не знаю о том, что я знаю». При бессознательной компетентности человек совершает определенные действия, не испытывая необходимости в продумывании каждого последующего шага, ибо алгоритм находится в бессознательном (или подсознательном): «пишет, как дышит».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01" y="3579276"/>
            <a:ext cx="2148193" cy="30356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462" y="3367439"/>
            <a:ext cx="3534805" cy="34158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104166" y="6581001"/>
            <a:ext cx="4975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https://bmkveao.ru/glavnaya/rukovodstvo_dlja_nastav-szhatyj.pdf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2995" y="5011341"/>
            <a:ext cx="4651344" cy="15696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C00000"/>
                </a:solidFill>
                <a:latin typeface="+mj-lt"/>
              </a:rPr>
              <a:t>Неосознанная некомпетентность </a:t>
            </a:r>
            <a:r>
              <a:rPr lang="ru-RU" sz="1200" dirty="0"/>
              <a:t>— «я не знаю о том, что я не знаю». Человек не умеет как следует делать работу, но даже не понимает этого, не имеет представления о том, что должен знать и уметь для ее выполнения. Ему кажется, что никаких сложностей и проблем у него не возникнет и он прекрасно справится с делом. Он не осознает дефицит собственной компетентности, а значит, не испытывает потребности в приобретении соответствующих знаний и умений. 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2209893" y="4690064"/>
            <a:ext cx="484632" cy="321277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861850" y="3126492"/>
            <a:ext cx="484632" cy="391233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68906" y="6396335"/>
            <a:ext cx="2067923" cy="36933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+mj-lt"/>
              </a:rPr>
              <a:t>Профстандарт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608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Мифы и реальность наставничества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048" y="1738184"/>
            <a:ext cx="1392913" cy="3772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0292" y="1985319"/>
            <a:ext cx="566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Миф о том, что главное в наставничестве – общение, доверительные отношения с подопечным.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0292" y="3328086"/>
            <a:ext cx="565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Миф о том, что наставничество сугубо творческая </a:t>
            </a:r>
            <a:r>
              <a:rPr lang="ru-RU" dirty="0" smtClean="0"/>
              <a:t>деятельность.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0292" y="4670853"/>
            <a:ext cx="566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Миф о собственном «всесилии» как </a:t>
            </a:r>
            <a:r>
              <a:rPr lang="ru-RU" dirty="0" smtClean="0"/>
              <a:t>наставника.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71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П</a:t>
            </a:r>
            <a:r>
              <a:rPr lang="ru-RU" sz="2800" dirty="0" smtClean="0">
                <a:solidFill>
                  <a:schemeClr val="tx2"/>
                </a:solidFill>
              </a:rPr>
              <a:t>роблема </a:t>
            </a:r>
            <a:r>
              <a:rPr lang="ru-RU" sz="2800" dirty="0">
                <a:solidFill>
                  <a:schemeClr val="tx2"/>
                </a:solidFill>
              </a:rPr>
              <a:t>подбора наставников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9513" y="1261215"/>
            <a:ext cx="101078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• формальное </a:t>
            </a:r>
            <a:r>
              <a:rPr lang="ru-RU" dirty="0"/>
              <a:t>закрепление наставника за наставляемым </a:t>
            </a:r>
            <a:r>
              <a:rPr lang="ru-RU" dirty="0" smtClean="0"/>
              <a:t>– неисполнение </a:t>
            </a:r>
            <a:r>
              <a:rPr lang="ru-RU" dirty="0"/>
              <a:t>наставником своих обязанностей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• негативная психологическая настроенность наставника, </a:t>
            </a:r>
            <a:r>
              <a:rPr lang="ru-RU" dirty="0" smtClean="0"/>
              <a:t>вызываемая решением </a:t>
            </a:r>
            <a:r>
              <a:rPr lang="ru-RU" dirty="0"/>
              <a:t>администрации прикрепить к нему наставляемого </a:t>
            </a:r>
            <a:r>
              <a:rPr lang="ru-RU" dirty="0" smtClean="0"/>
              <a:t>без желания </a:t>
            </a:r>
            <a:r>
              <a:rPr lang="ru-RU" dirty="0"/>
              <a:t>и осознанной мотивации наставника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• неудовлетворительная педагогическая и </a:t>
            </a:r>
            <a:r>
              <a:rPr lang="ru-RU" dirty="0" smtClean="0"/>
              <a:t>психологическая подготовка </a:t>
            </a:r>
            <a:r>
              <a:rPr lang="ru-RU" dirty="0"/>
              <a:t>наставника, неумение найти пути и </a:t>
            </a:r>
            <a:r>
              <a:rPr lang="ru-RU" dirty="0" smtClean="0"/>
              <a:t>способы воздействия </a:t>
            </a:r>
            <a:r>
              <a:rPr lang="ru-RU" dirty="0"/>
              <a:t>на наставляемого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• различия социального опыта, значительный возрастной разрыв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• социально-психологическая несовместимость наставника </a:t>
            </a:r>
            <a:r>
              <a:rPr lang="ru-RU" dirty="0" smtClean="0"/>
              <a:t>и наставляемого</a:t>
            </a:r>
            <a:r>
              <a:rPr lang="ru-RU" dirty="0"/>
              <a:t>, выражаемая в несоответствии форм </a:t>
            </a:r>
            <a:r>
              <a:rPr lang="ru-RU" dirty="0" smtClean="0"/>
              <a:t>поведения, отношения </a:t>
            </a:r>
            <a:r>
              <a:rPr lang="ru-RU" dirty="0"/>
              <a:t>к труду, людям, взглядов, установок, ориентаций,</a:t>
            </a:r>
          </a:p>
          <a:p>
            <a:r>
              <a:rPr lang="ru-RU" dirty="0"/>
              <a:t>мотивов, оценок различных проблем и способов их разрешения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• трудности в выделении времени наставника для </a:t>
            </a:r>
            <a:r>
              <a:rPr lang="ru-RU" dirty="0" smtClean="0"/>
              <a:t>продуктивной работы </a:t>
            </a:r>
            <a:r>
              <a:rPr lang="ru-RU" dirty="0"/>
              <a:t>с наставляемым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• некоторые наставники неохотно передают </a:t>
            </a:r>
            <a:r>
              <a:rPr lang="ru-RU" dirty="0" smtClean="0"/>
              <a:t>секреты профессионального </a:t>
            </a:r>
            <a:r>
              <a:rPr lang="ru-RU" dirty="0"/>
              <a:t>мастерства, так как боятся конкуренции.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061521" y="3291703"/>
            <a:ext cx="695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Причины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конфликтов в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отношениях наставничества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311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Риски внедрения (применения) отдельных моделей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наставничества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823" y="2331307"/>
            <a:ext cx="4786183" cy="34163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«</a:t>
            </a:r>
            <a:r>
              <a:rPr lang="ru-RU" dirty="0"/>
              <a:t>Бюрократизация» </a:t>
            </a:r>
            <a:r>
              <a:rPr lang="ru-RU" dirty="0" smtClean="0"/>
              <a:t>наставничества.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Подмена </a:t>
            </a:r>
            <a:r>
              <a:rPr lang="ru-RU" dirty="0"/>
              <a:t>наставничества ученичеством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и </a:t>
            </a:r>
            <a:r>
              <a:rPr lang="ru-RU" dirty="0" err="1"/>
              <a:t>стажерством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>3. </a:t>
            </a:r>
            <a:r>
              <a:rPr lang="ru-RU" dirty="0" smtClean="0"/>
              <a:t>  Снижение </a:t>
            </a:r>
            <a:r>
              <a:rPr lang="ru-RU" dirty="0"/>
              <a:t>трудовой эффективности «наставника» по основному виду</a:t>
            </a:r>
          </a:p>
          <a:p>
            <a:r>
              <a:rPr lang="ru-RU" dirty="0"/>
              <a:t>трудовой деятельности.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/>
              <a:t>  Возникновение </a:t>
            </a:r>
            <a:r>
              <a:rPr lang="ru-RU" dirty="0"/>
              <a:t>«теневой иерархии» в организациях, </a:t>
            </a:r>
            <a:r>
              <a:rPr lang="ru-RU" dirty="0" smtClean="0"/>
              <a:t>препятствующей их </a:t>
            </a:r>
            <a:r>
              <a:rPr lang="ru-RU" dirty="0"/>
              <a:t>нормальному функционированию.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269" y="1883659"/>
            <a:ext cx="4956760" cy="431161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50182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Требования к компетенциям наставника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924" y="1112109"/>
            <a:ext cx="109335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 </a:t>
            </a:r>
            <a:r>
              <a:rPr lang="ru-RU" sz="1200" dirty="0"/>
              <a:t>знать и уметь применять в работе нормативную правовую базу (федеральную, региональную) в сфере образования, наставнической деятельности;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уметь </a:t>
            </a:r>
            <a:r>
              <a:rPr lang="ru-RU" sz="1200" dirty="0"/>
              <a:t>«вводить в должность» (знакомить с основными обязанностями, требованиями, предъявляемыми к учителю-предметнику (учителю начальных классов), с правилами внутреннего трудового распорядка, охраны труда и техники безопасности);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знакомить </a:t>
            </a:r>
            <a:r>
              <a:rPr lang="ru-RU" sz="1200" dirty="0"/>
              <a:t>молодого (начинающего) педагога со </a:t>
            </a:r>
            <a:r>
              <a:rPr lang="ru-RU" sz="1200" dirty="0" smtClean="0"/>
              <a:t>ОУ, </a:t>
            </a:r>
            <a:r>
              <a:rPr lang="ru-RU" sz="1200" dirty="0"/>
              <a:t>с расположением учебных классов, кабинетов, служебных и бытовых помещений;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разрабатывать </a:t>
            </a:r>
            <a:r>
              <a:rPr lang="ru-RU" sz="1200" dirty="0"/>
              <a:t>совместно с наставляемым педагогом персонализированные программы наставничества с учетом уровня его научной, психолого-педагогической, методической компетентности, уровня мотивации;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изучать </a:t>
            </a:r>
            <a:r>
              <a:rPr lang="ru-RU" sz="1200" dirty="0"/>
              <a:t>деловые и нравственные качества молодого педагога, его отношение к проведению занятий, к педагогическому коллективу, обучающимся и их родителям, увлечения, наклонности, круг досугового общения;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консультировать </a:t>
            </a:r>
            <a:r>
              <a:rPr lang="ru-RU" sz="1200" dirty="0"/>
              <a:t>по поводу самостоятельного проведения молодым или менее опытным педагогом учебных занятий и внеклассных мероприятий;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оказывать </a:t>
            </a:r>
            <a:r>
              <a:rPr lang="ru-RU" sz="1200" dirty="0"/>
              <a:t>молодому (начинающему) педагогу индивидуальную помощь в овладении практическими приемами и способами качественного проведения занятий, выявлять и совместно устранять допущенные ошибки;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личным </a:t>
            </a:r>
            <a:r>
              <a:rPr lang="ru-RU" sz="1200" dirty="0"/>
              <a:t>примером развивать положительные качества наставляемого, привлекать к участию в общественной жизни коллектива, содействовать развитию общекультурного и профессионального кругозора;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участвовать </a:t>
            </a:r>
            <a:r>
              <a:rPr lang="ru-RU" sz="1200" dirty="0"/>
              <a:t>в обсуждении вопросов, связанных с педагогической и общественной деятельностью молодого (начинающего) педагога, вносить предложения о его поощрении или применении мер воспитательного и дисциплинарного воздействия;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периодически </a:t>
            </a:r>
            <a:r>
              <a:rPr lang="ru-RU" sz="1200" dirty="0"/>
              <a:t>сообщать куратору или руководителю методического объединения о процессе адаптации молодого (начинающего) педагога, результативности его профессиональной деятельности;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подводить </a:t>
            </a:r>
            <a:r>
              <a:rPr lang="ru-RU" sz="1200" dirty="0"/>
              <a:t>итоги профессиональной адаптации молодого (начинающего) педагога с предложениями по дальнейшей работе и др. </a:t>
            </a:r>
          </a:p>
        </p:txBody>
      </p:sp>
    </p:spTree>
    <p:extLst>
      <p:ext uri="{BB962C8B-B14F-4D97-AF65-F5344CB8AC3E}">
        <p14:creationId xmlns:p14="http://schemas.microsoft.com/office/powerpoint/2010/main" val="425424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Основные подходы к организации взаимодействия пары «наставник – наставляемый»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227438"/>
            <a:ext cx="109932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П</a:t>
            </a:r>
            <a:r>
              <a:rPr lang="ru-RU" sz="1600" dirty="0" smtClean="0">
                <a:solidFill>
                  <a:srgbClr val="C00000"/>
                </a:solidFill>
              </a:rPr>
              <a:t>равила-договоренностям</a:t>
            </a:r>
            <a:r>
              <a:rPr lang="ru-RU" sz="1600" dirty="0">
                <a:solidFill>
                  <a:srgbClr val="C00000"/>
                </a:solidFill>
              </a:rPr>
              <a:t>, которые принимаются обеими </a:t>
            </a:r>
            <a:r>
              <a:rPr lang="ru-RU" sz="1600" dirty="0" smtClean="0">
                <a:solidFill>
                  <a:srgbClr val="C00000"/>
                </a:solidFill>
              </a:rPr>
              <a:t>сторонами –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они </a:t>
            </a:r>
            <a:r>
              <a:rPr lang="ru-RU" sz="1600" dirty="0">
                <a:solidFill>
                  <a:srgbClr val="C00000"/>
                </a:solidFill>
              </a:rPr>
              <a:t>обговариваются в самом начале реализации наставнической </a:t>
            </a:r>
            <a:r>
              <a:rPr lang="ru-RU" sz="1600" dirty="0" smtClean="0">
                <a:solidFill>
                  <a:srgbClr val="C00000"/>
                </a:solidFill>
              </a:rPr>
              <a:t>программы: 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наставнические </a:t>
            </a:r>
            <a:r>
              <a:rPr lang="ru-RU" sz="1200" dirty="0"/>
              <a:t>отношения формируются на условиях добровольности, взаимного согласия и доверия, взаимообогащения и открытого диалога;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формированию </a:t>
            </a:r>
            <a:r>
              <a:rPr lang="ru-RU" sz="1200" dirty="0"/>
              <a:t>наставнических пар/групп предшествует индивидуальная беседа с наставляемым и кандидатом в наставники, учитываются результаты анкетирования (анкета по изучению уровня удовлетворенности преподавателей профессиональной деятельностью);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наставник </a:t>
            </a:r>
            <a:r>
              <a:rPr lang="ru-RU" sz="1200" dirty="0"/>
              <a:t>является авторитетным лицом для наставляемого, обладает достаточным профессиональным мастерством и компетенциями, педагогическим опытом и личностными характеристиками для удовлетворения профессионального запроса наставляемого;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наставник </a:t>
            </a:r>
            <a:r>
              <a:rPr lang="ru-RU" sz="1200" dirty="0"/>
              <a:t>помогает наставляемому определить векторы профессионального и личностного развития и роста, нарисовать образ желаемого будущего в профессии для наставляемого;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наставник </a:t>
            </a:r>
            <a:r>
              <a:rPr lang="ru-RU" sz="1200" dirty="0"/>
              <a:t>ориентируется на достижение наставляемым поставленной конкретной цели (профессионального запроса), но также по обоюдному согласию ориентируется на долгосрочную перспективу взаимодействия;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наставник </a:t>
            </a:r>
            <a:r>
              <a:rPr lang="ru-RU" sz="1200" dirty="0"/>
              <a:t>предлагает свою помощь в достижении целей, указывает на риски и противоречия;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наставник </a:t>
            </a:r>
            <a:r>
              <a:rPr lang="ru-RU" sz="1200" dirty="0"/>
              <a:t>не навязывает наставляемому собственное мнение и позицию, стимулирует развитие у наставляемого инициативы и социальной, профессиональной активности;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наставник </a:t>
            </a:r>
            <a:r>
              <a:rPr lang="ru-RU" sz="1200" dirty="0"/>
              <a:t>старается оказывать личностную и психологическую поддержку, мотивирует наставляемого на достижение успеха</a:t>
            </a:r>
            <a:r>
              <a:rPr lang="ru-RU" sz="12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 </a:t>
            </a: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наставник </a:t>
            </a:r>
            <a:r>
              <a:rPr lang="ru-RU" sz="1200" dirty="0"/>
              <a:t>соблюдает этические принципы взаимодействия и общения, обоюдные договоренности и конфиденциальность (не разглашает информацию, которую передает ему наставляемый), не выходит за допустимые рамки субординации;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наставник </a:t>
            </a:r>
            <a:r>
              <a:rPr lang="ru-RU" sz="1200" dirty="0"/>
              <a:t>и наставляемый стремятся использовать современные формы и технологии наставничества (в том числе дистанционные), совершенствуют свои компетенции в области информационно-коммуникативных технологий</a:t>
            </a:r>
            <a:r>
              <a:rPr lang="ru-R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2038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КОИРО_ЦНППМ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КОИРО_ЦНППМ" id="{5ECA9410-27CF-4B66-B9AF-604924B8A0FA}" vid="{D6DC87B3-97FF-4A9A-A2D0-300BEB5375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259243-ABC8-4E5A-BFA1-DC2354BE65F5}"/>
</file>

<file path=customXml/itemProps2.xml><?xml version="1.0" encoding="utf-8"?>
<ds:datastoreItem xmlns:ds="http://schemas.openxmlformats.org/officeDocument/2006/customXml" ds:itemID="{956ADAC1-144C-4504-B40F-AED0EE65725B}"/>
</file>

<file path=customXml/itemProps3.xml><?xml version="1.0" encoding="utf-8"?>
<ds:datastoreItem xmlns:ds="http://schemas.openxmlformats.org/officeDocument/2006/customXml" ds:itemID="{996DEDA2-9C88-4A55-B88F-3B57D42DDEAD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ЦНППМ</Template>
  <TotalTime>429</TotalTime>
  <Words>1280</Words>
  <Application>Microsoft Office PowerPoint</Application>
  <PresentationFormat>Широкоэкранный</PresentationFormat>
  <Paragraphs>168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Тема КОИРО_ЦНППМ</vt:lpstr>
      <vt:lpstr>Наставничество в образовательных организациях –  инструмент формирования  педагогических компетенций</vt:lpstr>
      <vt:lpstr>Реализация Целевой модели наставничества в образовательных организациях Костромской области.</vt:lpstr>
      <vt:lpstr>Презентация PowerPoint</vt:lpstr>
      <vt:lpstr>О компетентности</vt:lpstr>
      <vt:lpstr>Мифы и реальность наставничества</vt:lpstr>
      <vt:lpstr>Проблема подбора наставников</vt:lpstr>
      <vt:lpstr>Риски внедрения (применения) отдельных моделей наставничества</vt:lpstr>
      <vt:lpstr>Требования к компетенциям наставника </vt:lpstr>
      <vt:lpstr>Основные подходы к организации взаимодействия пары «наставник – наставляемый» </vt:lpstr>
      <vt:lpstr>Федеральный закон от 09.11.2024 N 381-ФЗ "О внесении изменения в Трудовой кодекс Российской Федерации"</vt:lpstr>
      <vt:lpstr>Модель реализации концепции формального наставничества</vt:lpstr>
      <vt:lpstr>Положение о программе наставничества  как организационная основа  внедрения программы наставничества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29</cp:revision>
  <dcterms:created xsi:type="dcterms:W3CDTF">2024-11-11T11:20:48Z</dcterms:created>
  <dcterms:modified xsi:type="dcterms:W3CDTF">2024-11-14T11:09:33Z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