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260" r:id="rId5"/>
    <p:sldId id="261" r:id="rId6"/>
    <p:sldId id="295" r:id="rId7"/>
    <p:sldId id="273" r:id="rId8"/>
    <p:sldId id="322" r:id="rId9"/>
    <p:sldId id="319" r:id="rId10"/>
    <p:sldId id="320" r:id="rId11"/>
    <p:sldId id="321" r:id="rId12"/>
    <p:sldId id="323" r:id="rId13"/>
    <p:sldId id="325" r:id="rId14"/>
    <p:sldId id="324" r:id="rId15"/>
    <p:sldId id="276" r:id="rId16"/>
    <p:sldId id="312" r:id="rId17"/>
    <p:sldId id="316" r:id="rId18"/>
    <p:sldId id="298" r:id="rId19"/>
    <p:sldId id="305" r:id="rId20"/>
    <p:sldId id="266" r:id="rId21"/>
    <p:sldId id="304" r:id="rId22"/>
    <p:sldId id="267" r:id="rId23"/>
    <p:sldId id="259" r:id="rId24"/>
    <p:sldId id="290" r:id="rId25"/>
    <p:sldId id="291" r:id="rId26"/>
    <p:sldId id="310" r:id="rId27"/>
    <p:sldId id="271" r:id="rId28"/>
    <p:sldId id="307" r:id="rId29"/>
    <p:sldId id="311" r:id="rId30"/>
    <p:sldId id="31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35547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19" y="6356350"/>
            <a:ext cx="1832812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5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5" y="85108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4168661"/>
            <a:ext cx="10515600" cy="15853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9762" y="6255989"/>
            <a:ext cx="35547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2019" y="6255989"/>
            <a:ext cx="1832812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851086"/>
            <a:ext cx="1020535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307314"/>
            <a:ext cx="1028701" cy="1273618"/>
          </a:xfrm>
          <a:prstGeom prst="rect">
            <a:avLst/>
          </a:prstGeom>
          <a:solidFill>
            <a:srgbClr val="EE6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24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8265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257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8489" y="6343393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4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1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614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5146" y="6311900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0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7" y="365125"/>
            <a:ext cx="974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50493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3934" y="6368106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8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49"/>
            <a:ext cx="108148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424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140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9824" y="6356350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7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2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7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647"/>
            <a:ext cx="1099324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924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8244" y="6356349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4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80" y="148955"/>
            <a:ext cx="1063826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74888" y="6229851"/>
            <a:ext cx="1538868" cy="365125"/>
          </a:xfrm>
        </p:spPr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47571" y="6240847"/>
            <a:ext cx="21410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2420" y="6240847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954"/>
            <a:ext cx="1193180" cy="1325563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095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7447" y="6356350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9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8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1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9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69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304800" y="2169458"/>
            <a:ext cx="5576047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6300786" y="2169458"/>
            <a:ext cx="5621338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0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6346824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280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24594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457200" y="129572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6"/>
          </p:nvPr>
        </p:nvSpPr>
        <p:spPr>
          <a:xfrm>
            <a:off x="435157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17"/>
          </p:nvPr>
        </p:nvSpPr>
        <p:spPr>
          <a:xfrm>
            <a:off x="457200" y="2226305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8"/>
          </p:nvPr>
        </p:nvSpPr>
        <p:spPr>
          <a:xfrm>
            <a:off x="4351568" y="1309058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9"/>
          </p:nvPr>
        </p:nvSpPr>
        <p:spPr>
          <a:xfrm>
            <a:off x="8245936" y="132379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916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80" y="1112635"/>
            <a:ext cx="973251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80" y="3845233"/>
            <a:ext cx="9732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0078" y="6356349"/>
            <a:ext cx="2472443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71113"/>
            <a:ext cx="1460810" cy="4529882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7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1" y="1255712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6"/>
          </p:nvPr>
        </p:nvSpPr>
        <p:spPr>
          <a:xfrm>
            <a:off x="4244321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7"/>
          </p:nvPr>
        </p:nvSpPr>
        <p:spPr>
          <a:xfrm>
            <a:off x="8183842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24432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818356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736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66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Пусто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637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Пусто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39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70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Пустой слайд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934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4572" y="6356350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52625"/>
            <a:ext cx="10999788" cy="420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14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3836" y="792637"/>
            <a:ext cx="10634353" cy="1558677"/>
          </a:xfrm>
          <a:solidFill>
            <a:srgbClr val="FFFFFF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58641" y="6356349"/>
            <a:ext cx="493914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11543" y="6356349"/>
            <a:ext cx="1176646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451476" y="2867026"/>
            <a:ext cx="6423850" cy="3219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5421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58641" y="6356349"/>
            <a:ext cx="493914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11543" y="6356349"/>
            <a:ext cx="1176646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5284210" y="0"/>
            <a:ext cx="6907789" cy="6115792"/>
          </a:xfrm>
          <a:solidFill>
            <a:srgbClr val="C8EAD7">
              <a:alpha val="38824"/>
            </a:srgb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836" y="1647660"/>
            <a:ext cx="10634353" cy="1558677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396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86247" cy="791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13846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57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17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995487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3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9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61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779" y="6342488"/>
            <a:ext cx="2743200" cy="365125"/>
          </a:xfrm>
        </p:spPr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4248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50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9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7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5634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49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4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496790"/>
            <a:ext cx="10809170" cy="1062232"/>
          </a:xfr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2005013"/>
            <a:ext cx="11221178" cy="4050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8342" y="6186875"/>
            <a:ext cx="1379034" cy="365125"/>
          </a:xfrm>
        </p:spPr>
        <p:txBody>
          <a:bodyPr/>
          <a:lstStyle/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12807" y="6186875"/>
            <a:ext cx="20865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186875"/>
            <a:ext cx="2743200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6790"/>
            <a:ext cx="646771" cy="1062231"/>
          </a:xfrm>
          <a:prstGeom prst="rect">
            <a:avLst/>
          </a:prstGeom>
          <a:solidFill>
            <a:srgbClr val="3385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2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1"/>
            <a:ext cx="3554799" cy="36512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3900" y="6356350"/>
            <a:ext cx="1832812" cy="365125"/>
          </a:xfrm>
        </p:spPr>
        <p:txBody>
          <a:bodyPr/>
          <a:lstStyle/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D426-3823-4EF9-A64D-069CF46C3C4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F10C-8FFB-4531-AF29-6A8D8098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3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theglobaleconomy.com/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edsoo.ru/projects/fop/index.html#/sections/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hyperlink" Target="https://&#1085;&#1072;&#1094;&#1080;&#1086;&#1085;&#1072;&#1083;&#1100;&#1085;&#1099;&#1077;&#1087;&#1088;&#1086;&#1077;&#1082;&#1090;&#1099;.&#1088;&#1092;/projects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hyperlink" Target="http://static.government.ru/media/files/Fw1kbNXVJxQ.pdf" TargetMode="Externa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uzopedia.ru/spec/19/vuz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Преподавание учебного предмета «География» на углублённом уровне 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в </a:t>
            </a:r>
            <a:r>
              <a:rPr lang="ru-RU" sz="3600" dirty="0">
                <a:solidFill>
                  <a:schemeClr val="tx2"/>
                </a:solidFill>
              </a:rPr>
              <a:t>условиях реализации обновленных ФГОС СОО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7223" y="5016843"/>
            <a:ext cx="3764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Воронцова Л.И.,</a:t>
            </a:r>
          </a:p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аведующий отделом </a:t>
            </a:r>
          </a:p>
          <a:p>
            <a:pPr algn="r"/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тьюторского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сопровождения 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ЦНППМ ОГБОУ ДПО «КОИРО»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5871" y="6301947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12.12.2023г.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cs typeface="Arial" panose="020B0604020202020204" pitchFamily="34" charset="0"/>
              </a:rPr>
              <a:t>Усложнение видов деятельности, включенных в предметные результаты на базовом </a:t>
            </a:r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уровне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68" y="1896133"/>
            <a:ext cx="9292283" cy="3848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550" y="5950452"/>
            <a:ext cx="548640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на углубленном уровне отражают требования, предъявляемые на базовом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5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674" y="365125"/>
            <a:ext cx="8755522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Включение </a:t>
            </a:r>
            <a:r>
              <a:rPr lang="ru-RU" sz="2800" dirty="0">
                <a:solidFill>
                  <a:schemeClr val="tx2"/>
                </a:solidFill>
                <a:cs typeface="Arial" panose="020B0604020202020204" pitchFamily="34" charset="0"/>
              </a:rPr>
              <a:t>в </a:t>
            </a:r>
            <a:r>
              <a:rPr lang="ru-RU" sz="28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метапредметные</a:t>
            </a:r>
            <a:r>
              <a:rPr lang="ru-RU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cs typeface="Arial" panose="020B0604020202020204" pitchFamily="34" charset="0"/>
              </a:rPr>
              <a:t>результаты новых видов деятельности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008" y="2603157"/>
            <a:ext cx="107668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владение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навыками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геоинформационными системами: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определять и сравнивать по разным источникам информации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географические аспекты и тенденции развития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природных, социально-экономических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геоэкологических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объектов, процессов и явлений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-оценивать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научность аргументации географических прогнозов;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использовать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геоинформационные системы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источник географической информации, необходимой для изучения особенностей природы Земли;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природы, населения и хозяйства России, взаимосвязей между ними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классифицировать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типам воспроизводства населения,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занимаемым ими позициям относительно России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 уровню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развития, по особенностям функциональной структуры их экономики с использованием различных источников географической информации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международных миграций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демографическую и социально-экономическую ситуацию в отдельных странах и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регионах России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008" y="2199503"/>
            <a:ext cx="1589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673" y="107501"/>
            <a:ext cx="10010273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Расширение содержания:</a:t>
            </a:r>
            <a:r>
              <a:rPr lang="ru-RU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</a:rPr>
              <a:t>новое в содержании ФРП по учебному предмету «География»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169" y="1754659"/>
            <a:ext cx="3245711" cy="42780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В СОДЕРЖАНИИ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уровень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1. География как наука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 Традиционные и новые методы в географии. Географические прогнозы. </a:t>
            </a:r>
          </a:p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 Географическая культура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Население мира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4. Качество жизни населения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5. Мировое хозяйство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 Международная экономическая интеграция и глобализация мировой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</a:t>
            </a:r>
          </a:p>
          <a:p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(углублённый  уровень)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9. Глобальные валютно-финансовые отношения (2 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156" y="1754659"/>
            <a:ext cx="3756454" cy="3785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 РАБОТЫ С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и углублённый уровни)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Изучение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программного материала с опорой на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различные источники информации, в том числе ГИС; </a:t>
            </a: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 использование источников географической информации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характеристики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субрегионов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стран,  определение и нахождение в них недостоверной и противоречивой географической информации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МЕЖПРЕДМЕТНОСТЬ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Изучении регионов мира и вопросов геополитики с опорой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 интеграцию знаний из школьных курсов географии,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истории, обществознания, химии, физики, биологии и др.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предметов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1362" y="1754659"/>
            <a:ext cx="3569584" cy="43396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ГЕОГРАФИЧЕСКИЕ ПОНЯТИЯ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и </a:t>
            </a: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углублённый уровни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климатические беженцы»,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сланцевая революция»,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водородная энергетика»,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зелёная энергетика»,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-органическое сельское хозяйство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глобализация мировой экономики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деглобализация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энергопереход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(углублённый уровень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денудация и  аккумуляция»,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рурбанизация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контейнерные мосты»,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-цепочки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добавленной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стоимости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валютный союз»,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финансовый центр»,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иностранные инвестиции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8843" y="6046572"/>
            <a:ext cx="698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Представлены практические работы (базовый и </a:t>
            </a:r>
            <a:r>
              <a:rPr lang="ru-RU" dirty="0" smtClean="0"/>
              <a:t>углублённый уровни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8760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959" y="216844"/>
            <a:ext cx="10180668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cs typeface="Arial" panose="020B0604020202020204" pitchFamily="34" charset="0"/>
              </a:rPr>
              <a:t>Расширение содержания: </a:t>
            </a:r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</a:rPr>
              <a:t>Раздел 6. Проблемы </a:t>
            </a:r>
            <a:r>
              <a:rPr lang="ru-RU" sz="2400" dirty="0">
                <a:solidFill>
                  <a:schemeClr val="tx2"/>
                </a:solidFill>
              </a:rPr>
              <a:t>мирового экономического развития </a:t>
            </a:r>
            <a:r>
              <a:rPr lang="ru-RU" sz="1800" dirty="0">
                <a:solidFill>
                  <a:schemeClr val="tx2"/>
                </a:solidFill>
              </a:rPr>
              <a:t>(23 часа)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416" y="2323070"/>
            <a:ext cx="490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онятия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мировое хозяйство»,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экономическая интеграция»,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хозяйственная специализация»,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географическое разделение труда»,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отраслевая и территориальная структура мирового хозяйства»,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транснациональные корпорации (ТНК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22" y="1677789"/>
            <a:ext cx="4596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 1. 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«Мировое хозяйство как система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4681" y="2143828"/>
            <a:ext cx="6301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элементов мирового хозяйства и его секторов,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оценивать географические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факторы, определяющие международную специализацию стран;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роль мировых транснациональных корпораций в формировании цепочек добавленной стоимости;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классифицировать страны по особенностям отраслевой структуры их экономики</a:t>
            </a:r>
            <a:r>
              <a:rPr lang="ru-RU" sz="12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422" y="4489621"/>
            <a:ext cx="11627707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 работы: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1). Составление рейтинга ведущих глобальных ТНК по одному из показателей (рыночная капитализация, прибыль, численность персонала) на основе анализа статистических данных.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2). Анализ участия стран и регионов мира в международном географическом разделении труда.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3). Классификация стран по особенностям отраслевой структуры их экономики (аграрные, индустриальные, постиндустриальные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211" y="6400800"/>
            <a:ext cx="1076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Глобальная экономика, мировая экономика. – URL: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https://ru.theglobaleconomy.com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422" y="2143828"/>
            <a:ext cx="11714205" cy="207593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972" y="70914"/>
            <a:ext cx="10279522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cs typeface="Arial" panose="020B0604020202020204" pitchFamily="34" charset="0"/>
              </a:rPr>
              <a:t>Расширение содержания: </a:t>
            </a:r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</a:rPr>
              <a:t>Раздел 5. Человеческий </a:t>
            </a:r>
            <a:r>
              <a:rPr lang="ru-RU" sz="2400" dirty="0">
                <a:solidFill>
                  <a:schemeClr val="tx2"/>
                </a:solidFill>
              </a:rPr>
              <a:t>капитал в современном </a:t>
            </a:r>
            <a:r>
              <a:rPr lang="ru-RU" sz="2400" dirty="0" smtClean="0">
                <a:solidFill>
                  <a:schemeClr val="tx2"/>
                </a:solidFill>
              </a:rPr>
              <a:t>мире </a:t>
            </a:r>
            <a:r>
              <a:rPr lang="ru-RU" sz="1800" dirty="0">
                <a:solidFill>
                  <a:schemeClr val="tx2"/>
                </a:solidFill>
              </a:rPr>
              <a:t>(20 часов)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37751" y="1853513"/>
            <a:ext cx="4621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емы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Демографическая характеристика населения мира»;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«Проблема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здоровья и долголетия человека»;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«Миграции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населения»;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«Многоликое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человечество: расовая, этническая и лингвистическая структура населения мира»;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«География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религий в современном мире»;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«Проблема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охраны мирового культурного наследия»;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«Качество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жизни населения»;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«Расселение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населения мира. Города мира и урбанизация»;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«Глобальные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города как ядра развития».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07" y="1454405"/>
            <a:ext cx="6341724" cy="25335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993959" y="4759718"/>
            <a:ext cx="2741081" cy="1459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и применение системы знаний для вычленения и оценивания географических факторов, определяющих сущность и динамику важнейших природных, социально-экономических процессов и явлений»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93890" y="4752841"/>
            <a:ext cx="3122141" cy="1584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устанавливать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взаимосвязи между значениями показателей рождаемости, смертности, средней ожидаемой продолжительности жизни и возрастной структурой населения; показателями суммарного коэффициента рождаемости и типами воспроизводства населения отдельных стран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60940" y="4153600"/>
            <a:ext cx="3155091" cy="31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 деятельности:</a:t>
            </a:r>
            <a:endParaRPr lang="ru-RU" sz="13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3853" y="4153600"/>
            <a:ext cx="2756852" cy="31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ФГОС </a:t>
            </a:r>
            <a:r>
              <a:rPr lang="ru-RU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СОО:</a:t>
            </a:r>
            <a:endParaRPr lang="ru-RU" sz="13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9821" y="4472408"/>
            <a:ext cx="187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конкретизировано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62" y="4328055"/>
            <a:ext cx="2673821" cy="23678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267" y="4310942"/>
            <a:ext cx="2667096" cy="18919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971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7" y="93804"/>
            <a:ext cx="9742457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Сравнение содержания географии.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               </a:t>
            </a:r>
            <a:r>
              <a:rPr lang="ru-RU" sz="2000" dirty="0" smtClean="0"/>
              <a:t>Темы курса. Объем учебного времени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3215" y="1976551"/>
            <a:ext cx="27842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География как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 - 2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Традиционные и новые методы в географии. 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Географические прогнозы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Географическая культура</a:t>
            </a: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 Природопользование и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геоэкология - 6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Географическая среда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Естественный и антропогенный ландшафты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Проблемы взаимодействия человека и природы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Природные ресурсы и их виды.</a:t>
            </a: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Современная политическая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-3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Политическая география и геополитика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Классификации и типология стран мира</a:t>
            </a: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 Население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 - 7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Численность и воспроизводство населения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Состав и структура населения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Размещение населения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Качество жизни населения</a:t>
            </a: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Мировое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хозяйство - 14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Состав и структура мирового хозяйства.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Международное географическое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разделение труда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Международная экономическая интеграция 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глобализация  мировой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экономики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География главных отраслей мирового хозяйства.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-Промышленность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мира.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-Сельское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хозяйство мира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-Сфера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услуг. Мировой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6. Регионы и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- 27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Регионы мира. Зарубежная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Европа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Зарубежная Азия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Америка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Африка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Австралия и Океания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Россия на геополитической, геоэкономической и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геодемографической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карте мира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7. Глобальные проблемы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человечества -4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4263" y="1927748"/>
            <a:ext cx="3908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География в современном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-9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География как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Картографический метод исследования в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географии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Районирование как метод географических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Географическая экспертиза и мониторинг</a:t>
            </a:r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 Глобальные проблемы мирового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- 4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Понятие о глобальных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проблемах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Концепция устойчивого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Геополитические проблемы современного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 - 16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Геополитическая структура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География форм государственного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Глобальная проблема роста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вооружений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Государственные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границы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Территориальные конфликты в современном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Глобальная проблема международного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терроризма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7. Россия в мировой системе международных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отношений</a:t>
            </a: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 Географическая среда как сфера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общества </a:t>
            </a:r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природы - 26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Роль географической среды в жизни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Природные условия и ресурсы.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Природопользование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Формирование земной коры и минеральные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Атмосфера и климат Земли.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Агроклиматические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Гидросфера и водные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Мировой океан как часть гидросферы. Ресурсы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Мирового океана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7. Почвы и земельные ресурсы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8. Биосфера и биологические ресурсы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9. География природных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рисков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10. Глобальная экологическая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Человеческий капитал в современном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- 20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Демографическая характеристика населения мира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Проблема здоровья и долголетия человека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Миграции населения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Многоликое человечество: расовая, этническая и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лингвистическая структура населения мира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География религий в современном мире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Проблема охраны мирового культурного наследия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7. Качество жизни населения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8. Расселение населения мира. Города мира и урбанизация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9. Глобальные города как ядра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93" y="1558416"/>
            <a:ext cx="13184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Базовый</a:t>
            </a:r>
            <a:endParaRPr lang="ru-RU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4263" y="1518820"/>
            <a:ext cx="15514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Углублённый</a:t>
            </a:r>
            <a:endParaRPr lang="ru-RU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6195" y="1884925"/>
            <a:ext cx="41609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Проблемы мирового экономического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- 23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Мировое хозяйство как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Научно-технический прогресс и мировое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хозяйство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Социально-экономические типы стран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Экономическое развитие стран глобального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Севера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глобального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Юга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Мировое сельское хозяйство и глобальная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продовольственная проблема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География ведущих отраслей промышленности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7. Глобальный рынок услуг 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8. Мировая транспортная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9. Глобальные валютно-финансовые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10. Интеграционные процессы в глобальной экономике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093" y="1985879"/>
            <a:ext cx="2837444" cy="47773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4263" y="1927748"/>
            <a:ext cx="9027694" cy="4875112"/>
          </a:xfrm>
          <a:prstGeom prst="rect">
            <a:avLst/>
          </a:prstGeom>
          <a:noFill/>
          <a:ln w="285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21922" y="3251187"/>
            <a:ext cx="273099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7. Зарубежная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 - 25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Географическое положение и политическая карта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зарубежной Европы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Природные условия и ресурсы зарубежной Европы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Население зарубежной Европы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Хозяйство зарубежной Европы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Германия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Франция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7. Великобритания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8. Страны Южной Европы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9. Северная Европа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10. Восточная Европа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8. Северная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 - 13</a:t>
            </a:r>
            <a:endParaRPr lang="en-US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Природно-ресурсный потенциал США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Население США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Хозяйство США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Экономические районы США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Канада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9. Латинская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 - 13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Географическое положение и политическая карта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Латинской Америки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Природно-ресурсный потенциал Латинской Америки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Население Латинской Америки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Хозяйство Латинской Америки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Бразилия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Мексика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9465276" y="3267631"/>
            <a:ext cx="2624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10. Австралия и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Океания - 4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Австралия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Новая Зеландия 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Океания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11. Зарубежная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Азия - 25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Географическое положение и политическая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зарубежной Азии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Природно-ресурсный потенциал зарубежной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Азии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Население зарубежной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Азии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Хозяйство зарубежной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Азии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5.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Индия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7.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8. Республика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Корея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9. Юго-Восточная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Азия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10. Юго-Западная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Азия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12.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Африка - 8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Географическое положение и политическая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Африки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Природно-ресурсный потенциал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Африки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Население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Африки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4. Хозяйство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Африки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13. Место России в современном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мире- 8</a:t>
            </a:r>
            <a:endParaRPr lang="ru-RU" sz="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Демографический потенциал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2. Геоэкономическое положение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3. Географические районы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14. Будущее </a:t>
            </a:r>
            <a:r>
              <a:rPr lang="ru-RU" sz="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</a:t>
            </a:r>
            <a:r>
              <a:rPr lang="ru-RU" sz="1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ечества - 2</a:t>
            </a:r>
            <a:endParaRPr lang="ru-RU" sz="1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Тема 1. Обобщение знаний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4750" y="369116"/>
            <a:ext cx="236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j-lt"/>
              </a:rPr>
              <a:t>10-11 </a:t>
            </a:r>
            <a:r>
              <a:rPr lang="ru-RU" sz="2800" b="1" dirty="0" err="1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21922" y="3267631"/>
            <a:ext cx="5330036" cy="35537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89114" y="4300264"/>
            <a:ext cx="825010" cy="7016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11 </a:t>
            </a:r>
            <a:r>
              <a:rPr lang="ru-RU" sz="1200" b="1" dirty="0" err="1" smtClean="0">
                <a:solidFill>
                  <a:srgbClr val="C00000"/>
                </a:solidFill>
              </a:rPr>
              <a:t>кл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64100" y="2267721"/>
            <a:ext cx="825010" cy="701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10 </a:t>
            </a:r>
            <a:r>
              <a:rPr lang="ru-RU" sz="1200" b="1" dirty="0" err="1" smtClean="0">
                <a:solidFill>
                  <a:srgbClr val="C00000"/>
                </a:solidFill>
              </a:rPr>
              <a:t>кл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5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Содержание </a:t>
            </a:r>
            <a:r>
              <a:rPr lang="ru-RU" sz="2800" dirty="0" smtClean="0">
                <a:solidFill>
                  <a:schemeClr val="tx2"/>
                </a:solidFill>
              </a:rPr>
              <a:t>ФРП </a:t>
            </a:r>
            <a:r>
              <a:rPr lang="ru-RU" sz="2800" dirty="0">
                <a:solidFill>
                  <a:schemeClr val="tx2"/>
                </a:solidFill>
              </a:rPr>
              <a:t>СОО </a:t>
            </a:r>
            <a:r>
              <a:rPr lang="ru-RU" sz="2800" dirty="0" smtClean="0">
                <a:solidFill>
                  <a:schemeClr val="tx2"/>
                </a:solidFill>
              </a:rPr>
              <a:t>базовый уровень и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ФРП СОО углублённый уровень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44778" y="2036678"/>
            <a:ext cx="7746168" cy="4555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География в современном мире. </a:t>
            </a:r>
            <a:endParaRPr lang="ru-RU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Тема 1. География как наука.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Роль и место географии в системе научных дисциплин.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Структура географии, её подразделение на отдельные направления. Необходимость географического подхода при решении научных и практических задач на разных территориальных уровнях. Роль географических наук в достижении целей устойчивого развития и решении глобальных проблем.</a:t>
            </a:r>
          </a:p>
          <a:p>
            <a:pPr algn="just"/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 – основной объект изучения в географии. Целостность географического пространства. Географические объекты, процессы и явления. Пространственная дифференциация объектов и явлений. Природно-общественные территориальные системы и их иерархия. География как наука о взаимосвязи природно-общественных территориальных систем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Важнейшие теории и концепции современной географии. Методы исследования в географии, их практическое применение. Географическая культура и её элементы: географическая картина мира, географическое мышление, язык географии. Использование географических знаний и умений в повседневной жизни.</a:t>
            </a:r>
          </a:p>
          <a:p>
            <a:pPr algn="just"/>
            <a:r>
              <a:rPr lang="ru-RU" sz="1000" u="sng" dirty="0">
                <a:cs typeface="Arial" panose="020B0604020202020204" pitchFamily="34" charset="0"/>
              </a:rPr>
              <a:t>Практические работы.</a:t>
            </a:r>
          </a:p>
          <a:p>
            <a:pPr algn="just"/>
            <a:r>
              <a:rPr lang="ru-RU" sz="1000" dirty="0">
                <a:cs typeface="Arial" panose="020B0604020202020204" pitchFamily="34" charset="0"/>
              </a:rPr>
              <a:t>1). Групповая работа по формулировке целей и задач учебного исследования (на примере одного из природных или социальных процессов по выбору обучающихся), определение возможных источников информации и форм представления результатов.</a:t>
            </a:r>
          </a:p>
          <a:p>
            <a:pPr algn="just"/>
            <a:r>
              <a:rPr lang="ru-RU" sz="1000" dirty="0">
                <a:cs typeface="Arial" panose="020B0604020202020204" pitchFamily="34" charset="0"/>
              </a:rPr>
              <a:t>2). Контент-анализ новостных ресурсов в СМИ. Определение масштаба географического охвата публикации (глобальный, региональный, </a:t>
            </a:r>
            <a:r>
              <a:rPr lang="ru-RU" sz="1000" dirty="0" err="1">
                <a:cs typeface="Arial" panose="020B0604020202020204" pitchFamily="34" charset="0"/>
              </a:rPr>
              <a:t>страновой</a:t>
            </a:r>
            <a:r>
              <a:rPr lang="ru-RU" sz="1000" dirty="0">
                <a:cs typeface="Arial" panose="020B0604020202020204" pitchFamily="34" charset="0"/>
              </a:rPr>
              <a:t>, локальный), использование географических маркеров, связанных с описанием элементов географического пространства и их взаимодействия</a:t>
            </a:r>
            <a:r>
              <a:rPr lang="ru-RU" sz="1100" dirty="0"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2. Картографический метод исследования в географии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Карта как источник географической информации. Классификация карт. Картографические проекции. Искажения на географических картах: длин, площадей, углов, форм. Генерализация информации на карте. Географические атласы и их виды. Карты-анаморфозы и их место в современных географических исследованиях. Ментальные карты. Место геоинформационных систем (ГИС) в современной географии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u="sng" dirty="0">
                <a:cs typeface="Arial" panose="020B0604020202020204" pitchFamily="34" charset="0"/>
              </a:rPr>
              <a:t>Практическая работа.</a:t>
            </a:r>
          </a:p>
          <a:p>
            <a:pPr algn="just"/>
            <a:r>
              <a:rPr lang="ru-RU" sz="1000" dirty="0">
                <a:cs typeface="Arial" panose="020B0604020202020204" pitchFamily="34" charset="0"/>
              </a:rPr>
              <a:t>1. Определение количественных и качественных показателей с помощью простейших ГИС</a:t>
            </a:r>
            <a:r>
              <a:rPr lang="ru-RU" sz="1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5" y="2471402"/>
            <a:ext cx="3815086" cy="21665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5885" y="2095254"/>
            <a:ext cx="13184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Базовый</a:t>
            </a:r>
            <a:endParaRPr lang="ru-RU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9541" y="1852012"/>
            <a:ext cx="15514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Углублённый</a:t>
            </a:r>
            <a:endParaRPr lang="ru-RU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7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Повышения </a:t>
            </a:r>
            <a:r>
              <a:rPr lang="ru-RU" sz="2800" dirty="0">
                <a:solidFill>
                  <a:schemeClr val="tx2"/>
                </a:solidFill>
                <a:cs typeface="Arial" panose="020B0604020202020204" pitchFamily="34" charset="0"/>
              </a:rPr>
              <a:t>уровня самостоятельности обучающихся   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395" y="2199503"/>
            <a:ext cx="101572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-навыки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оценивания уровня безопасности окружающей среды, адаптации к изменению её условий, оценивания географических факторов, определяющих сущность и динамику важнейших природных, социально-экономических объектов, процессов, явлений и экологических процессов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3297" y="3583459"/>
            <a:ext cx="100913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-использовать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знания о конкурентных преимуществах отдельных национальных экономик стран мира и России для поиска путей решения проблем развития их хозяйства, об особенностях природно-ресурсного капитала, населения и хозяйства отдельных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субрегионов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стран мира, о глобальных проблемах человечества для формирования собственного мнения по актуальным экологическим и социально-экономическим проблемам мира и Росс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80" y="5527369"/>
            <a:ext cx="3690965" cy="768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5814650" y="5620613"/>
            <a:ext cx="2795434" cy="582462"/>
            <a:chOff x="5405198" y="5442003"/>
            <a:chExt cx="3009900" cy="65399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10170"/>
            <a:stretch/>
          </p:blipFill>
          <p:spPr>
            <a:xfrm rot="5400000">
              <a:off x="6640627" y="4206574"/>
              <a:ext cx="539042" cy="30099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/>
            <a:srcRect l="27524" r="7399" b="1913"/>
            <a:stretch/>
          </p:blipFill>
          <p:spPr>
            <a:xfrm rot="5400000">
              <a:off x="6716960" y="4483022"/>
              <a:ext cx="272739" cy="289626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405198" y="5442003"/>
              <a:ext cx="2896263" cy="653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Стрелка вправо 9"/>
          <p:cNvSpPr/>
          <p:nvPr/>
        </p:nvSpPr>
        <p:spPr>
          <a:xfrm>
            <a:off x="5171045" y="5624881"/>
            <a:ext cx="469705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53297" y="5152081"/>
            <a:ext cx="2191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работы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0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959" y="216844"/>
            <a:ext cx="10180668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Методическое пособие для учителя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7" y="2454875"/>
            <a:ext cx="4024560" cy="349118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21" y="1542407"/>
            <a:ext cx="3546766" cy="49104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135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Содержательно-</a:t>
            </a:r>
            <a:r>
              <a:rPr lang="ru-RU" sz="3200" dirty="0" err="1">
                <a:solidFill>
                  <a:schemeClr val="tx2"/>
                </a:solidFill>
              </a:rPr>
              <a:t>деятельностные</a:t>
            </a:r>
            <a:r>
              <a:rPr lang="ru-RU" sz="3200" dirty="0">
                <a:solidFill>
                  <a:schemeClr val="tx2"/>
                </a:solidFill>
              </a:rPr>
              <a:t> аспекты изучения курса географии 10 класса (углубленный уровень)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080" y="2520778"/>
            <a:ext cx="73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Impact" panose="020B0806030902050204" pitchFamily="34" charset="0"/>
              </a:rPr>
              <a:t>3</a:t>
            </a:r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.</a:t>
            </a:r>
            <a:endParaRPr lang="ru-RU" sz="40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0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Нормативные документы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9" y="4129456"/>
            <a:ext cx="7688449" cy="2650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2905" y="2041404"/>
            <a:ext cx="8489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ФГОС СРЕДНЕГО ОБЩЕГО ОБРАЗОВАНИЯ </a:t>
            </a:r>
          </a:p>
          <a:p>
            <a:r>
              <a:rPr lang="ru-RU" sz="1600" dirty="0">
                <a:solidFill>
                  <a:schemeClr val="tx2"/>
                </a:solidFill>
              </a:rPr>
              <a:t>у</a:t>
            </a:r>
            <a:r>
              <a:rPr lang="ru-RU" sz="1600" dirty="0" smtClean="0">
                <a:solidFill>
                  <a:schemeClr val="tx2"/>
                </a:solidFill>
              </a:rPr>
              <a:t>тв. приказом Министерства просвещения РФ от </a:t>
            </a:r>
            <a:r>
              <a:rPr lang="ru-RU" sz="1600" dirty="0">
                <a:solidFill>
                  <a:schemeClr val="tx2"/>
                </a:solidFill>
              </a:rPr>
              <a:t>12 августа 2022 г. № 732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2905" y="3076335"/>
            <a:ext cx="941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ФЕДЕРАЛЬНАЯ ОБРАЗОВАТЕЛЬНАЯ </a:t>
            </a:r>
            <a:r>
              <a:rPr lang="ru-RU" sz="1600" b="1" dirty="0" smtClean="0">
                <a:solidFill>
                  <a:schemeClr val="tx2"/>
                </a:solidFill>
              </a:rPr>
              <a:t>ПРОГРАММА СРЕДНЕГО </a:t>
            </a:r>
            <a:r>
              <a:rPr lang="ru-RU" sz="1600" b="1" dirty="0">
                <a:solidFill>
                  <a:schemeClr val="tx2"/>
                </a:solidFill>
              </a:rPr>
              <a:t>ОБЩЕГО ОБРАЗОВАНИЯ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утв. приказом </a:t>
            </a:r>
            <a:r>
              <a:rPr lang="ru-RU" sz="1600" dirty="0">
                <a:solidFill>
                  <a:schemeClr val="tx2"/>
                </a:solidFill>
              </a:rPr>
              <a:t>Министерства </a:t>
            </a:r>
            <a:r>
              <a:rPr lang="ru-RU" sz="1600" dirty="0" smtClean="0">
                <a:solidFill>
                  <a:schemeClr val="tx2"/>
                </a:solidFill>
              </a:rPr>
              <a:t>просвещения РФ от </a:t>
            </a:r>
            <a:r>
              <a:rPr lang="ru-RU" sz="1600" dirty="0">
                <a:solidFill>
                  <a:schemeClr val="tx2"/>
                </a:solidFill>
              </a:rPr>
              <a:t>18 мая 2023 г. N </a:t>
            </a:r>
            <a:r>
              <a:rPr lang="ru-RU" sz="1600" dirty="0" smtClean="0">
                <a:solidFill>
                  <a:schemeClr val="tx2"/>
                </a:solidFill>
              </a:rPr>
              <a:t>371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906" y="4011826"/>
            <a:ext cx="8489659" cy="2768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426686" y="3430278"/>
            <a:ext cx="25125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https://static.edsoo.ru/projects/fop/index.html#/</a:t>
            </a:r>
            <a:r>
              <a:rPr lang="en-US" sz="1200" dirty="0" smtClean="0">
                <a:hlinkClick r:id="rId3"/>
              </a:rPr>
              <a:t>sections/3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71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Отражение </a:t>
            </a:r>
            <a:r>
              <a:rPr lang="ru-RU" sz="2400" dirty="0" err="1" smtClean="0"/>
              <a:t>деятельностного</a:t>
            </a:r>
            <a:r>
              <a:rPr lang="ru-RU" sz="2400" dirty="0" smtClean="0"/>
              <a:t> подхода в тематическом планировании ФРП СОО (базовый уровень)  </a:t>
            </a:r>
            <a:br>
              <a:rPr lang="ru-RU" sz="2400" dirty="0" smtClean="0"/>
            </a:br>
            <a:r>
              <a:rPr lang="ru-RU" sz="2400" dirty="0" smtClean="0"/>
              <a:t>И  ФРП СОО (углубленный уровень)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25"/>
          <a:stretch/>
        </p:blipFill>
        <p:spPr>
          <a:xfrm>
            <a:off x="730820" y="1861751"/>
            <a:ext cx="10332596" cy="49385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 rot="20236836">
            <a:off x="2602714" y="6308578"/>
            <a:ext cx="134086" cy="236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0659022">
            <a:off x="1283885" y="4051415"/>
            <a:ext cx="993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базовый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8493">
            <a:off x="2392938" y="5814443"/>
            <a:ext cx="1120601" cy="832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130400">
            <a:off x="2656640" y="6359231"/>
            <a:ext cx="993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углубленный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1186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395" y="288494"/>
            <a:ext cx="10503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Учебные задания для формирования комплекса планируемых результатов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0227" y="898582"/>
            <a:ext cx="443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География (углубленный уровень) 10 класс</a:t>
            </a:r>
            <a:endParaRPr lang="ru-RU" sz="1200" dirty="0"/>
          </a:p>
          <a:p>
            <a:r>
              <a:rPr lang="ru-RU" sz="1200" b="1" dirty="0"/>
              <a:t>Тема 4. Географическая экспертиза и мониторинг (2 ч.)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450227" y="1412212"/>
            <a:ext cx="532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+mj-lt"/>
              </a:rPr>
              <a:t>Задание. Как </a:t>
            </a:r>
            <a:r>
              <a:rPr lang="ru-RU" sz="1200" b="1" dirty="0">
                <a:solidFill>
                  <a:schemeClr val="tx2"/>
                </a:solidFill>
                <a:latin typeface="+mj-lt"/>
              </a:rPr>
              <a:t>размещение экологически опасных предприятий влияет на взаимоотношения между государствами?</a:t>
            </a:r>
            <a:endParaRPr lang="ru-RU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3984" y="3169334"/>
            <a:ext cx="206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+mj-lt"/>
              </a:rPr>
              <a:t>© География.10 класс. Углубленный уровень: рабочая тетрадь: под ред. </a:t>
            </a:r>
            <a:r>
              <a:rPr lang="ru-RU" sz="600" dirty="0" err="1">
                <a:latin typeface="+mj-lt"/>
              </a:rPr>
              <a:t>ХолинойВ.Н</a:t>
            </a:r>
            <a:r>
              <a:rPr lang="ru-RU" sz="600" dirty="0">
                <a:latin typeface="+mj-lt"/>
              </a:rPr>
              <a:t>. —М. : Дрофа, 2020.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0227" y="4378628"/>
            <a:ext cx="542420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результаты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Экологическое </a:t>
            </a: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умение прогнозировать, в  том числе на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основе применения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географических знаний, неблагоприятные экологические последствия предпринимаемых действий, предотвращать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их.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7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</a:t>
            </a: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логические действия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•развернуто и логично излагать свою точку зрения относительно оценки влияния на состояние окружающей среды реализации экономического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•уметь переносить знания в  познавательную и  практическую области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жизнедеятельности.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Регулятивные действия —самоконтроль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•давать оценку новым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ситуациям.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•применять понятия «географическая экспертиза» и «мониторинг» при решении учебных и практико-ориентированных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задач.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умений проводить учебные исследования, в том числе с использованием моделирования как метода познания  </a:t>
            </a:r>
            <a:r>
              <a:rPr lang="ru-RU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геоэкологических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явлений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процессов.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344" y="898582"/>
            <a:ext cx="367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География (базовый уровень) 11 </a:t>
            </a:r>
            <a:r>
              <a:rPr lang="ru-RU" sz="1200" b="1" dirty="0" smtClean="0"/>
              <a:t>класс</a:t>
            </a:r>
          </a:p>
          <a:p>
            <a:r>
              <a:rPr lang="ru-RU" sz="1200" b="1" dirty="0"/>
              <a:t>Тема. Глобальные проблемы человечества (4 ч)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44" y="1988491"/>
            <a:ext cx="4964992" cy="1029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06042" y="3056377"/>
            <a:ext cx="5195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+mj-lt"/>
              </a:rPr>
              <a:t>© Гладкий Ю.Н. География. 11 класс : учебник для </a:t>
            </a:r>
            <a:r>
              <a:rPr lang="ru-RU" sz="600" dirty="0" err="1">
                <a:latin typeface="+mj-lt"/>
              </a:rPr>
              <a:t>общеобразоват</a:t>
            </a:r>
            <a:r>
              <a:rPr lang="ru-RU" sz="600" dirty="0">
                <a:latin typeface="+mj-lt"/>
              </a:rPr>
              <a:t>. организаций : базовый и </a:t>
            </a:r>
            <a:r>
              <a:rPr lang="ru-RU" sz="600" dirty="0" err="1">
                <a:latin typeface="+mj-lt"/>
              </a:rPr>
              <a:t>углубл</a:t>
            </a:r>
            <a:r>
              <a:rPr lang="ru-RU" sz="600" dirty="0">
                <a:latin typeface="+mj-lt"/>
              </a:rPr>
              <a:t>. уровни / 3-е изд. —М. : Просвещение, 2021.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673" y="4354607"/>
            <a:ext cx="4321579" cy="20467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результаты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Ценности научного познания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мировоззрения, соответствующего современному уровню развития географических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наук. 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•выявлять закономерности в рассматриваемых явлениях с учетом предложенной географической задачи </a:t>
            </a:r>
          </a:p>
          <a:p>
            <a:pPr algn="just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•самостоятельно формулировать и  актуализировать проблемы, которые могут быть решены с использованием географических знаний, рассматривать их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всесторонне.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Регулятивные действия —самоконтроль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•использовать приемы рефлексии для оценки ситуации, выбора верного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решения.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знаний об основных проблемах взаимодействия природы и  общества, о  природных и  социально экономических аспектах экологических проблем: описывать географические аспекты проблем  взаимодействия природы и 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13041" y="1409439"/>
            <a:ext cx="43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+mj-lt"/>
              </a:rPr>
              <a:t>Задание. Чем можно объяснить перечисленные структурные различия?</a:t>
            </a:r>
            <a:endParaRPr lang="ru-RU" sz="1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227" y="1987747"/>
            <a:ext cx="1984916" cy="1239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80445" y="1871104"/>
            <a:ext cx="347552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приведен фрагмент политической карты региона, в пределах которого расположены государства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Б, В, Г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Показаны два варианта розы ветров (диаграммы повторяемости ветров разных направлений) —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Какие страны должны заключить  между собой соглашение об охране окружающей среды, если завод с большим количеством вредных выбросов будет размещен: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точке 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а)_________; б) _______; 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точке 2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а)_________; б) _______;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точке 3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а)_________; б)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_______;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1386" y="3692887"/>
            <a:ext cx="54242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Где на территории государства Б следует разместить завод, чтобы его воздействие на территорию соседних государств было наименьшим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Приведите примеры известных вам территорий, где трансграничный перенос промышленных  выбросов неблагоприятно влияет на окружающую среду соседних стран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2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Учебное задание для формирования комплекса планируемых результатов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8" y="1837672"/>
            <a:ext cx="10157254" cy="48864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29103" y="1650782"/>
            <a:ext cx="1046205" cy="741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70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Практические работы курса географии (углубленный уровень)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080" y="2520778"/>
            <a:ext cx="73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Impact" panose="020B0806030902050204" pitchFamily="34" charset="0"/>
              </a:rPr>
              <a:t>4</a:t>
            </a:r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.</a:t>
            </a:r>
            <a:endParaRPr lang="ru-RU" sz="40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6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7" y="103863"/>
            <a:ext cx="4446390" cy="6512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29" y="441872"/>
            <a:ext cx="4248233" cy="6389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489" y="183270"/>
            <a:ext cx="4570787" cy="6354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82" y="361950"/>
            <a:ext cx="4433404" cy="6496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620" y="2038399"/>
            <a:ext cx="4162400" cy="4538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Овал 23"/>
          <p:cNvSpPr/>
          <p:nvPr/>
        </p:nvSpPr>
        <p:spPr>
          <a:xfrm>
            <a:off x="10584704" y="103863"/>
            <a:ext cx="1309818" cy="12412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10 </a:t>
            </a:r>
            <a:r>
              <a:rPr lang="ru-RU" sz="2800" b="1" dirty="0" err="1" smtClean="0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905363" y="1345116"/>
            <a:ext cx="1065796" cy="999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79 </a:t>
            </a:r>
          </a:p>
          <a:p>
            <a:pPr algn="ctr"/>
            <a:r>
              <a:rPr lang="ru-RU" sz="1000" dirty="0" smtClean="0"/>
              <a:t>пр</a:t>
            </a:r>
            <a:r>
              <a:rPr lang="ru-RU" sz="1000" dirty="0"/>
              <a:t>.</a:t>
            </a:r>
            <a:r>
              <a:rPr lang="ru-RU" sz="1000" dirty="0" smtClean="0"/>
              <a:t> работа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74906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7" y="103863"/>
            <a:ext cx="4446390" cy="6512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29" y="441872"/>
            <a:ext cx="4248233" cy="6389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489" y="183270"/>
            <a:ext cx="4570787" cy="6354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82" y="361950"/>
            <a:ext cx="4433404" cy="6496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620" y="2038399"/>
            <a:ext cx="4162400" cy="4538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Овал 23"/>
          <p:cNvSpPr/>
          <p:nvPr/>
        </p:nvSpPr>
        <p:spPr>
          <a:xfrm>
            <a:off x="10584704" y="103863"/>
            <a:ext cx="1309818" cy="12412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10 </a:t>
            </a:r>
            <a:r>
              <a:rPr lang="ru-RU" sz="2800" b="1" dirty="0" err="1" smtClean="0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905363" y="1345116"/>
            <a:ext cx="1065796" cy="999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79 </a:t>
            </a:r>
          </a:p>
          <a:p>
            <a:pPr algn="ctr"/>
            <a:r>
              <a:rPr lang="ru-RU" sz="1000" dirty="0" smtClean="0"/>
              <a:t>пр</a:t>
            </a:r>
            <a:r>
              <a:rPr lang="ru-RU" sz="1000" dirty="0"/>
              <a:t>.</a:t>
            </a:r>
            <a:r>
              <a:rPr lang="ru-RU" sz="1000" dirty="0" smtClean="0"/>
              <a:t> работа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575" y="1197465"/>
            <a:ext cx="3067809" cy="506389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5129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Включение практических работ в структуру урока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1" y="2410690"/>
            <a:ext cx="5247411" cy="4154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схемы «Роль России в системе международных отношений» на основе использования источников информации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Выполнение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заданий на контурной карте по отображению основных регионов распространения минерального сырья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Расчёт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обеспеченности различными видами топливных ресурсов отдельных регионов мира (по выбору учителя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перечня стран мира с наибольшей долей иммигрантов в населении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тенденций изменения структуры земельного фонда в различных регионах мира с помощью статистических материалов.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Составление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структурной схемы «Факторы обезлесения и потери биоразнообразия экваториальных лесов Бразилии» на основе анализа текстовых и картографических источников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Сравнительный анализ половозрастных пирамид двух стран мира с целью объяснения различий в возрастной структуре населения развитых и развивающих стран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6727" y="2410690"/>
            <a:ext cx="5683828" cy="4154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Организация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групповой дискуссии по выявлению факторов обострения одной из групп глобальных проблем человечества и возможных путей их разрешения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 Анализ различных точек зрения на разграничение территориальных вод и исключительной экономической зоны России на основе самостоятельно подобранных источников информации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Подготовка презентации по перспективам развития альтернативной энергетики отдельных стран мира (по выбору учащихся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Выявление тенденций изменения демографической ситуации одного из регионов России с использованием ГИС (Росстат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Исследование влияния рынков труда на размещение предприятий материальной и нематериальной сферы (на примере своего региона) на основе анализа различных источников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новостных ресурсов в СМИ. Определение масштаба географического охвата публикации (глобальный, региональный,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страновой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локальный), использование географических маркеров, связанных с описанием элементов географического пространства и их взаимодействия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2187" y="1267690"/>
            <a:ext cx="9642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Различия указанных в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практических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 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продолжительности времени на их выполнение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491" y="2010186"/>
            <a:ext cx="78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Гр.1.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26727" y="2002165"/>
            <a:ext cx="9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Гр.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293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Практическая работа 2 – «Контент-анализ новостных ресурсов в СМИ. Определение масштаба географического охвата публикации (глобальный, региональный, </a:t>
            </a:r>
            <a:r>
              <a:rPr lang="ru-RU" sz="2000" dirty="0" err="1">
                <a:solidFill>
                  <a:schemeClr val="tx2"/>
                </a:solidFill>
              </a:rPr>
              <a:t>страновой</a:t>
            </a:r>
            <a:r>
              <a:rPr lang="ru-RU" sz="2000" dirty="0">
                <a:solidFill>
                  <a:schemeClr val="tx2"/>
                </a:solidFill>
              </a:rPr>
              <a:t>, локальный), использование географических маркеров, связанных с описанием элементов географического пространства и их взаимодействия)»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1837" y="1795305"/>
            <a:ext cx="88556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Контент-анализ – это метод сбора данных и анализа содержания </a:t>
            </a:r>
            <a:r>
              <a:rPr lang="ru-RU" dirty="0" smtClean="0"/>
              <a:t>текста.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5545" y="2567091"/>
            <a:ext cx="37317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онтент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(содержание)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слова, рисунки, символы, понятия, темы, иные сообщения,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которые могут быть объектом коммуникации.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4106" y="2587404"/>
            <a:ext cx="58488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екст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книги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газетные или журнальные статьи, объявления, выступления, официальные документы, кино- и видеозаписи, песни, фотографии, этикетки или произведения искусства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38104" y="3523543"/>
            <a:ext cx="493880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исследователь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использует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объективный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подсчет и систематически фиксирует получаемые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7783" y="3525749"/>
            <a:ext cx="2199503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контент-анализе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96065" y="4770884"/>
            <a:ext cx="7697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к проведению контент-анализа в практической работе: </a:t>
            </a:r>
            <a:endParaRPr lang="ru-RU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использования географических маркеров, связанных с описанием элементов географического пространства и их взаимодействия; маркеры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новостных ресурсов для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частоты употребления выбранных маркеров.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438" y="2254764"/>
            <a:ext cx="275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Объект коммуникации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7164" y="2265557"/>
            <a:ext cx="359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Пространство коммуникации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68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673" y="225124"/>
            <a:ext cx="10010273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Контент-анализ в практических работах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1825849"/>
            <a:ext cx="11295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 География в современном мире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Тема 1. География как наука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). Контент-анализ новостных ресурсов в СМИ. Определение масштаба географического охвата публикации (глобальный, региональный,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страновой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локальный), использование географических маркеров, связанных с описанием элементов географического пространства и их взаимодействия.</a:t>
            </a:r>
          </a:p>
          <a:p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Глобальные проблемы мирового развития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2. Концепция устойчивого развития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). Контент-анализ текста: "Преобразование нашего мира: Повестка дня в области устойчивого развития на период до 2030 года" с целью выявления потенциального вклада географии в решение глобальных проблем человечества (по выбору учителя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8740" y="3458819"/>
            <a:ext cx="5002034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+mj-lt"/>
              </a:rPr>
              <a:t>Стратегия устойчивого развития России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r>
              <a:rPr lang="ru-RU" sz="1200" dirty="0"/>
              <a:t>у</a:t>
            </a:r>
            <a:r>
              <a:rPr lang="ru-RU" sz="1200" dirty="0" smtClean="0"/>
              <a:t>тв. Распоряжением Правительства РФ от </a:t>
            </a:r>
            <a:r>
              <a:rPr lang="ru-RU" sz="1200" dirty="0"/>
              <a:t>2 февраля 2015 г. № </a:t>
            </a:r>
            <a:r>
              <a:rPr lang="ru-RU" sz="1200" dirty="0" smtClean="0"/>
              <a:t>151-р</a:t>
            </a:r>
          </a:p>
          <a:p>
            <a:r>
              <a:rPr lang="en-US" sz="1200" dirty="0">
                <a:latin typeface="+mj-lt"/>
                <a:hlinkClick r:id="rId2"/>
              </a:rPr>
              <a:t>http://</a:t>
            </a:r>
            <a:r>
              <a:rPr lang="en-US" sz="1200" dirty="0" smtClean="0">
                <a:latin typeface="+mj-lt"/>
                <a:hlinkClick r:id="rId2"/>
              </a:rPr>
              <a:t>static.government.ru/media/files/Fw1kbNXVJxQ.pdf</a:t>
            </a:r>
            <a:r>
              <a:rPr lang="ru-RU" sz="1200" dirty="0" smtClean="0"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6773" y="5611119"/>
            <a:ext cx="5699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hlinkClick r:id="rId3"/>
              </a:rPr>
              <a:t>https</a:t>
            </a:r>
            <a:r>
              <a:rPr lang="en-US" sz="1600" dirty="0">
                <a:latin typeface="+mj-lt"/>
                <a:hlinkClick r:id="rId3"/>
              </a:rPr>
              <a:t>://</a:t>
            </a:r>
            <a:r>
              <a:rPr lang="ru-RU" sz="1600" dirty="0" err="1">
                <a:latin typeface="+mj-lt"/>
                <a:hlinkClick r:id="rId3"/>
              </a:rPr>
              <a:t>национальныепроекты.рф</a:t>
            </a:r>
            <a:r>
              <a:rPr lang="ru-RU" sz="1600" dirty="0">
                <a:latin typeface="+mj-lt"/>
                <a:hlinkClick r:id="rId3"/>
              </a:rPr>
              <a:t>/</a:t>
            </a:r>
            <a:r>
              <a:rPr lang="en-US" sz="1600" dirty="0" smtClean="0">
                <a:latin typeface="+mj-lt"/>
                <a:hlinkClick r:id="rId3"/>
              </a:rPr>
              <a:t>projects</a:t>
            </a:r>
            <a:r>
              <a:rPr lang="ru-RU" sz="1600" dirty="0" smtClean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544" y="5950768"/>
            <a:ext cx="1000125" cy="838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2363"/>
          <a:stretch/>
        </p:blipFill>
        <p:spPr>
          <a:xfrm>
            <a:off x="283968" y="5946872"/>
            <a:ext cx="929986" cy="838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t="10542"/>
          <a:stretch/>
        </p:blipFill>
        <p:spPr>
          <a:xfrm>
            <a:off x="283968" y="5189742"/>
            <a:ext cx="1038225" cy="8009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t="8788"/>
          <a:stretch/>
        </p:blipFill>
        <p:spPr>
          <a:xfrm>
            <a:off x="10939699" y="5209554"/>
            <a:ext cx="981075" cy="7819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3894" y="5036168"/>
            <a:ext cx="9484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2). Контент-анализ текста национальных проектов России с целью выявления потенциального вклада географии в реализацию целей устойчивого развития для нашей страны (по выбору учителя)</a:t>
            </a: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/>
          <a:srcRect t="9664"/>
          <a:stretch/>
        </p:blipFill>
        <p:spPr>
          <a:xfrm>
            <a:off x="1207771" y="6027885"/>
            <a:ext cx="942975" cy="7744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t="11482" b="-1"/>
          <a:stretch/>
        </p:blipFill>
        <p:spPr>
          <a:xfrm>
            <a:off x="2110612" y="6034279"/>
            <a:ext cx="933450" cy="7925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/>
          <a:srcRect t="9399"/>
          <a:stretch/>
        </p:blipFill>
        <p:spPr>
          <a:xfrm>
            <a:off x="3044062" y="6020641"/>
            <a:ext cx="1028700" cy="81982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2628" y="6002189"/>
            <a:ext cx="933450" cy="8001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7385" y="5938544"/>
            <a:ext cx="1009650" cy="8858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83698" y="5938544"/>
            <a:ext cx="1038225" cy="8858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9543" y="5969023"/>
            <a:ext cx="933450" cy="8667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3625" y="6002189"/>
            <a:ext cx="1057275" cy="8477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8610" y="5946872"/>
            <a:ext cx="971550" cy="8953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/>
          <a:srcRect t="8490"/>
          <a:stretch/>
        </p:blipFill>
        <p:spPr>
          <a:xfrm>
            <a:off x="10705777" y="6020641"/>
            <a:ext cx="1019175" cy="7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9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Подведем итог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28" y="4764185"/>
            <a:ext cx="10931236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географии на углубленном уровне должно предоставить обучающимся возможность для продолжения образования по направлениям подготовки (специальностям), связанным с физической географией, общественной географией, картографией, а также смежным с ними (экология, природопользование, землеустройство, геология, демография,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урбанистика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 другим профильным специальностям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ФОП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44" y="2636595"/>
            <a:ext cx="10931236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ФРП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СОО углублённого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уровня географии обеспечивается преемственность программы основного общего образования, в том числе в формировании основных видов учебной деятельности.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ФРП СОО включает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предметные требования на углублённом уровне, которые отражают в том числе и требования, предъявляемые обучающимся в географии на базовом уровне на уровне среднего общего образования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 ФРП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176" y="1887978"/>
            <a:ext cx="662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ПРОВЕРЯЕМЫХ УМЕНИЙ: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цифровых компетентностей в предметные результаты;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проектных компетентностей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80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Место учебного предмета «География»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учебном плане 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среднего общего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080" y="2520778"/>
            <a:ext cx="73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1.</a:t>
            </a:r>
            <a:endParaRPr lang="ru-RU" sz="40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6649" y="5548625"/>
            <a:ext cx="1121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формулируются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деятельностной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форме с акцентом на применение знаний и умений.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достижения планируемых результатов учителю в подборе заданий необходимо ориентироваться на основные виды деятельности, предложенные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тематическом планировании.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55377"/>
              </p:ext>
            </p:extLst>
          </p:nvPr>
        </p:nvGraphicFramePr>
        <p:xfrm>
          <a:off x="2479933" y="2286156"/>
          <a:ext cx="69850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900"/>
                <a:gridCol w="5626100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Буй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МОУ СОШ №13 им. Р.А. Наумова г. Буя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Волгореченск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СОШ № 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Галич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МОУ СОШ № 4 им. Ф.Н. Красовского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Кострома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Гимназия № 25 города Костромы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Кострома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Лицей № 34 города Костромы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Кострома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Средняя общеобразовательная школа № 18 города Костромы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Кострома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Средняя общеобразовательная школа № 21 города Костромы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Кострома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Средняя общеобразовательная школа № 8 города Костромы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Мантурово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МКОУ Спасская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Костромской р-н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МКОУ «</a:t>
                      </a: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Караваевская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Костромской р-н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МКОУ «</a:t>
                      </a: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Чернопенская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Красносельский р-н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МКОУ «</a:t>
                      </a: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Красносельская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СШ»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Пыщугский р-н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МОУ </a:t>
                      </a: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Пыщугская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Солигаличский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МКОУ «</a:t>
                      </a: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Солигаличская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11396" y="1902011"/>
            <a:ext cx="7002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школ, планирующих изучение географии на углублённом уровне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6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Место предмета в учебном плане в зависимости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от </a:t>
            </a:r>
            <a:r>
              <a:rPr lang="ru-RU" sz="2800" dirty="0">
                <a:solidFill>
                  <a:schemeClr val="tx2"/>
                </a:solidFill>
              </a:rPr>
              <a:t>профиля </a:t>
            </a:r>
            <a:r>
              <a:rPr lang="ru-RU" sz="2800" dirty="0" smtClean="0">
                <a:solidFill>
                  <a:schemeClr val="tx2"/>
                </a:solidFill>
              </a:rPr>
              <a:t>обучения. 10-11кл.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15" y="4582454"/>
            <a:ext cx="6243196" cy="194893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13843" y="2548178"/>
            <a:ext cx="3385752" cy="1526586"/>
            <a:chOff x="8085271" y="1888473"/>
            <a:chExt cx="3385752" cy="1526586"/>
          </a:xfrm>
        </p:grpSpPr>
        <p:sp>
          <p:nvSpPr>
            <p:cNvPr id="5" name="TextBox 4"/>
            <p:cNvSpPr txBox="1"/>
            <p:nvPr/>
          </p:nvSpPr>
          <p:spPr>
            <a:xfrm>
              <a:off x="8085271" y="2245508"/>
              <a:ext cx="3385752" cy="116955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подлежит 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непосредственному </a:t>
              </a:r>
              <a:r>
                <a:rPr lang="ru-RU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применению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при реализации обязательной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части образовательной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программы среднего общего образования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85271" y="1888473"/>
              <a:ext cx="3385752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БАЗОВЫЙ УРОВЕНЬ</a:t>
              </a:r>
              <a:endParaRPr lang="ru-RU" dirty="0"/>
            </a:p>
          </p:txBody>
        </p:sp>
      </p:grpSp>
      <p:sp>
        <p:nvSpPr>
          <p:cNvPr id="9" name="Стрелка вправо 8"/>
          <p:cNvSpPr/>
          <p:nvPr/>
        </p:nvSpPr>
        <p:spPr>
          <a:xfrm>
            <a:off x="4496158" y="6063049"/>
            <a:ext cx="978408" cy="262393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89130" y="4590590"/>
            <a:ext cx="978408" cy="1742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19330" y="5232976"/>
            <a:ext cx="153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ПРОФИ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ЛИ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10595" y="6268995"/>
            <a:ext cx="978408" cy="26239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Выбор ОУ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96158" y="5602308"/>
            <a:ext cx="978408" cy="26239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Выбор ОУ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38" y="1928514"/>
            <a:ext cx="5896822" cy="11784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813" y="3166177"/>
            <a:ext cx="6116072" cy="1174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79305" y="1527302"/>
            <a:ext cx="641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редметная область «Общественно-научные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предметы»</a:t>
            </a:r>
          </a:p>
        </p:txBody>
      </p:sp>
    </p:spTree>
    <p:extLst>
      <p:ext uri="{BB962C8B-B14F-4D97-AF65-F5344CB8AC3E}">
        <p14:creationId xmlns:p14="http://schemas.microsoft.com/office/powerpoint/2010/main" val="48723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89" y="219652"/>
            <a:ext cx="10010273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Ключевые аспекты федеральных рабочих программ 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по учебному предмету «География»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942" y="2232351"/>
            <a:ext cx="215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ФРП СОО</a:t>
            </a:r>
            <a:endParaRPr lang="ru-RU" dirty="0"/>
          </a:p>
          <a:p>
            <a:r>
              <a:rPr lang="ru-RU" b="1" dirty="0"/>
              <a:t>(базовый уровень)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8941" y="4740781"/>
            <a:ext cx="2603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ФРП СОО</a:t>
            </a:r>
          </a:p>
          <a:p>
            <a:r>
              <a:rPr lang="ru-RU" b="1" dirty="0" smtClean="0"/>
              <a:t>(</a:t>
            </a:r>
            <a:r>
              <a:rPr lang="ru-RU" b="1" dirty="0"/>
              <a:t>углубленный </a:t>
            </a:r>
            <a:endParaRPr lang="ru-RU" b="1" dirty="0" smtClean="0"/>
          </a:p>
          <a:p>
            <a:r>
              <a:rPr lang="ru-RU" b="1" dirty="0" smtClean="0"/>
              <a:t>уровень</a:t>
            </a:r>
            <a:r>
              <a:rPr lang="ru-RU" b="1" dirty="0"/>
              <a:t>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22" y="1813189"/>
            <a:ext cx="7567429" cy="486769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050161" y="6432685"/>
            <a:ext cx="296563" cy="2482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4759" y="2254404"/>
            <a:ext cx="53546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46637" y="4960130"/>
            <a:ext cx="53546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56462" y="6432685"/>
            <a:ext cx="305653" cy="18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724" y="4180751"/>
            <a:ext cx="1511540" cy="2129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724" y="1823268"/>
            <a:ext cx="1486938" cy="21108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26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057" y="56190"/>
            <a:ext cx="10010273" cy="132556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2"/>
                </a:solidFill>
              </a:rPr>
              <a:t>Профориентационная</a:t>
            </a:r>
            <a:r>
              <a:rPr lang="ru-RU" sz="2400" dirty="0" smtClean="0">
                <a:solidFill>
                  <a:schemeClr val="tx2"/>
                </a:solidFill>
              </a:rPr>
              <a:t> составляющая ФРП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575" y="5760512"/>
            <a:ext cx="8844841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Возможные вопросы: </a:t>
            </a:r>
          </a:p>
          <a:p>
            <a:r>
              <a:rPr lang="ru-RU" sz="1000" dirty="0">
                <a:cs typeface="Arial" panose="020B0604020202020204" pitchFamily="34" charset="0"/>
              </a:rPr>
              <a:t>1. Предложите признак, по которому можно разделить кафедры географического факультета МГУ им. М. В. Ломоносова на группы, и проведите такое разделение. </a:t>
            </a:r>
          </a:p>
          <a:p>
            <a:r>
              <a:rPr lang="ru-RU" sz="1000" dirty="0">
                <a:cs typeface="Arial" panose="020B0604020202020204" pitchFamily="34" charset="0"/>
              </a:rPr>
              <a:t>2. Можно ли сказать, что кафедры образованы по принципу «одна географическая наука – одна кафедра»? Подтвердите свое мнение, используя имеющиеся данные. </a:t>
            </a:r>
          </a:p>
          <a:p>
            <a:r>
              <a:rPr lang="ru-RU" sz="1000" dirty="0">
                <a:cs typeface="Arial" panose="020B0604020202020204" pitchFamily="34" charset="0"/>
              </a:rPr>
              <a:t>3. Какие причины интегративных тенденций в географической науке названы в тексте о структуре географического факультета? </a:t>
            </a:r>
          </a:p>
          <a:p>
            <a:r>
              <a:rPr lang="ru-RU" sz="1000" dirty="0">
                <a:cs typeface="Arial" panose="020B0604020202020204" pitchFamily="34" charset="0"/>
              </a:rPr>
              <a:t>4. В тексте говорится об общих или частных науках географического цикла? Как вы думаете, что имеется в виду? Приведите примеры таких наук.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94575" y="3985278"/>
            <a:ext cx="8844841" cy="1754326"/>
            <a:chOff x="752241" y="3722553"/>
            <a:chExt cx="8844841" cy="1754326"/>
          </a:xfrm>
        </p:grpSpPr>
        <p:sp>
          <p:nvSpPr>
            <p:cNvPr id="3" name="TextBox 2"/>
            <p:cNvSpPr txBox="1"/>
            <p:nvPr/>
          </p:nvSpPr>
          <p:spPr>
            <a:xfrm>
              <a:off x="752241" y="3814886"/>
              <a:ext cx="49891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         МГУ</a:t>
              </a:r>
              <a:endParaRPr lang="ru-RU" sz="1200" dirty="0"/>
            </a:p>
            <a:p>
              <a:r>
                <a:rPr lang="ru-RU" sz="1200" dirty="0"/>
                <a:t>1. Кафедра биогеографии </a:t>
              </a:r>
            </a:p>
            <a:p>
              <a:r>
                <a:rPr lang="ru-RU" sz="1200" dirty="0"/>
                <a:t>2. Кафедра геоморфологии и палеогеографии </a:t>
              </a:r>
            </a:p>
            <a:p>
              <a:r>
                <a:rPr lang="ru-RU" sz="1200" dirty="0"/>
                <a:t>3. Кафедра географии мирового хозяйства </a:t>
              </a:r>
            </a:p>
            <a:p>
              <a:r>
                <a:rPr lang="ru-RU" sz="1200" dirty="0"/>
                <a:t>4. Кафедра геохимии ландшафтов и географии почв </a:t>
              </a:r>
            </a:p>
            <a:p>
              <a:r>
                <a:rPr lang="ru-RU" sz="1200" dirty="0"/>
                <a:t>5. Кафедра гидрологии суши </a:t>
              </a:r>
            </a:p>
            <a:p>
              <a:r>
                <a:rPr lang="ru-RU" sz="1200" dirty="0"/>
                <a:t>6. Кафедра картографии и </a:t>
              </a:r>
              <a:r>
                <a:rPr lang="ru-RU" sz="1200" dirty="0" err="1"/>
                <a:t>геоинформатики</a:t>
              </a:r>
              <a:r>
                <a:rPr lang="ru-RU" sz="1200" dirty="0"/>
                <a:t> </a:t>
              </a:r>
            </a:p>
            <a:p>
              <a:r>
                <a:rPr lang="ru-RU" sz="1200" dirty="0"/>
                <a:t>7. Кафедра </a:t>
              </a:r>
              <a:r>
                <a:rPr lang="ru-RU" sz="1200" dirty="0" err="1"/>
                <a:t>криолитологии</a:t>
              </a:r>
              <a:r>
                <a:rPr lang="ru-RU" sz="1200" dirty="0"/>
                <a:t> и гляциологии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1755" y="3722553"/>
              <a:ext cx="50188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 smtClean="0"/>
            </a:p>
            <a:p>
              <a:r>
                <a:rPr lang="ru-RU" sz="1200" dirty="0" smtClean="0"/>
                <a:t>8</a:t>
              </a:r>
              <a:r>
                <a:rPr lang="ru-RU" sz="1200" dirty="0"/>
                <a:t>. Кафедра метеорологии и климатологии </a:t>
              </a:r>
            </a:p>
            <a:p>
              <a:r>
                <a:rPr lang="ru-RU" sz="1200" dirty="0" smtClean="0"/>
                <a:t>9</a:t>
              </a:r>
              <a:r>
                <a:rPr lang="ru-RU" sz="1200" dirty="0"/>
                <a:t>. Кафедра океанологии </a:t>
              </a:r>
            </a:p>
            <a:p>
              <a:r>
                <a:rPr lang="ru-RU" sz="1200" dirty="0" smtClean="0"/>
                <a:t>10</a:t>
              </a:r>
              <a:r>
                <a:rPr lang="ru-RU" sz="1200" dirty="0"/>
                <a:t>. Кафедра рационального природопользования </a:t>
              </a:r>
            </a:p>
            <a:p>
              <a:r>
                <a:rPr lang="ru-RU" sz="1200" dirty="0"/>
                <a:t>11. Кафедра социально-экономической географии зарубежных стран </a:t>
              </a:r>
            </a:p>
            <a:p>
              <a:r>
                <a:rPr lang="ru-RU" sz="1200" dirty="0"/>
                <a:t>12. Кафедра физической географии и ландшафтоведения </a:t>
              </a:r>
            </a:p>
            <a:p>
              <a:r>
                <a:rPr lang="ru-RU" sz="1200" dirty="0"/>
                <a:t>13. Кафедра физической географии мира и геоэкологии </a:t>
              </a:r>
            </a:p>
            <a:p>
              <a:r>
                <a:rPr lang="ru-RU" sz="1200" dirty="0"/>
                <a:t>14. Кафедра экономической и социальной географии России </a:t>
              </a:r>
            </a:p>
            <a:p>
              <a:r>
                <a:rPr lang="ru-RU" sz="1200" dirty="0"/>
                <a:t>15. Кафедра рекреационной географии и туризма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2242" y="3835793"/>
              <a:ext cx="8844840" cy="1580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06341" y="1702177"/>
            <a:ext cx="279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вузов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специальностью </a:t>
            </a:r>
            <a:endPara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05.03.02.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«География»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82" y="1693143"/>
            <a:ext cx="5806259" cy="1310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0057" y="3081730"/>
            <a:ext cx="9304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География (05.03.02): вузы России по специальности, в каких вузах России есть География.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Бакалавриат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(vuzopedia.ru)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учебного предмета «География» СОО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+mj-lt"/>
              </a:rPr>
              <a:t>л</a:t>
            </a:r>
            <a:r>
              <a:rPr lang="ru-RU" sz="1800" dirty="0" smtClean="0">
                <a:latin typeface="+mj-lt"/>
              </a:rPr>
              <a:t>инии сравнения:</a:t>
            </a:r>
          </a:p>
          <a:p>
            <a:r>
              <a:rPr lang="ru-RU" sz="1800" dirty="0">
                <a:latin typeface="+mj-lt"/>
              </a:rPr>
              <a:t>б</a:t>
            </a:r>
            <a:r>
              <a:rPr lang="ru-RU" sz="1800" dirty="0" smtClean="0">
                <a:latin typeface="+mj-lt"/>
              </a:rPr>
              <a:t>азовый уровень – углублённый уровень</a:t>
            </a:r>
            <a:endParaRPr lang="ru-RU" sz="1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80" y="2520778"/>
            <a:ext cx="73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Impact" panose="020B0806030902050204" pitchFamily="34" charset="0"/>
              </a:rPr>
              <a:t>2</a:t>
            </a:r>
            <a:r>
              <a:rPr lang="ru-R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.</a:t>
            </a:r>
            <a:endParaRPr lang="ru-RU" sz="40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7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Содержание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ФРП СОО (2023) и РП СОО (2022)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65125"/>
            <a:ext cx="4018546" cy="4507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08" y="2045360"/>
            <a:ext cx="5572655" cy="44680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3271" b="4173"/>
          <a:stretch/>
        </p:blipFill>
        <p:spPr>
          <a:xfrm>
            <a:off x="7885123" y="4436918"/>
            <a:ext cx="3917717" cy="228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85123" y="259773"/>
            <a:ext cx="3917717" cy="65982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28776" y="3755494"/>
            <a:ext cx="256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ФРП СОО (2023)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256878" y="3755493"/>
            <a:ext cx="256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РП </a:t>
            </a:r>
            <a:r>
              <a:rPr lang="ru-RU" sz="2400" dirty="0">
                <a:solidFill>
                  <a:srgbClr val="C00000"/>
                </a:solidFill>
              </a:rPr>
              <a:t>СОО (</a:t>
            </a:r>
            <a:r>
              <a:rPr lang="ru-RU" sz="2400" dirty="0" smtClean="0">
                <a:solidFill>
                  <a:srgbClr val="C00000"/>
                </a:solidFill>
              </a:rPr>
              <a:t>2022)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011391" y="4872299"/>
            <a:ext cx="3532909" cy="3987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011391" y="4007405"/>
            <a:ext cx="3461901" cy="61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011391" y="3304309"/>
            <a:ext cx="3532909" cy="1685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975886" y="2045360"/>
            <a:ext cx="3568414" cy="1796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ая выноска 16"/>
          <p:cNvSpPr/>
          <p:nvPr/>
        </p:nvSpPr>
        <p:spPr>
          <a:xfrm>
            <a:off x="5308975" y="1453690"/>
            <a:ext cx="2576148" cy="568014"/>
          </a:xfrm>
          <a:prstGeom prst="wedgeRectCallout">
            <a:avLst>
              <a:gd name="adj1" fmla="val 51317"/>
              <a:gd name="adj2" fmla="val 82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 вошло в содержание ФРП СОО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308975" y="1450756"/>
            <a:ext cx="2702416" cy="568014"/>
          </a:xfrm>
          <a:prstGeom prst="wedgeRectCallout">
            <a:avLst>
              <a:gd name="adj1" fmla="val 44917"/>
              <a:gd name="adj2" fmla="val 2902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7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Обеспечение углубленного уровня изучения предмета «География»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984" y="4250725"/>
            <a:ext cx="1748396" cy="2463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8543" y="5049274"/>
            <a:ext cx="9436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Приращение уровня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содержания;</a:t>
            </a:r>
          </a:p>
          <a:p>
            <a:pPr marL="171450" indent="-1714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усложнение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 деятельности, включенных в предметные результаты на базовом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уровне;</a:t>
            </a:r>
          </a:p>
          <a:p>
            <a:pPr marL="171450" indent="-1714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предметные результаты новых видов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</a:t>
            </a:r>
          </a:p>
          <a:p>
            <a:pPr marL="171450" indent="-1714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повышения уровня самостоятельности обучающихся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543" y="2033877"/>
            <a:ext cx="1093984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бусловлено: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планируемыми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предметными результатами, которые реализуются в отношении наиболее мотивированных и способных обучающихся в соответствии с учебным планом образовательной организации, обеспечивающей профильное обучение;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навыков самостоятельной познавательной деятельности с использованием различных источников географической информации, в том числе ресурсов геоинформационных систем;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углубление знаний основ географических наук, приобретённые при изучении географии в основной школе;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более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глубокое изучения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фактологического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теоретического материала;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включение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нового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фактологического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теоретического материала;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включение новых активных видов деятельности, соответствующих целям изучения предмета «География».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543" y="1774061"/>
            <a:ext cx="828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Отличие углублённого уровня географического образования от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базового 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4232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широкоформатной презентации КОИРО и ЦНППМ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широкоформатной презентации КОИРО и ЦНППМ" id="{BB8FCBFF-D84D-4837-8364-944768F50E27}" vid="{2FE3B5DD-A206-4E5C-BC7C-1278D5456B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F2F4C9-980B-4D6F-916E-54FD39A9D881}"/>
</file>

<file path=customXml/itemProps2.xml><?xml version="1.0" encoding="utf-8"?>
<ds:datastoreItem xmlns:ds="http://schemas.openxmlformats.org/officeDocument/2006/customXml" ds:itemID="{9101FC13-15A7-497C-9F9D-DE317F68F937}"/>
</file>

<file path=customXml/itemProps3.xml><?xml version="1.0" encoding="utf-8"?>
<ds:datastoreItem xmlns:ds="http://schemas.openxmlformats.org/officeDocument/2006/customXml" ds:itemID="{D3CB06DE-0B74-4D10-9492-FD5BA85D71B8}"/>
</file>

<file path=docProps/app.xml><?xml version="1.0" encoding="utf-8"?>
<Properties xmlns="http://schemas.openxmlformats.org/officeDocument/2006/extended-properties" xmlns:vt="http://schemas.openxmlformats.org/officeDocument/2006/docPropsVTypes">
  <Template>РСМО учителей географии Ко 1</Template>
  <TotalTime>2679</TotalTime>
  <Words>3398</Words>
  <Application>Microsoft Office PowerPoint</Application>
  <PresentationFormat>Широкоэкранный</PresentationFormat>
  <Paragraphs>508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Century Gothic</vt:lpstr>
      <vt:lpstr>Garamond</vt:lpstr>
      <vt:lpstr>Impact</vt:lpstr>
      <vt:lpstr>Times New Roman</vt:lpstr>
      <vt:lpstr>Шаблон широкоформатной презентации КОИРО и ЦНППМ</vt:lpstr>
      <vt:lpstr>Преподавание учебного предмета «География» на углублённом уровне  в условиях реализации обновленных ФГОС СОО</vt:lpstr>
      <vt:lpstr>Нормативные документы</vt:lpstr>
      <vt:lpstr>Место учебного предмета «География»  в учебном плане  среднего общего образования</vt:lpstr>
      <vt:lpstr>Место предмета в учебном плане в зависимости  от профиля обучения. 10-11кл.</vt:lpstr>
      <vt:lpstr>Ключевые аспекты федеральных рабочих программ   по учебному предмету «География»</vt:lpstr>
      <vt:lpstr>Профориентационная составляющая ФРП</vt:lpstr>
      <vt:lpstr>Содержание  учебного предмета «География» СОО</vt:lpstr>
      <vt:lpstr>Содержание  ФРП СОО (2023) и РП СОО (2022)</vt:lpstr>
      <vt:lpstr>Обеспечение углубленного уровня изучения предмета «География»</vt:lpstr>
      <vt:lpstr>Усложнение видов деятельности, включенных в предметные результаты на базовом уровне</vt:lpstr>
      <vt:lpstr>Включение в метапредметные результаты новых видов деятельности</vt:lpstr>
      <vt:lpstr>Расширение содержания:  новое в содержании ФРП по учебному предмету «География»</vt:lpstr>
      <vt:lpstr>Расширение содержания:  Раздел 6. Проблемы мирового экономического развития (23 часа) </vt:lpstr>
      <vt:lpstr>Расширение содержания:  Раздел 5. Человеческий капитал в современном мире (20 часов) </vt:lpstr>
      <vt:lpstr>Сравнение содержания географии.                Темы курса. Объем учебного времени</vt:lpstr>
      <vt:lpstr>Содержание ФРП СОО базовый уровень и  ФРП СОО углублённый уровень</vt:lpstr>
      <vt:lpstr>Повышения уровня самостоятельности обучающихся    </vt:lpstr>
      <vt:lpstr>Методическое пособие для учителя</vt:lpstr>
      <vt:lpstr>Содержательно-деятельностные аспекты изучения курса географии 10 класса (углубленный уровень) </vt:lpstr>
      <vt:lpstr>Отражение деятельностного подхода в тематическом планировании ФРП СОО (базовый уровень)   И  ФРП СОО (углубленный уровень)</vt:lpstr>
      <vt:lpstr>Презентация PowerPoint</vt:lpstr>
      <vt:lpstr>Учебное задание для формирования комплекса планируемых результатов</vt:lpstr>
      <vt:lpstr>Практические работы курса географии (углубленный уровень)</vt:lpstr>
      <vt:lpstr>Презентация PowerPoint</vt:lpstr>
      <vt:lpstr>Презентация PowerPoint</vt:lpstr>
      <vt:lpstr>Включение практических работ в структуру урока</vt:lpstr>
      <vt:lpstr>Практическая работа 2 – «Контент-анализ новостных ресурсов в СМИ. Определение масштаба географического охвата публикации (глобальный, региональный, страновой, локальный), использование географических маркеров, связанных с описанием элементов географического пространства и их взаимодействия)» </vt:lpstr>
      <vt:lpstr>Контент-анализ в практических работах</vt:lpstr>
      <vt:lpstr>Подведем итог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142</cp:revision>
  <dcterms:created xsi:type="dcterms:W3CDTF">2023-11-16T12:50:16Z</dcterms:created>
  <dcterms:modified xsi:type="dcterms:W3CDTF">2023-12-14T06:03:22Z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