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1"/>
  </p:notesMasterIdLst>
  <p:handoutMasterIdLst>
    <p:handoutMasterId r:id="rId22"/>
  </p:handoutMasterIdLst>
  <p:sldIdLst>
    <p:sldId id="379" r:id="rId2"/>
    <p:sldId id="386" r:id="rId3"/>
    <p:sldId id="387" r:id="rId4"/>
    <p:sldId id="381" r:id="rId5"/>
    <p:sldId id="372" r:id="rId6"/>
    <p:sldId id="385" r:id="rId7"/>
    <p:sldId id="388" r:id="rId8"/>
    <p:sldId id="396" r:id="rId9"/>
    <p:sldId id="395" r:id="rId10"/>
    <p:sldId id="397" r:id="rId11"/>
    <p:sldId id="389" r:id="rId12"/>
    <p:sldId id="399" r:id="rId13"/>
    <p:sldId id="394" r:id="rId14"/>
    <p:sldId id="391" r:id="rId15"/>
    <p:sldId id="398" r:id="rId16"/>
    <p:sldId id="392" r:id="rId17"/>
    <p:sldId id="390" r:id="rId18"/>
    <p:sldId id="393" r:id="rId19"/>
    <p:sldId id="367" r:id="rId20"/>
  </p:sldIdLst>
  <p:sldSz cx="9144000" cy="6858000" type="screen4x3"/>
  <p:notesSz cx="6797675" cy="9926638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449" autoAdjust="0"/>
  </p:normalViewPr>
  <p:slideViewPr>
    <p:cSldViewPr snapToGrid="0">
      <p:cViewPr varScale="1">
        <p:scale>
          <a:sx n="109" d="100"/>
          <a:sy n="109" d="100"/>
        </p:scale>
        <p:origin x="14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97130-87F6-4767-AADA-7E4A6956B5B5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9BD492-8521-43C9-822C-7B3553B85FA9}">
      <dgm:prSet phldrT="[Текст]"/>
      <dgm:spPr/>
      <dgm:t>
        <a:bodyPr/>
        <a:lstStyle/>
        <a:p>
          <a:r>
            <a:rPr lang="ru-RU" dirty="0" smtClean="0"/>
            <a:t>Приказ департамента образования и науки Костромской области № 1448 от 16.09.2021 г. «Об организации работы по повышению функциональной грамотности обучающихся общеобразовательных организаций в 2021/2022 учебном году в Костромской области»</a:t>
          </a:r>
          <a:endParaRPr lang="ru-RU" dirty="0"/>
        </a:p>
      </dgm:t>
    </dgm:pt>
    <dgm:pt modelId="{08D8AF72-F0CF-4AD7-BAB1-B98C78E9FBE4}" type="parTrans" cxnId="{1E700DD6-BBBF-42FC-A8A1-05F9195EB0E6}">
      <dgm:prSet/>
      <dgm:spPr/>
      <dgm:t>
        <a:bodyPr/>
        <a:lstStyle/>
        <a:p>
          <a:endParaRPr lang="ru-RU"/>
        </a:p>
      </dgm:t>
    </dgm:pt>
    <dgm:pt modelId="{852D8674-55C9-4644-95EC-87883E7B7990}" type="sibTrans" cxnId="{1E700DD6-BBBF-42FC-A8A1-05F9195EB0E6}">
      <dgm:prSet/>
      <dgm:spPr/>
      <dgm:t>
        <a:bodyPr/>
        <a:lstStyle/>
        <a:p>
          <a:endParaRPr lang="ru-RU"/>
        </a:p>
      </dgm:t>
    </dgm:pt>
    <dgm:pt modelId="{0B839A28-DE1C-425B-91D2-0B5A4328326B}">
      <dgm:prSet phldrT="[Текст]"/>
      <dgm:spPr/>
      <dgm:t>
        <a:bodyPr/>
        <a:lstStyle/>
        <a:p>
          <a:r>
            <a:rPr lang="ru-RU" b="1" dirty="0" smtClean="0"/>
            <a:t>Планы</a:t>
          </a:r>
        </a:p>
        <a:p>
          <a:r>
            <a:rPr lang="ru-RU" dirty="0" smtClean="0"/>
            <a:t>План мероприятий, направленных на формирование и оценку функциональной грамотности обучающихся (региональный)</a:t>
          </a:r>
        </a:p>
        <a:p>
          <a:endParaRPr lang="ru-RU" dirty="0" smtClean="0"/>
        </a:p>
        <a:p>
          <a:r>
            <a:rPr lang="ru-RU" dirty="0" smtClean="0"/>
            <a:t>Необходимо разработать и утвердить план мероприятий, направленный на формирование и оценку функциональной грамотности обучающихся общеобразовательных организаций на муниципальном уровне и уровне образовательных организаций</a:t>
          </a:r>
        </a:p>
        <a:p>
          <a:endParaRPr lang="ru-RU" dirty="0" smtClean="0"/>
        </a:p>
        <a:p>
          <a:r>
            <a:rPr lang="ru-RU" dirty="0" smtClean="0"/>
            <a:t>Актуализировать планы работы муниципальных методических служб, методических служб образовательных организаций в части формирования и оценки функциональной грамотности обучающихся</a:t>
          </a:r>
          <a:endParaRPr lang="ru-RU" dirty="0"/>
        </a:p>
      </dgm:t>
    </dgm:pt>
    <dgm:pt modelId="{846E8EF7-9D3D-4ADD-A255-C54319DDB9D0}" type="parTrans" cxnId="{6EF7A675-F54E-4F10-8350-AE1207544173}">
      <dgm:prSet/>
      <dgm:spPr/>
      <dgm:t>
        <a:bodyPr/>
        <a:lstStyle/>
        <a:p>
          <a:endParaRPr lang="ru-RU"/>
        </a:p>
      </dgm:t>
    </dgm:pt>
    <dgm:pt modelId="{E0DCE42D-2DDE-4109-8F6D-4B97D91F8BC4}" type="sibTrans" cxnId="{6EF7A675-F54E-4F10-8350-AE1207544173}">
      <dgm:prSet/>
      <dgm:spPr/>
      <dgm:t>
        <a:bodyPr/>
        <a:lstStyle/>
        <a:p>
          <a:endParaRPr lang="ru-RU"/>
        </a:p>
      </dgm:t>
    </dgm:pt>
    <dgm:pt modelId="{4B6AD196-9EAD-40DD-9C68-FB60AFCF9D80}">
      <dgm:prSet phldrT="[Текст]"/>
      <dgm:spPr/>
      <dgm:t>
        <a:bodyPr/>
        <a:lstStyle/>
        <a:p>
          <a:r>
            <a:rPr lang="ru-RU" b="1" dirty="0" smtClean="0"/>
            <a:t>Базы данных </a:t>
          </a:r>
        </a:p>
        <a:p>
          <a:r>
            <a:rPr lang="ru-RU" dirty="0" smtClean="0"/>
            <a:t>Обучающиеся 8–9 классов 2021/2022 учебного года, участвующие в формировании функциональной грамотности обучающихся по шести направлениям (читательская грамотность, математическая грамотность, естественнонаучная грамотность, финансовая грамотность, глобальные компетенции и креативное мышление) </a:t>
          </a:r>
        </a:p>
        <a:p>
          <a:r>
            <a:rPr lang="ru-RU" dirty="0" smtClean="0"/>
            <a:t>Учителей, участвующих в формировании функциональной грамотности обучающихся 8–9 классов по шести направлениям (читательская грамотность, математическая грамотность, естественнонаучная грамотность, финансовая грамотность, глобальные компетенции и креативное мышление)</a:t>
          </a:r>
          <a:endParaRPr lang="ru-RU" dirty="0"/>
        </a:p>
      </dgm:t>
    </dgm:pt>
    <dgm:pt modelId="{1721C977-49CB-4287-B0F1-FE3D32E589D7}" type="parTrans" cxnId="{655260E3-D25D-4505-BD6A-BDF50A22BF21}">
      <dgm:prSet/>
      <dgm:spPr/>
      <dgm:t>
        <a:bodyPr/>
        <a:lstStyle/>
        <a:p>
          <a:endParaRPr lang="ru-RU"/>
        </a:p>
      </dgm:t>
    </dgm:pt>
    <dgm:pt modelId="{C1CD6CED-2B3F-4732-98D9-1E34273BE71C}" type="sibTrans" cxnId="{655260E3-D25D-4505-BD6A-BDF50A22BF21}">
      <dgm:prSet/>
      <dgm:spPr/>
      <dgm:t>
        <a:bodyPr/>
        <a:lstStyle/>
        <a:p>
          <a:endParaRPr lang="ru-RU"/>
        </a:p>
      </dgm:t>
    </dgm:pt>
    <dgm:pt modelId="{824CE3B0-73A2-49A8-AD2E-CBCD9F675094}">
      <dgm:prSet phldrT="[Текст]"/>
      <dgm:spPr/>
      <dgm:t>
        <a:bodyPr/>
        <a:lstStyle/>
        <a:p>
          <a:r>
            <a:rPr lang="ru-RU" b="1" dirty="0" smtClean="0"/>
            <a:t>Мониторинги</a:t>
          </a:r>
          <a:r>
            <a:rPr lang="ru-RU" dirty="0" smtClean="0"/>
            <a:t> </a:t>
          </a:r>
        </a:p>
        <a:p>
          <a:r>
            <a:rPr lang="ru-RU" dirty="0" smtClean="0"/>
            <a:t>Мониторинг внедрения в учебный процесс банка заданий для оценки функциональной грамотности, разработанных ФГБНУ «Институт стратегии развития образования Российской академии образования» в общеобразовательные организации </a:t>
          </a:r>
          <a:endParaRPr lang="ru-RU" dirty="0"/>
        </a:p>
      </dgm:t>
    </dgm:pt>
    <dgm:pt modelId="{1E5F2A24-2280-4275-BCBE-9C4C1CBCA512}" type="parTrans" cxnId="{D7B7CBE4-C07A-4F8B-9853-0CCA020CA23C}">
      <dgm:prSet/>
      <dgm:spPr/>
      <dgm:t>
        <a:bodyPr/>
        <a:lstStyle/>
        <a:p>
          <a:endParaRPr lang="ru-RU"/>
        </a:p>
      </dgm:t>
    </dgm:pt>
    <dgm:pt modelId="{8BE84440-60EA-4F49-A7CC-4004F4E44155}" type="sibTrans" cxnId="{D7B7CBE4-C07A-4F8B-9853-0CCA020CA23C}">
      <dgm:prSet/>
      <dgm:spPr/>
      <dgm:t>
        <a:bodyPr/>
        <a:lstStyle/>
        <a:p>
          <a:endParaRPr lang="ru-RU"/>
        </a:p>
      </dgm:t>
    </dgm:pt>
    <dgm:pt modelId="{44EE7F1A-19A5-43AA-A862-4C4642C4BD90}" type="pres">
      <dgm:prSet presAssocID="{22C97130-87F6-4767-AADA-7E4A6956B5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975889-69FE-4932-BB23-FBE5E456DDBB}" type="pres">
      <dgm:prSet presAssocID="{409BD492-8521-43C9-822C-7B3553B85FA9}" presName="roof" presStyleLbl="dkBgShp" presStyleIdx="0" presStyleCnt="2"/>
      <dgm:spPr/>
      <dgm:t>
        <a:bodyPr/>
        <a:lstStyle/>
        <a:p>
          <a:endParaRPr lang="ru-RU"/>
        </a:p>
      </dgm:t>
    </dgm:pt>
    <dgm:pt modelId="{40B3A574-2E60-45B1-9FF5-041F55992A05}" type="pres">
      <dgm:prSet presAssocID="{409BD492-8521-43C9-822C-7B3553B85FA9}" presName="pillars" presStyleCnt="0"/>
      <dgm:spPr/>
    </dgm:pt>
    <dgm:pt modelId="{5E204A83-DA71-429E-90D8-A1AE91CBC2F4}" type="pres">
      <dgm:prSet presAssocID="{409BD492-8521-43C9-822C-7B3553B85F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C14A7-1447-498D-A232-564A9595D88A}" type="pres">
      <dgm:prSet presAssocID="{4B6AD196-9EAD-40DD-9C68-FB60AFCF9D8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182EC-8BFD-4C59-8F86-8B4FB204C5A0}" type="pres">
      <dgm:prSet presAssocID="{824CE3B0-73A2-49A8-AD2E-CBCD9F67509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8F08C-DEAF-4BE1-8A73-EC7E3E8EE6CE}" type="pres">
      <dgm:prSet presAssocID="{409BD492-8521-43C9-822C-7B3553B85FA9}" presName="base" presStyleLbl="dkBgShp" presStyleIdx="1" presStyleCnt="2"/>
      <dgm:spPr/>
    </dgm:pt>
  </dgm:ptLst>
  <dgm:cxnLst>
    <dgm:cxn modelId="{6EF7A675-F54E-4F10-8350-AE1207544173}" srcId="{409BD492-8521-43C9-822C-7B3553B85FA9}" destId="{0B839A28-DE1C-425B-91D2-0B5A4328326B}" srcOrd="0" destOrd="0" parTransId="{846E8EF7-9D3D-4ADD-A255-C54319DDB9D0}" sibTransId="{E0DCE42D-2DDE-4109-8F6D-4B97D91F8BC4}"/>
    <dgm:cxn modelId="{BE6824A9-82DA-4A12-A86E-D70342AEDD0A}" type="presOf" srcId="{824CE3B0-73A2-49A8-AD2E-CBCD9F675094}" destId="{EE6182EC-8BFD-4C59-8F86-8B4FB204C5A0}" srcOrd="0" destOrd="0" presId="urn:microsoft.com/office/officeart/2005/8/layout/hList3"/>
    <dgm:cxn modelId="{1E700DD6-BBBF-42FC-A8A1-05F9195EB0E6}" srcId="{22C97130-87F6-4767-AADA-7E4A6956B5B5}" destId="{409BD492-8521-43C9-822C-7B3553B85FA9}" srcOrd="0" destOrd="0" parTransId="{08D8AF72-F0CF-4AD7-BAB1-B98C78E9FBE4}" sibTransId="{852D8674-55C9-4644-95EC-87883E7B7990}"/>
    <dgm:cxn modelId="{4EAC5F6F-9C9B-4617-BEFB-33E25D7CF4DF}" type="presOf" srcId="{0B839A28-DE1C-425B-91D2-0B5A4328326B}" destId="{5E204A83-DA71-429E-90D8-A1AE91CBC2F4}" srcOrd="0" destOrd="0" presId="urn:microsoft.com/office/officeart/2005/8/layout/hList3"/>
    <dgm:cxn modelId="{AE6CF7E9-3CEE-4FB0-B80B-6F1B65B0ABCF}" type="presOf" srcId="{22C97130-87F6-4767-AADA-7E4A6956B5B5}" destId="{44EE7F1A-19A5-43AA-A862-4C4642C4BD90}" srcOrd="0" destOrd="0" presId="urn:microsoft.com/office/officeart/2005/8/layout/hList3"/>
    <dgm:cxn modelId="{655260E3-D25D-4505-BD6A-BDF50A22BF21}" srcId="{409BD492-8521-43C9-822C-7B3553B85FA9}" destId="{4B6AD196-9EAD-40DD-9C68-FB60AFCF9D80}" srcOrd="1" destOrd="0" parTransId="{1721C977-49CB-4287-B0F1-FE3D32E589D7}" sibTransId="{C1CD6CED-2B3F-4732-98D9-1E34273BE71C}"/>
    <dgm:cxn modelId="{CA62AEE5-6FCB-4A02-A099-35423BBD22EB}" type="presOf" srcId="{409BD492-8521-43C9-822C-7B3553B85FA9}" destId="{59975889-69FE-4932-BB23-FBE5E456DDBB}" srcOrd="0" destOrd="0" presId="urn:microsoft.com/office/officeart/2005/8/layout/hList3"/>
    <dgm:cxn modelId="{2926E7DA-6B3D-40E9-96C0-32BAF09E03AA}" type="presOf" srcId="{4B6AD196-9EAD-40DD-9C68-FB60AFCF9D80}" destId="{7EDC14A7-1447-498D-A232-564A9595D88A}" srcOrd="0" destOrd="0" presId="urn:microsoft.com/office/officeart/2005/8/layout/hList3"/>
    <dgm:cxn modelId="{D7B7CBE4-C07A-4F8B-9853-0CCA020CA23C}" srcId="{409BD492-8521-43C9-822C-7B3553B85FA9}" destId="{824CE3B0-73A2-49A8-AD2E-CBCD9F675094}" srcOrd="2" destOrd="0" parTransId="{1E5F2A24-2280-4275-BCBE-9C4C1CBCA512}" sibTransId="{8BE84440-60EA-4F49-A7CC-4004F4E44155}"/>
    <dgm:cxn modelId="{503D551C-D66D-4813-BD5E-1C2DDDF0CEB8}" type="presParOf" srcId="{44EE7F1A-19A5-43AA-A862-4C4642C4BD90}" destId="{59975889-69FE-4932-BB23-FBE5E456DDBB}" srcOrd="0" destOrd="0" presId="urn:microsoft.com/office/officeart/2005/8/layout/hList3"/>
    <dgm:cxn modelId="{F5F386A9-041C-48D1-A1D2-99F59E400348}" type="presParOf" srcId="{44EE7F1A-19A5-43AA-A862-4C4642C4BD90}" destId="{40B3A574-2E60-45B1-9FF5-041F55992A05}" srcOrd="1" destOrd="0" presId="urn:microsoft.com/office/officeart/2005/8/layout/hList3"/>
    <dgm:cxn modelId="{69929983-28E3-4116-8498-62F21EF65379}" type="presParOf" srcId="{40B3A574-2E60-45B1-9FF5-041F55992A05}" destId="{5E204A83-DA71-429E-90D8-A1AE91CBC2F4}" srcOrd="0" destOrd="0" presId="urn:microsoft.com/office/officeart/2005/8/layout/hList3"/>
    <dgm:cxn modelId="{EB2CDC1F-B923-42A6-9517-DE0C46DDDA91}" type="presParOf" srcId="{40B3A574-2E60-45B1-9FF5-041F55992A05}" destId="{7EDC14A7-1447-498D-A232-564A9595D88A}" srcOrd="1" destOrd="0" presId="urn:microsoft.com/office/officeart/2005/8/layout/hList3"/>
    <dgm:cxn modelId="{98EF2E94-7B81-4653-9E83-3B635EFF4E73}" type="presParOf" srcId="{40B3A574-2E60-45B1-9FF5-041F55992A05}" destId="{EE6182EC-8BFD-4C59-8F86-8B4FB204C5A0}" srcOrd="2" destOrd="0" presId="urn:microsoft.com/office/officeart/2005/8/layout/hList3"/>
    <dgm:cxn modelId="{97A2015A-2F35-4A88-BE7D-7CB73BCEEAC4}" type="presParOf" srcId="{44EE7F1A-19A5-43AA-A862-4C4642C4BD90}" destId="{7738F08C-DEAF-4BE1-8A73-EC7E3E8EE6C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5889-69FE-4932-BB23-FBE5E456DDBB}">
      <dsp:nvSpPr>
        <dsp:cNvPr id="0" name=""/>
        <dsp:cNvSpPr/>
      </dsp:nvSpPr>
      <dsp:spPr>
        <a:xfrm>
          <a:off x="0" y="0"/>
          <a:ext cx="8394356" cy="12430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Приказ департамента образования и науки Костромской области № 1448 от 16.09.2021 г. «Об организации работы по повышению функциональной грамотности обучающихся общеобразовательных организаций в 2021/2022 учебном году в Костромской области»</a:t>
          </a:r>
          <a:endParaRPr lang="ru-RU" sz="2100" kern="1200" dirty="0"/>
        </a:p>
      </dsp:txBody>
      <dsp:txXfrm>
        <a:off x="0" y="0"/>
        <a:ext cx="8394356" cy="1243089"/>
      </dsp:txXfrm>
    </dsp:sp>
    <dsp:sp modelId="{5E204A83-DA71-429E-90D8-A1AE91CBC2F4}">
      <dsp:nvSpPr>
        <dsp:cNvPr id="0" name=""/>
        <dsp:cNvSpPr/>
      </dsp:nvSpPr>
      <dsp:spPr>
        <a:xfrm>
          <a:off x="4098" y="1243089"/>
          <a:ext cx="2795386" cy="2610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Планы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План мероприятий, направленных на формирование и оценку функциональной грамотности обучающихся (региональный)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Необходимо разработать и утвердить план мероприятий, направленный на формирование и оценку функциональной грамотности обучающихся общеобразовательных организаций на муниципальном уровне и уровне образовательных организаций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Актуализировать планы работы муниципальных методических служб, методических служб образовательных организаций в части формирования и оценки функциональной грамотности обучающихся</a:t>
          </a:r>
          <a:endParaRPr lang="ru-RU" sz="1000" kern="1200" dirty="0"/>
        </a:p>
      </dsp:txBody>
      <dsp:txXfrm>
        <a:off x="4098" y="1243089"/>
        <a:ext cx="2795386" cy="2610488"/>
      </dsp:txXfrm>
    </dsp:sp>
    <dsp:sp modelId="{7EDC14A7-1447-498D-A232-564A9595D88A}">
      <dsp:nvSpPr>
        <dsp:cNvPr id="0" name=""/>
        <dsp:cNvSpPr/>
      </dsp:nvSpPr>
      <dsp:spPr>
        <a:xfrm>
          <a:off x="2799484" y="1243089"/>
          <a:ext cx="2795386" cy="2610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Базы данных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Обучающиеся 8–9 классов 2021/2022 учебного года, участвующие в формировании функциональной грамотности обучающихся по шести направлениям (читательская грамотность, математическая грамотность, естественнонаучная грамотность, финансовая грамотность, глобальные компетенции и креативное мышление)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Учителей, участвующих в формировании функциональной грамотности обучающихся 8–9 классов по шести направлениям (читательская грамотность, математическая грамотность, естественнонаучная грамотность, финансовая грамотность, глобальные компетенции и креативное мышление)</a:t>
          </a:r>
          <a:endParaRPr lang="ru-RU" sz="1000" kern="1200" dirty="0"/>
        </a:p>
      </dsp:txBody>
      <dsp:txXfrm>
        <a:off x="2799484" y="1243089"/>
        <a:ext cx="2795386" cy="2610488"/>
      </dsp:txXfrm>
    </dsp:sp>
    <dsp:sp modelId="{EE6182EC-8BFD-4C59-8F86-8B4FB204C5A0}">
      <dsp:nvSpPr>
        <dsp:cNvPr id="0" name=""/>
        <dsp:cNvSpPr/>
      </dsp:nvSpPr>
      <dsp:spPr>
        <a:xfrm>
          <a:off x="5594871" y="1243089"/>
          <a:ext cx="2795386" cy="2610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Мониторинги</a:t>
          </a:r>
          <a:r>
            <a:rPr lang="ru-RU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Мониторинг внедрения в учебный процесс банка заданий для оценки функциональной грамотности, разработанных ФГБНУ «Институт стратегии развития образования Российской академии образования» в общеобразовательные организации </a:t>
          </a:r>
          <a:endParaRPr lang="ru-RU" sz="1000" kern="1200" dirty="0"/>
        </a:p>
      </dsp:txBody>
      <dsp:txXfrm>
        <a:off x="5594871" y="1243089"/>
        <a:ext cx="2795386" cy="2610488"/>
      </dsp:txXfrm>
    </dsp:sp>
    <dsp:sp modelId="{7738F08C-DEAF-4BE1-8A73-EC7E3E8EE6CE}">
      <dsp:nvSpPr>
        <dsp:cNvPr id="0" name=""/>
        <dsp:cNvSpPr/>
      </dsp:nvSpPr>
      <dsp:spPr>
        <a:xfrm>
          <a:off x="0" y="3853578"/>
          <a:ext cx="8394356" cy="2900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19E9-AB45-4228-BF12-DEBF8B9110F2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5B4-594F-49A8-8209-8041F98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SitePages/&#1060;&#1091;&#1085;&#1082;&#1094;&#1080;&#1086;&#1085;&#1072;&#1083;&#1100;&#1085;&#1072;&#1103;%20&#1075;&#1088;&#1072;&#1084;&#1086;&#1090;&#1085;&#1086;&#1089;&#1090;&#1100;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ccto/co/_layouts/15/start.aspx#/SitePages/&#1044;&#1086;&#1084;&#1072;&#1096;&#1085;&#1103;&#1103;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ccto/co/Lists/List/NewForm.aspx?Source=http://www.eduportal44.ru/koiro/ccto/co/Lists/List/AllItems.aspx&amp;RootFolder" TargetMode="External"/><Relationship Id="rId2" Type="http://schemas.openxmlformats.org/officeDocument/2006/relationships/hyperlink" Target="http://www.eduportal44.ru/koiro/ccto/co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ccto/co/_layouts/15/start.aspx#/SitePages/&#1044;&#1086;&#1084;&#1072;&#1096;&#1085;&#1103;&#1103;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escort/DocLib2/&#1055;&#1086;&#1077;&#1079;&#1076;%20&#1084;&#1072;&#1089;&#1090;&#1077;&#1088;&#1086;&#1074;_2021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sn_81pvBg1zfovN0DUcpDVj6_VuXqBilvXIYAtP7KbMkN8A/viewform" TargetMode="External"/><Relationship Id="rId2" Type="http://schemas.openxmlformats.org/officeDocument/2006/relationships/hyperlink" Target="http://www.eduportal44.ru/escort/DocLib2/%D0%9F%D0%BE%D0%B5%D0%B7%D0%B4%20%D0%BC%D0%B0%D1%81%D1%82%D0%B5%D1%80%D0%BE%D0%B2_2021.asp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escort/DocLib2/&#1055;&#1086;&#1077;&#1079;&#1076;%20&#1084;&#1072;&#1089;&#1090;&#1077;&#1088;&#1086;&#1074;_2021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ccto/SitePages/&#1058;&#1086;&#1095;&#1082;&#1072;%20&#1088;&#1086;&#1089;&#1090;&#1072;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ccto/SitePages/&#1058;&#1086;&#1095;&#1082;&#1072;%20&#1088;&#1086;&#1089;&#1090;&#1072;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SitePages/&#1040;&#1087;&#1088;&#1086;&#1073;&#1072;&#1094;&#1080;&#1103;%20&#1087;&#1088;&#1080;&#1084;&#1077;&#1088;&#1085;&#1099;&#1093;%20&#1088;&#1072;&#1073;&#1086;&#1095;&#1080;&#1093;%20&#1087;&#1088;&#1086;&#1075;&#1088;&#1072;&#1084;&#1084;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portal44.ru/koiro/SitePages/&#1040;&#1087;&#1088;&#1086;&#1073;&#1072;&#1094;&#1080;&#1103;%20&#1087;&#1088;&#1080;&#1084;&#1077;&#1088;&#1085;&#1099;&#1093;%20&#1088;&#1072;&#1073;&#1086;&#1095;&#1080;&#1093;%20&#1087;&#1088;&#1086;&#1075;&#1088;&#1072;&#1084;&#1084;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SitePages/&#1060;&#1091;&#1085;&#1082;&#1094;&#1080;&#1086;&#1085;&#1072;&#1083;&#1100;&#1085;&#1072;&#1103;%20&#1075;&#1088;&#1072;&#1084;&#1086;&#1090;&#1085;&#1086;&#1089;&#1090;&#1100;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>Региональные мероприятия</a:t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3600" dirty="0">
                <a:solidFill>
                  <a:schemeClr val="tx2"/>
                </a:solidFill>
              </a:rPr>
              <a:t/>
            </a:r>
            <a:br>
              <a:rPr lang="ru-RU" sz="3600" dirty="0">
                <a:solidFill>
                  <a:schemeClr val="tx2"/>
                </a:solidFill>
              </a:rPr>
            </a:br>
            <a:r>
              <a:rPr lang="ru-RU" sz="1800" dirty="0">
                <a:solidFill>
                  <a:schemeClr val="tx2"/>
                </a:solidFill>
              </a:rPr>
              <a:t>установочный вебинар по организационным вопросам проведения мероприятий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4606789"/>
            <a:ext cx="7200901" cy="1655762"/>
          </a:xfrm>
        </p:spPr>
        <p:txBody>
          <a:bodyPr/>
          <a:lstStyle/>
          <a:p>
            <a:r>
              <a:rPr lang="ru-RU" dirty="0"/>
              <a:t>Николаева Татьяна Викторовна, проректор по научно-методической работе ОГБОУ ДПО «КОИРО»,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87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Информационное сопровождение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86" y="2619633"/>
            <a:ext cx="8684107" cy="4055018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84F30527-0471-4A44-8A49-EF60A636514E}"/>
              </a:ext>
            </a:extLst>
          </p:cNvPr>
          <p:cNvSpPr txBox="1">
            <a:spLocks/>
          </p:cNvSpPr>
          <p:nvPr/>
        </p:nvSpPr>
        <p:spPr>
          <a:xfrm>
            <a:off x="354227" y="1608922"/>
            <a:ext cx="8188411" cy="623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http://www.eduportal44.ru/koiro/SitePages/Функциональная%20грамотность.aspx</a:t>
            </a:r>
            <a:r>
              <a:rPr lang="ru-RU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096439-DB1E-4679-8289-1039ADC2B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Электронная межрегиональная научно-практическая конференция «Цифровизация образования: эффективные практики»</a:t>
            </a:r>
            <a:br>
              <a:rPr lang="ru-RU" sz="3600" dirty="0"/>
            </a:br>
            <a:r>
              <a:rPr lang="ru-RU" sz="2000" dirty="0"/>
              <a:t>(27.10.2021-03.11.2021)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F73FD5-2949-4CCC-8F79-A074ECF5D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http://www.eduportal44.ru/koiro/ccto/co/_layouts/15/start.aspx#/SitePages/</a:t>
            </a:r>
            <a:r>
              <a:rPr lang="ru-RU" dirty="0">
                <a:hlinkClick r:id="rId2"/>
              </a:rPr>
              <a:t>Домашняя.</a:t>
            </a:r>
            <a:r>
              <a:rPr lang="en-US" dirty="0" err="1">
                <a:hlinkClick r:id="rId2"/>
              </a:rPr>
              <a:t>aspx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1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Информация о конференции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75" y="1639330"/>
            <a:ext cx="8553303" cy="501684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Письмо департамента образования и науки </a:t>
            </a:r>
            <a:r>
              <a:rPr lang="ru-RU" sz="1400" dirty="0"/>
              <a:t>Костромской области </a:t>
            </a:r>
            <a:r>
              <a:rPr lang="ru-RU" sz="1400" dirty="0" smtClean="0"/>
              <a:t>№ 7591 от 08.10.2021 г. «О </a:t>
            </a:r>
            <a:r>
              <a:rPr lang="ru-RU" sz="1400" dirty="0"/>
              <a:t>проведении </a:t>
            </a:r>
            <a:r>
              <a:rPr lang="ru-RU" sz="1400" dirty="0" smtClean="0"/>
              <a:t>межрегиональной научно-практической конференции»</a:t>
            </a:r>
          </a:p>
          <a:p>
            <a:r>
              <a:rPr lang="ru-RU" sz="1400" dirty="0" smtClean="0"/>
              <a:t>Письмо ОГБОУ ДПО «КОИРО» № 1051 от 07.10.2021 г. </a:t>
            </a:r>
            <a:r>
              <a:rPr lang="ru-RU" sz="1400" dirty="0"/>
              <a:t>«О проведении межрегиональной научно-практической конференции</a:t>
            </a:r>
            <a:r>
              <a:rPr lang="ru-RU" sz="1400" dirty="0" smtClean="0"/>
              <a:t>»</a:t>
            </a:r>
          </a:p>
          <a:p>
            <a:r>
              <a:rPr lang="ru-RU" sz="1400" dirty="0"/>
              <a:t>Участие в конференции БЕСПЛАТНОЕ.</a:t>
            </a:r>
          </a:p>
          <a:p>
            <a:r>
              <a:rPr lang="ru-RU" sz="1400" dirty="0"/>
              <a:t>Конференция будет организована в электронном формате в период с 27 октября – 3 ноября 2021 года. Официальный сайт Конференции: </a:t>
            </a:r>
            <a:r>
              <a:rPr lang="ru-RU" sz="1400" dirty="0">
                <a:hlinkClick r:id="rId2"/>
              </a:rPr>
              <a:t>http://www.eduportal44.ru/koiro/ccto/co</a:t>
            </a:r>
            <a:r>
              <a:rPr lang="ru-RU" sz="1400" dirty="0" smtClean="0">
                <a:hlinkClick r:id="rId2"/>
              </a:rPr>
              <a:t>/</a:t>
            </a:r>
            <a:r>
              <a:rPr lang="ru-RU" sz="1400" dirty="0" smtClean="0"/>
              <a:t> </a:t>
            </a:r>
          </a:p>
          <a:p>
            <a:r>
              <a:rPr lang="ru-RU" sz="1400" b="1" dirty="0"/>
              <a:t>Ключевые направления</a:t>
            </a:r>
            <a:endParaRPr lang="ru-RU" sz="1400" dirty="0"/>
          </a:p>
          <a:p>
            <a:pPr lvl="1"/>
            <a:r>
              <a:rPr lang="ru-RU" sz="1400" dirty="0"/>
              <a:t>Трансформация системы образования в цифровую эпоху.</a:t>
            </a:r>
          </a:p>
          <a:p>
            <a:pPr lvl="1"/>
            <a:r>
              <a:rPr lang="ru-RU" sz="1400" dirty="0"/>
              <a:t>Непрерывное профессиональное развитие педагога в цифровой образовательной среде.</a:t>
            </a:r>
          </a:p>
          <a:p>
            <a:pPr lvl="1"/>
            <a:r>
              <a:rPr lang="ru-RU" sz="1400" dirty="0"/>
              <a:t>Цифровые инструменты и сервисы в образовании.</a:t>
            </a:r>
          </a:p>
          <a:p>
            <a:pPr lvl="1"/>
            <a:r>
              <a:rPr lang="ru-RU" sz="1400" dirty="0"/>
              <a:t>Цифровые технологии в практике работы современного педагога.</a:t>
            </a:r>
          </a:p>
          <a:p>
            <a:pPr lvl="1"/>
            <a:r>
              <a:rPr lang="ru-RU" sz="1400" dirty="0"/>
              <a:t>Методическое сопровождение педагогов в условиях цифровой образовательной среды.</a:t>
            </a:r>
          </a:p>
          <a:p>
            <a:r>
              <a:rPr lang="ru-RU" sz="1400" dirty="0"/>
              <a:t>Для участия в конференции просим зарегистрироваться </a:t>
            </a:r>
            <a:r>
              <a:rPr lang="ru-RU" sz="1400" u="sng" dirty="0">
                <a:hlinkClick r:id="rId3"/>
              </a:rPr>
              <a:t>http://</a:t>
            </a:r>
            <a:r>
              <a:rPr lang="ru-RU" sz="1400" u="sng" dirty="0" smtClean="0">
                <a:hlinkClick r:id="rId3"/>
              </a:rPr>
              <a:t>www.eduportal44.ru/koiro/ccto/co/Lists/List/NewForm.aspx?Source=http%3A%2F%2Fwww%2Eeduportal44%2Eru%2Fkoiro%2Fccto%2Fco%2FLists%2FList%2FAllItems%2Easpx&amp;RootFolder</a:t>
            </a:r>
            <a:endParaRPr lang="ru-RU" sz="1400" u="sng" dirty="0" smtClean="0"/>
          </a:p>
          <a:p>
            <a:r>
              <a:rPr lang="ru-RU" sz="1400" dirty="0"/>
              <a:t>Заявки на участие в Конференции с выступлением принимаются </a:t>
            </a:r>
            <a:r>
              <a:rPr lang="ru-RU" sz="1400" b="1" dirty="0"/>
              <a:t>до 24 октября 2021 </a:t>
            </a:r>
            <a:r>
              <a:rPr lang="ru-RU" sz="1400" b="1" dirty="0" smtClean="0"/>
              <a:t>года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 Тексты публикаций, оформленные в соответствии с обозначенными в </a:t>
            </a:r>
            <a:r>
              <a:rPr lang="ru-RU" sz="1400" dirty="0" smtClean="0"/>
              <a:t>информационном письме </a:t>
            </a:r>
            <a:r>
              <a:rPr lang="ru-RU" sz="1400" dirty="0"/>
              <a:t>требованиями, принимаются </a:t>
            </a:r>
            <a:r>
              <a:rPr lang="ru-RU" sz="1400" b="1" dirty="0"/>
              <a:t>до 5 ноября 2021 г. </a:t>
            </a:r>
            <a:r>
              <a:rPr lang="ru-RU" sz="1400" dirty="0"/>
              <a:t>по электронному адресу: conf44@yandex.ru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20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EFED90-633E-41AD-865F-94EEFDA2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конференции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1615606-48BA-499F-AA42-95DC4A147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2228807"/>
            <a:ext cx="8716719" cy="4439847"/>
          </a:xfr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A199CD2F-DF8C-4C94-B9C2-CAE2B9B470EE}"/>
              </a:ext>
            </a:extLst>
          </p:cNvPr>
          <p:cNvSpPr txBox="1">
            <a:spLocks/>
          </p:cNvSpPr>
          <p:nvPr/>
        </p:nvSpPr>
        <p:spPr>
          <a:xfrm>
            <a:off x="405979" y="1514606"/>
            <a:ext cx="8551306" cy="71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hlinkClick r:id="rId3"/>
              </a:rPr>
              <a:t>http://www.eduportal44.ru/koiro/ccto/co/_layouts/15/start.aspx#/SitePages/</a:t>
            </a:r>
            <a:r>
              <a:rPr lang="ru-RU" sz="2000">
                <a:hlinkClick r:id="rId3"/>
              </a:rPr>
              <a:t>Домашняя.</a:t>
            </a:r>
            <a:r>
              <a:rPr lang="en-US" sz="2000">
                <a:hlinkClick r:id="rId3"/>
              </a:rPr>
              <a:t>aspx</a:t>
            </a:r>
            <a:r>
              <a:rPr lang="ru-RU" sz="200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64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D4DC7-544A-4B51-8D86-1AB629DA9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Организация и проведение семинаров в рамках регионального проекта «Поезд мастеров»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27E44CC-B5A8-45C4-8937-B7BA97A6B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http://www.eduportal44.ru/escort/DocLib2/</a:t>
            </a:r>
            <a:r>
              <a:rPr lang="ru-RU" dirty="0">
                <a:hlinkClick r:id="rId2"/>
              </a:rPr>
              <a:t>Поезд%20мастеров_2021.</a:t>
            </a:r>
            <a:r>
              <a:rPr lang="en-US" dirty="0" err="1">
                <a:hlinkClick r:id="rId2"/>
              </a:rPr>
              <a:t>aspx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6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958" y="-7482"/>
            <a:ext cx="7760042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Информация о проведении семинаров регионального проекта «Поезд мастеров» в 2021 году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276" y="1622854"/>
            <a:ext cx="8534400" cy="5066270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Приказ </a:t>
            </a:r>
            <a:r>
              <a:rPr lang="ru-RU" sz="1400" dirty="0"/>
              <a:t>департамента образования и науки Костромской области от 01 октября 2021 года №1540 «О реализации регионального проекта Поезд мастеров</a:t>
            </a:r>
            <a:r>
              <a:rPr lang="ru-RU" sz="1400" dirty="0" smtClean="0"/>
              <a:t>»</a:t>
            </a:r>
          </a:p>
          <a:p>
            <a:r>
              <a:rPr lang="ru-RU" sz="1400" dirty="0"/>
              <a:t>Информационное письмо </a:t>
            </a:r>
            <a:r>
              <a:rPr lang="ru-RU" sz="1400" dirty="0" smtClean="0"/>
              <a:t>«О </a:t>
            </a:r>
            <a:r>
              <a:rPr lang="ru-RU" sz="1400" dirty="0"/>
              <a:t>проведении межмуниципальных семинаров </a:t>
            </a:r>
            <a:r>
              <a:rPr lang="ru-RU" sz="1400" dirty="0" smtClean="0"/>
              <a:t>в </a:t>
            </a:r>
            <a:r>
              <a:rPr lang="ru-RU" sz="1400" dirty="0"/>
              <a:t>рамках проекта «Поезд мастеров</a:t>
            </a:r>
            <a:r>
              <a:rPr lang="ru-RU" sz="1400" dirty="0" smtClean="0"/>
              <a:t>» № 1055 от 07 октября 2021 г. (ОГБОУ ДПО «КОИРО»</a:t>
            </a:r>
          </a:p>
          <a:p>
            <a:r>
              <a:rPr lang="ru-RU" sz="1400" dirty="0"/>
              <a:t>Программы семинаров формируются на основании заявок от педагогов, желающих представить эффективные педагогические практики на региональном уровне. Заявки необходимо направить на адрес электронной почты nikolaevatat@gmail.com </a:t>
            </a:r>
            <a:r>
              <a:rPr lang="ru-RU" sz="1400" b="1" dirty="0"/>
              <a:t>до 18 октября 2021 </a:t>
            </a:r>
            <a:r>
              <a:rPr lang="ru-RU" sz="1400" dirty="0"/>
              <a:t>года </a:t>
            </a:r>
            <a:r>
              <a:rPr lang="ru-RU" sz="1400" dirty="0" smtClean="0"/>
              <a:t>по установленной форме. Общая </a:t>
            </a:r>
            <a:r>
              <a:rPr lang="ru-RU" sz="1400" dirty="0"/>
              <a:t>тема семинаров «Эффективные практики повышения качества образования в школе»</a:t>
            </a:r>
            <a:endParaRPr lang="ru-RU" sz="1400" dirty="0" smtClean="0"/>
          </a:p>
          <a:p>
            <a:r>
              <a:rPr lang="ru-RU" sz="1400" dirty="0" smtClean="0"/>
              <a:t>При формировании заявки учесть, что необходимо обеспечить:</a:t>
            </a:r>
          </a:p>
          <a:p>
            <a:pPr marL="457200" lvl="1" indent="0">
              <a:buNone/>
            </a:pPr>
            <a:r>
              <a:rPr lang="ru-RU" sz="1400" dirty="0" smtClean="0"/>
              <a:t>участие </a:t>
            </a:r>
            <a:r>
              <a:rPr lang="ru-RU" sz="1400" dirty="0"/>
              <a:t>в реализации мероприятий общеобразовательных организаций - участников проекта адресной методической помощи «500 </a:t>
            </a:r>
            <a:r>
              <a:rPr lang="ru-RU" sz="1400" dirty="0" smtClean="0"/>
              <a:t>+»;</a:t>
            </a:r>
          </a:p>
          <a:p>
            <a:pPr marL="457200" lvl="1" indent="0">
              <a:buNone/>
            </a:pPr>
            <a:r>
              <a:rPr lang="ru-RU" sz="1400" dirty="0" smtClean="0"/>
              <a:t>участие педагогов, имеющих опыт использования в образовательной практике цифровых инструментов и сервисов;</a:t>
            </a:r>
          </a:p>
          <a:p>
            <a:pPr marL="457200" lvl="1" indent="0">
              <a:buNone/>
            </a:pPr>
            <a:r>
              <a:rPr lang="ru-RU" sz="1400" dirty="0" smtClean="0"/>
              <a:t>трансляцию </a:t>
            </a:r>
            <a:r>
              <a:rPr lang="ru-RU" sz="1400" dirty="0"/>
              <a:t>эффективных педагогических практик ОО с наиболее высокими результатами ЕГЭ 2021 </a:t>
            </a:r>
            <a:r>
              <a:rPr lang="ru-RU" sz="1400" dirty="0" smtClean="0"/>
              <a:t>г.</a:t>
            </a:r>
          </a:p>
          <a:p>
            <a:r>
              <a:rPr lang="ru-RU" sz="1400" dirty="0"/>
              <a:t>Контактная информация о методистах ОГБОУ ДПО «КОИРО», курирующих учебные предметы (</a:t>
            </a:r>
            <a:r>
              <a:rPr lang="ru-RU" sz="1400" dirty="0" smtClean="0"/>
              <a:t>предметные </a:t>
            </a:r>
            <a:r>
              <a:rPr lang="ru-RU" sz="1400" dirty="0"/>
              <a:t>области) размещена на сайте </a:t>
            </a:r>
            <a:r>
              <a:rPr lang="ru-RU" sz="1400" dirty="0" smtClean="0"/>
              <a:t>проекта </a:t>
            </a:r>
            <a:r>
              <a:rPr lang="en-US" sz="1400" dirty="0">
                <a:hlinkClick r:id="rId2"/>
              </a:rPr>
              <a:t>http://www.eduportal44.ru/escort/DocLib2/%</a:t>
            </a:r>
            <a:r>
              <a:rPr lang="en-US" sz="1400" dirty="0" smtClean="0">
                <a:hlinkClick r:id="rId2"/>
              </a:rPr>
              <a:t>D0%9F%D0%BE%D0%B5%D0%B7%D0%B4%20%D0%BC%D0%B0%D1%81%D1%82%D0%B5%D1%80%D0%BE%D0%B2_2021.aspx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Ссылка на электронную регистрацию педагогов образовательных организаций по любой из предложенных форм участия (с выступлением, без выступления</a:t>
            </a:r>
            <a:r>
              <a:rPr lang="ru-RU" sz="1400" dirty="0" smtClean="0"/>
              <a:t>) </a:t>
            </a:r>
            <a:r>
              <a:rPr lang="ru-RU" sz="1400" dirty="0" smtClean="0">
                <a:hlinkClick r:id="rId3"/>
              </a:rPr>
              <a:t>https</a:t>
            </a:r>
            <a:r>
              <a:rPr lang="ru-RU" sz="1400" dirty="0">
                <a:hlinkClick r:id="rId3"/>
              </a:rPr>
              <a:t>://</a:t>
            </a:r>
            <a:r>
              <a:rPr lang="ru-RU" sz="1400" dirty="0" smtClean="0">
                <a:hlinkClick r:id="rId3"/>
              </a:rPr>
              <a:t>docs.google.com/forms/d/e/1FAIpQLSdsn_81pvBg1zfovN0DUcpDVj6_VuXqBilvXIYAtP7KbMkN8A/viewform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820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64F0E9-4273-407A-BAD0-C943D188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Информационное сопровождение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744A58D-7660-40C4-B180-79B73CC87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13" y="2324388"/>
            <a:ext cx="7505938" cy="4351338"/>
          </a:xfr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E1FFAB8A-FBA1-4EA1-9F62-E697AFA5664B}"/>
              </a:ext>
            </a:extLst>
          </p:cNvPr>
          <p:cNvSpPr txBox="1">
            <a:spLocks/>
          </p:cNvSpPr>
          <p:nvPr/>
        </p:nvSpPr>
        <p:spPr>
          <a:xfrm>
            <a:off x="424872" y="1653525"/>
            <a:ext cx="8634434" cy="40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hlinkClick r:id="rId3"/>
              </a:rPr>
              <a:t>http://www.eduportal44.ru/escort/DocLib2/</a:t>
            </a:r>
            <a:r>
              <a:rPr lang="ru-RU" sz="2000" dirty="0">
                <a:hlinkClick r:id="rId3"/>
              </a:rPr>
              <a:t>Поезд%20мастеров_2021.</a:t>
            </a:r>
            <a:r>
              <a:rPr lang="en-US" sz="2000" dirty="0" err="1">
                <a:hlinkClick r:id="rId3"/>
              </a:rPr>
              <a:t>aspx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7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409C72-30F3-4793-B885-B6BE3E2EF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Методическое сопровождение центров «Точка роста»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4476D6B-4EC5-498D-9C49-763D991EFA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http://www.eduportal44.ru/koiro/ccto/SitePages/</a:t>
            </a:r>
            <a:r>
              <a:rPr lang="ru-RU" dirty="0">
                <a:hlinkClick r:id="rId2"/>
              </a:rPr>
              <a:t>Точка%20роста.</a:t>
            </a:r>
            <a:r>
              <a:rPr lang="en-US" dirty="0" err="1">
                <a:hlinkClick r:id="rId2"/>
              </a:rPr>
              <a:t>aspx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AE12BF-78AB-4A2A-B3FE-AEF2FEE2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146" y="-7482"/>
            <a:ext cx="7618434" cy="1325563"/>
          </a:xfrm>
        </p:spPr>
        <p:txBody>
          <a:bodyPr>
            <a:noAutofit/>
          </a:bodyPr>
          <a:lstStyle/>
          <a:p>
            <a:r>
              <a:rPr lang="ru-RU" sz="3600" dirty="0"/>
              <a:t>Информационно-методическое сопровождение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9187CAB-25A0-4D4F-ADAA-CD631930E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8" y="3002289"/>
            <a:ext cx="7157678" cy="3707432"/>
          </a:xfr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7CC2D2B7-2B56-4F2E-AD61-F18D2E2CCCE9}"/>
              </a:ext>
            </a:extLst>
          </p:cNvPr>
          <p:cNvSpPr txBox="1">
            <a:spLocks/>
          </p:cNvSpPr>
          <p:nvPr/>
        </p:nvSpPr>
        <p:spPr>
          <a:xfrm>
            <a:off x="314860" y="1631888"/>
            <a:ext cx="8559720" cy="1370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hlinkClick r:id="rId3"/>
              </a:rPr>
              <a:t>http://www.eduportal44.ru/koiro/ccto/SitePages/</a:t>
            </a:r>
            <a:r>
              <a:rPr lang="ru-RU" sz="2000" dirty="0">
                <a:hlinkClick r:id="rId3"/>
              </a:rPr>
              <a:t>Точка%20роста.</a:t>
            </a:r>
            <a:r>
              <a:rPr lang="en-US" sz="2000" dirty="0" err="1" smtClean="0">
                <a:hlinkClick r:id="rId3"/>
              </a:rPr>
              <a:t>aspx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Ссылка на форму для сбора информации до 15 октября 2021 г.</a:t>
            </a:r>
          </a:p>
          <a:p>
            <a:pPr marL="0" indent="0">
              <a:buNone/>
            </a:pPr>
            <a:r>
              <a:rPr lang="en-US" sz="2000" dirty="0" smtClean="0"/>
              <a:t> http</a:t>
            </a:r>
            <a:r>
              <a:rPr lang="en-US" sz="2000" dirty="0"/>
              <a:t>://www.eduportal44.ru/koiro/opros/Lists/List160/Item/newifs.aspx?List=6d48d79a%2D4187%2D4f41%2Da229%2Dd581eaa43536&amp;Source=http%3A%2F%2Fwww%2Eeduportal44%2Eru%2Fkoiro%2Fopros%2FLists%2FList160%2FAllItems%2Easpx&amp;RootFolder=&amp;</a:t>
            </a:r>
            <a:r>
              <a:rPr lang="en-US" sz="2000" dirty="0" smtClean="0"/>
              <a:t>Web=26271c84%2D560e%2D47c2%2Da0f4%2D59826aa96282 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15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sz="2400" dirty="0" err="1"/>
              <a:t>к.п.н</a:t>
            </a:r>
            <a:r>
              <a:rPr lang="ru-RU" sz="2400" dirty="0"/>
              <a:t>.</a:t>
            </a:r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3B35F9-2EB0-45D1-8471-9ADF221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совещания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1A1FD8-84F5-42B4-ACCD-B042609D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Апробация примерных рабочих программ по учебным предметам (новые ФГОС НОО и ООО)</a:t>
            </a:r>
          </a:p>
          <a:p>
            <a:r>
              <a:rPr lang="ru-RU" dirty="0"/>
              <a:t>Формирование функциональной грамотности</a:t>
            </a:r>
          </a:p>
          <a:p>
            <a:r>
              <a:rPr lang="ru-RU" dirty="0"/>
              <a:t>Электронная межрегиональная научно-практическая конференция «Цифровизация образования: эффективные практики»</a:t>
            </a:r>
          </a:p>
          <a:p>
            <a:r>
              <a:rPr lang="ru-RU" dirty="0"/>
              <a:t>Организация и проведение семинаров в рамках регионального проекта «Поезд мастеров»</a:t>
            </a:r>
          </a:p>
          <a:p>
            <a:r>
              <a:rPr lang="ru-RU" dirty="0"/>
              <a:t>Методическое сопровождение центров «Точка роста»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E5776-BEB9-4F76-89C2-54B1C7C9F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Апробация примерных рабочих программ по учебным предметам (новые ФГОС НОО и ООО)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FEF61F-C79A-4684-BAC5-58CFBDD77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http://www.eduportal44.ru/koiro/SitePages/</a:t>
            </a:r>
            <a:r>
              <a:rPr lang="ru-RU" dirty="0">
                <a:hlinkClick r:id="rId2"/>
              </a:rPr>
              <a:t>Апробация%20примерных%20рабочих%20программ.</a:t>
            </a:r>
            <a:r>
              <a:rPr lang="en-US" dirty="0" err="1">
                <a:hlinkClick r:id="rId2"/>
              </a:rPr>
              <a:t>aspx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Модель внедрения обновлённого содержания общего образования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5" y="2438400"/>
            <a:ext cx="9088465" cy="4157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47" y="1579879"/>
            <a:ext cx="3406400" cy="922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4908" y="1803849"/>
            <a:ext cx="390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координатор апробации</a:t>
            </a:r>
          </a:p>
        </p:txBody>
      </p:sp>
    </p:spTree>
    <p:extLst>
      <p:ext uri="{BB962C8B-B14F-4D97-AF65-F5344CB8AC3E}">
        <p14:creationId xmlns:p14="http://schemas.microsoft.com/office/powerpoint/2010/main" val="8336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608" y="-7482"/>
            <a:ext cx="7416971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Портал «Единое содержание общего образования»</a:t>
            </a:r>
            <a:br>
              <a:rPr lang="ru-RU" sz="3600" dirty="0"/>
            </a:br>
            <a:r>
              <a:rPr lang="en-US" sz="3100" dirty="0">
                <a:hlinkClick r:id="rId2"/>
              </a:rPr>
              <a:t>https://edsoo.ru</a:t>
            </a:r>
            <a:r>
              <a:rPr lang="en-US" sz="3600" dirty="0">
                <a:hlinkClick r:id="rId2"/>
              </a:rPr>
              <a:t>/</a:t>
            </a:r>
            <a:r>
              <a:rPr lang="ru-RU" sz="3600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55" y="1590234"/>
            <a:ext cx="6695939" cy="45896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995" y="5240043"/>
            <a:ext cx="1879584" cy="16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-7482"/>
            <a:ext cx="7358817" cy="1325563"/>
          </a:xfrm>
        </p:spPr>
        <p:txBody>
          <a:bodyPr>
            <a:noAutofit/>
          </a:bodyPr>
          <a:lstStyle/>
          <a:p>
            <a:r>
              <a:rPr lang="ru-RU" sz="3600" dirty="0"/>
              <a:t>Информационно-методическое сопровождение апробации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605" y="1655805"/>
            <a:ext cx="832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http://www.eduportal44.ru/koiro/SitePages/</a:t>
            </a:r>
            <a:r>
              <a:rPr lang="ru-RU" dirty="0">
                <a:hlinkClick r:id="rId2"/>
              </a:rPr>
              <a:t>Апробация%20примерных%20рабочих%20программ.</a:t>
            </a:r>
            <a:r>
              <a:rPr lang="en-US" dirty="0" err="1">
                <a:hlinkClick r:id="rId2"/>
              </a:rPr>
              <a:t>aspx</a:t>
            </a:r>
            <a:r>
              <a:rPr lang="ru-RU" dirty="0"/>
              <a:t>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6DFD1A4-164B-45A6-864F-1248AAC57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428438"/>
            <a:ext cx="7886700" cy="4050875"/>
          </a:xfrm>
        </p:spPr>
      </p:pic>
    </p:spTree>
    <p:extLst>
      <p:ext uri="{BB962C8B-B14F-4D97-AF65-F5344CB8AC3E}">
        <p14:creationId xmlns:p14="http://schemas.microsoft.com/office/powerpoint/2010/main" val="15452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C9B07B-D190-4BA5-83C6-22E7288C6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Формирование функциональной 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F30527-0471-4A44-8A49-EF60A6365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http://www.eduportal44.ru/koiro/SitePages/Функциональная%20грамотность.aspx</a:t>
            </a: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2" y="58421"/>
            <a:ext cx="7474147" cy="1325563"/>
          </a:xfrm>
        </p:spPr>
        <p:txBody>
          <a:bodyPr>
            <a:noAutofit/>
          </a:bodyPr>
          <a:lstStyle/>
          <a:p>
            <a:r>
              <a:rPr lang="ru-RU" sz="3600" dirty="0"/>
              <a:t>Портал «Единое содержание общего образования»</a:t>
            </a:r>
            <a:br>
              <a:rPr lang="ru-RU" sz="3600" dirty="0"/>
            </a:br>
            <a:r>
              <a:rPr lang="en-US" sz="3600" dirty="0">
                <a:hlinkClick r:id="rId2"/>
              </a:rPr>
              <a:t>https://edsoo.ru/</a:t>
            </a:r>
            <a:r>
              <a:rPr lang="ru-RU" sz="3600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648" y="1683103"/>
            <a:ext cx="7117316" cy="49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Информационно-методическое сопровождение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71188"/>
              </p:ext>
            </p:extLst>
          </p:nvPr>
        </p:nvGraphicFramePr>
        <p:xfrm>
          <a:off x="601362" y="2529016"/>
          <a:ext cx="8394356" cy="41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557" y="1631092"/>
            <a:ext cx="823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оператор ОГБОУ ДПО «КОИРО»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8984d5f14fa91c5257e71de10a04d541ecfdd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ОИРО">
    <a:dk1>
      <a:srgbClr val="181818"/>
    </a:dk1>
    <a:lt1>
      <a:srgbClr val="FFFFFF"/>
    </a:lt1>
    <a:dk2>
      <a:srgbClr val="3E6128"/>
    </a:dk2>
    <a:lt2>
      <a:srgbClr val="F2F2F2"/>
    </a:lt2>
    <a:accent1>
      <a:srgbClr val="338558"/>
    </a:accent1>
    <a:accent2>
      <a:srgbClr val="C00000"/>
    </a:accent2>
    <a:accent3>
      <a:srgbClr val="A5A5A5"/>
    </a:accent3>
    <a:accent4>
      <a:srgbClr val="2E481E"/>
    </a:accent4>
    <a:accent5>
      <a:srgbClr val="800000"/>
    </a:accent5>
    <a:accent6>
      <a:srgbClr val="323F4F"/>
    </a:accent6>
    <a:hlink>
      <a:srgbClr val="29401A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356739-7A03-4DB9-A549-1EF8306D111A}"/>
</file>

<file path=customXml/itemProps2.xml><?xml version="1.0" encoding="utf-8"?>
<ds:datastoreItem xmlns:ds="http://schemas.openxmlformats.org/officeDocument/2006/customXml" ds:itemID="{E7842D09-CBEF-4223-97E5-F0C7574B2306}"/>
</file>

<file path=customXml/itemProps3.xml><?xml version="1.0" encoding="utf-8"?>
<ds:datastoreItem xmlns:ds="http://schemas.openxmlformats.org/officeDocument/2006/customXml" ds:itemID="{72E7135B-86B6-43FC-8CA8-382BAB51EE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836</Words>
  <Application>Microsoft Office PowerPoint</Application>
  <PresentationFormat>Экран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Times New Roman</vt:lpstr>
      <vt:lpstr>КОИРО2</vt:lpstr>
      <vt:lpstr>  Региональные мероприятия  установочный вебинар по организационным вопросам проведения мероприятий </vt:lpstr>
      <vt:lpstr>План совещания</vt:lpstr>
      <vt:lpstr>Апробация примерных рабочих программ по учебным предметам (новые ФГОС НОО и ООО)</vt:lpstr>
      <vt:lpstr>Модель внедрения обновлённого содержания общего образования </vt:lpstr>
      <vt:lpstr>Портал «Единое содержание общего образования» https://edsoo.ru/ </vt:lpstr>
      <vt:lpstr>Информационно-методическое сопровождение апробации</vt:lpstr>
      <vt:lpstr>Формирование функциональной грамотности</vt:lpstr>
      <vt:lpstr>Портал «Единое содержание общего образования» https://edsoo.ru/ </vt:lpstr>
      <vt:lpstr>Информационно-методическое сопровождение</vt:lpstr>
      <vt:lpstr>Информационное сопровождение</vt:lpstr>
      <vt:lpstr>Электронная межрегиональная научно-практическая конференция «Цифровизация образования: эффективные практики» (27.10.2021-03.11.2021)</vt:lpstr>
      <vt:lpstr>Информация о конференции</vt:lpstr>
      <vt:lpstr>Сайт конференции</vt:lpstr>
      <vt:lpstr>Организация и проведение семинаров в рамках регионального проекта «Поезд мастеров»</vt:lpstr>
      <vt:lpstr>Информация о проведении семинаров регионального проекта «Поезд мастеров» в 2021 году </vt:lpstr>
      <vt:lpstr>Информационное сопровождение</vt:lpstr>
      <vt:lpstr>Методическое сопровождение центров «Точка роста»</vt:lpstr>
      <vt:lpstr>Информационно-методическое сопровождение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347</cp:revision>
  <cp:lastPrinted>2019-11-01T05:55:40Z</cp:lastPrinted>
  <dcterms:created xsi:type="dcterms:W3CDTF">2018-01-15T07:04:23Z</dcterms:created>
  <dcterms:modified xsi:type="dcterms:W3CDTF">2021-10-11T10:51:21Z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