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diagrams/data1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13.xml" ContentType="application/vnd.openxmlformats-officedocument.presentationml.slide+xml"/>
  <Override PartName="/ppt/notesSlides/notesSlide4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6.xml" ContentType="application/vnd.openxmlformats-officedocument.presentationml.slideLayout+xml"/>
  <Override PartName="/ppt/diagrams/layout3.xml" ContentType="application/vnd.openxmlformats-officedocument.drawingml.diagramLayout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diagrams/layout2.xml" ContentType="application/vnd.openxmlformats-officedocument.drawingml.diagramLayout+xml"/>
  <Override PartName="/ppt/diagrams/drawing3.xml" ContentType="application/vnd.ms-office.drawingml.diagramDrawing+xml"/>
  <Override PartName="/ppt/diagrams/colors3.xml" ContentType="application/vnd.openxmlformats-officedocument.drawingml.diagramColors+xml"/>
  <Override PartName="/ppt/charts/colors1.xml" ContentType="application/vnd.ms-office.chartcolorstyle+xml"/>
  <Override PartName="/ppt/diagrams/quickStyle3.xml" ContentType="application/vnd.openxmlformats-officedocument.drawingml.diagramStyle+xml"/>
  <Override PartName="/ppt/charts/chart1.xml" ContentType="application/vnd.openxmlformats-officedocument.drawingml.chart+xml"/>
  <Override PartName="/ppt/charts/style1.xml" ContentType="application/vnd.ms-office.chartstyle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drawing2.xml" ContentType="application/vnd.ms-office.drawingml.diagramDrawing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15"/>
  </p:notesMasterIdLst>
  <p:sldIdLst>
    <p:sldId id="342" r:id="rId2"/>
    <p:sldId id="344" r:id="rId3"/>
    <p:sldId id="368" r:id="rId4"/>
    <p:sldId id="358" r:id="rId5"/>
    <p:sldId id="367" r:id="rId6"/>
    <p:sldId id="366" r:id="rId7"/>
    <p:sldId id="355" r:id="rId8"/>
    <p:sldId id="359" r:id="rId9"/>
    <p:sldId id="362" r:id="rId10"/>
    <p:sldId id="357" r:id="rId11"/>
    <p:sldId id="369" r:id="rId12"/>
    <p:sldId id="365" r:id="rId13"/>
    <p:sldId id="363" r:id="rId14"/>
  </p:sldIdLst>
  <p:sldSz cx="9144000" cy="6858000" type="screen4x3"/>
  <p:notesSz cx="6858000" cy="9144000"/>
  <p:custDataLst>
    <p:tags r:id="rId1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255" autoAdjust="0"/>
  </p:normalViewPr>
  <p:slideViewPr>
    <p:cSldViewPr snapToGrid="0">
      <p:cViewPr varScale="1">
        <p:scale>
          <a:sx n="105" d="100"/>
          <a:sy n="105" d="100"/>
        </p:scale>
        <p:origin x="169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H:\2022\&#1060;&#1048;&#1054;&#1050;&#1054;_&#1086;&#1094;&#1077;&#1085;&#1082;&#1072;\&#1052;&#1059;&#1052;\&#1048;&#1058;&#1054;&#1043;&#1048;\&#1058;&#1040;&#1041;&#1051;&#1048;&#1062;&#1040;%20(&#1085;&#1072;&#1087;&#1088;&#1072;&#1074;&#1083;&#1077;&#1085;&#1080;&#1103;)%20(1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244404871242183E-2"/>
          <c:y val="0.13044939766008218"/>
          <c:w val="0.67994350021041794"/>
          <c:h val="0.84219340915202656"/>
        </c:manualLayout>
      </c:layout>
      <c:radarChart>
        <c:radarStyle val="marker"/>
        <c:varyColors val="0"/>
        <c:ser>
          <c:idx val="0"/>
          <c:order val="0"/>
          <c:tx>
            <c:strRef>
              <c:f>Лист2!$B$1</c:f>
              <c:strCache>
                <c:ptCount val="1"/>
                <c:pt idx="0">
                  <c:v>регион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Лист2!$A$2:$A$9</c:f>
              <c:strCache>
                <c:ptCount val="8"/>
                <c:pt idx="0">
                  <c:v>1.1.</c:v>
                </c:pt>
                <c:pt idx="1">
                  <c:v>1.2.</c:v>
                </c:pt>
                <c:pt idx="2">
                  <c:v>1.3.</c:v>
                </c:pt>
                <c:pt idx="3">
                  <c:v>1.4.</c:v>
                </c:pt>
                <c:pt idx="4">
                  <c:v>2.1.</c:v>
                </c:pt>
                <c:pt idx="5">
                  <c:v>2.2.</c:v>
                </c:pt>
                <c:pt idx="6">
                  <c:v>2.3.</c:v>
                </c:pt>
                <c:pt idx="7">
                  <c:v>2.4.</c:v>
                </c:pt>
              </c:strCache>
            </c:strRef>
          </c:cat>
          <c:val>
            <c:numRef>
              <c:f>Лист2!$B$2:$B$9</c:f>
              <c:numCache>
                <c:formatCode>General</c:formatCode>
                <c:ptCount val="8"/>
                <c:pt idx="0">
                  <c:v>39</c:v>
                </c:pt>
                <c:pt idx="1">
                  <c:v>37</c:v>
                </c:pt>
                <c:pt idx="2">
                  <c:v>42</c:v>
                </c:pt>
                <c:pt idx="3">
                  <c:v>60</c:v>
                </c:pt>
                <c:pt idx="4">
                  <c:v>68</c:v>
                </c:pt>
                <c:pt idx="5">
                  <c:v>66</c:v>
                </c:pt>
                <c:pt idx="6">
                  <c:v>55</c:v>
                </c:pt>
                <c:pt idx="7">
                  <c:v>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43-4A34-AA79-6B3A29A8A3F8}"/>
            </c:ext>
          </c:extLst>
        </c:ser>
        <c:ser>
          <c:idx val="1"/>
          <c:order val="1"/>
          <c:tx>
            <c:strRef>
              <c:f>Лист2!$C$1</c:f>
              <c:strCache>
                <c:ptCount val="1"/>
                <c:pt idx="0">
                  <c:v>муниципалитеты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Лист2!$A$2:$A$9</c:f>
              <c:strCache>
                <c:ptCount val="8"/>
                <c:pt idx="0">
                  <c:v>1.1.</c:v>
                </c:pt>
                <c:pt idx="1">
                  <c:v>1.2.</c:v>
                </c:pt>
                <c:pt idx="2">
                  <c:v>1.3.</c:v>
                </c:pt>
                <c:pt idx="3">
                  <c:v>1.4.</c:v>
                </c:pt>
                <c:pt idx="4">
                  <c:v>2.1.</c:v>
                </c:pt>
                <c:pt idx="5">
                  <c:v>2.2.</c:v>
                </c:pt>
                <c:pt idx="6">
                  <c:v>2.3.</c:v>
                </c:pt>
                <c:pt idx="7">
                  <c:v>2.4.</c:v>
                </c:pt>
              </c:strCache>
            </c:strRef>
          </c:cat>
          <c:val>
            <c:numRef>
              <c:f>Лист2!$C$2:$C$9</c:f>
              <c:numCache>
                <c:formatCode>General</c:formatCode>
                <c:ptCount val="8"/>
                <c:pt idx="0">
                  <c:v>36</c:v>
                </c:pt>
                <c:pt idx="1">
                  <c:v>67</c:v>
                </c:pt>
                <c:pt idx="2">
                  <c:v>27</c:v>
                </c:pt>
                <c:pt idx="3">
                  <c:v>28</c:v>
                </c:pt>
                <c:pt idx="4">
                  <c:v>70</c:v>
                </c:pt>
                <c:pt idx="5">
                  <c:v>26</c:v>
                </c:pt>
                <c:pt idx="6">
                  <c:v>25</c:v>
                </c:pt>
                <c:pt idx="7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43-4A34-AA79-6B3A29A8A3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540113744"/>
        <c:axId val="-540113200"/>
      </c:radarChart>
      <c:catAx>
        <c:axId val="-540113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540113200"/>
        <c:crosses val="autoZero"/>
        <c:auto val="1"/>
        <c:lblAlgn val="ctr"/>
        <c:lblOffset val="100"/>
        <c:noMultiLvlLbl val="0"/>
      </c:catAx>
      <c:valAx>
        <c:axId val="-540113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540113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F11891-7A6C-4329-B870-7B1BA91B3AEA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9C1B6DD-DACC-495B-86A4-DCEABE32BDA0}">
      <dgm:prSet phldrT="[Текст]" custT="1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tint val="66000"/>
                <a:satMod val="160000"/>
              </a:schemeClr>
            </a:gs>
            <a:gs pos="50000">
              <a:schemeClr val="accent1">
                <a:hueOff val="0"/>
                <a:satOff val="0"/>
                <a:lumOff val="0"/>
                <a:tint val="445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tint val="23500"/>
                <a:satMod val="160000"/>
              </a:schemeClr>
            </a:gs>
          </a:gsLst>
          <a:lin ang="16200000" scaled="1"/>
          <a:tileRect/>
        </a:gradFill>
      </dgm:spPr>
      <dgm:t>
        <a:bodyPr/>
        <a:lstStyle/>
        <a:p>
          <a:r>
            <a:rPr lang="ru-RU" sz="1400" b="0" i="1" dirty="0" smtClean="0">
              <a:solidFill>
                <a:schemeClr val="tx1"/>
              </a:solidFill>
            </a:rPr>
            <a:t>Цели</a:t>
          </a:r>
          <a:endParaRPr lang="ru-RU" sz="1400" b="0" i="1" dirty="0">
            <a:solidFill>
              <a:schemeClr val="tx1"/>
            </a:solidFill>
          </a:endParaRPr>
        </a:p>
      </dgm:t>
    </dgm:pt>
    <dgm:pt modelId="{71554CF7-790A-47C5-8204-252DB0A47B09}" type="parTrans" cxnId="{903FF7EF-5ACA-4219-935E-24DF6E65CAE1}">
      <dgm:prSet/>
      <dgm:spPr/>
      <dgm:t>
        <a:bodyPr/>
        <a:lstStyle/>
        <a:p>
          <a:endParaRPr lang="ru-RU"/>
        </a:p>
      </dgm:t>
    </dgm:pt>
    <dgm:pt modelId="{1DAAB87C-3BDC-424C-A5EE-418DC02DB249}" type="sibTrans" cxnId="{903FF7EF-5ACA-4219-935E-24DF6E65CAE1}">
      <dgm:prSet/>
      <dgm:spPr>
        <a:solidFill>
          <a:schemeClr val="accent1"/>
        </a:solidFill>
      </dgm:spPr>
      <dgm:t>
        <a:bodyPr/>
        <a:lstStyle/>
        <a:p>
          <a:endParaRPr lang="ru-RU"/>
        </a:p>
      </dgm:t>
    </dgm:pt>
    <dgm:pt modelId="{5052BDB1-C69A-4542-AE91-C9F9298CCE5A}">
      <dgm:prSet phldrT="[Текст]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tint val="66000"/>
                <a:satMod val="160000"/>
              </a:schemeClr>
            </a:gs>
            <a:gs pos="50000">
              <a:schemeClr val="accent1">
                <a:hueOff val="0"/>
                <a:satOff val="0"/>
                <a:lumOff val="0"/>
                <a:tint val="445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tint val="23500"/>
                <a:satMod val="160000"/>
              </a:schemeClr>
            </a:gs>
          </a:gsLst>
          <a:lin ang="2700000" scaled="1"/>
          <a:tileRect/>
        </a:gradFill>
        <a:ln>
          <a:solidFill>
            <a:srgbClr val="FFFFFF">
              <a:alpha val="9020"/>
            </a:srgbClr>
          </a:solidFill>
        </a:ln>
      </dgm:spPr>
      <dgm:t>
        <a:bodyPr/>
        <a:lstStyle/>
        <a:p>
          <a:r>
            <a:rPr lang="ru-RU" b="1" smtClean="0">
              <a:solidFill>
                <a:schemeClr val="tx1"/>
              </a:solidFill>
            </a:rPr>
            <a:t>Мониторинг</a:t>
          </a:r>
          <a:endParaRPr lang="ru-RU" b="1" dirty="0">
            <a:solidFill>
              <a:schemeClr val="tx1"/>
            </a:solidFill>
          </a:endParaRPr>
        </a:p>
      </dgm:t>
    </dgm:pt>
    <dgm:pt modelId="{CDF257DA-86C7-4ACA-BEEF-7380F3CAC46B}" type="parTrans" cxnId="{6CC27524-E82A-4ED1-A670-D393E48E08D0}">
      <dgm:prSet/>
      <dgm:spPr/>
      <dgm:t>
        <a:bodyPr/>
        <a:lstStyle/>
        <a:p>
          <a:endParaRPr lang="ru-RU"/>
        </a:p>
      </dgm:t>
    </dgm:pt>
    <dgm:pt modelId="{30FFB388-5DED-4FE6-9073-40187CAB2F08}" type="sibTrans" cxnId="{6CC27524-E82A-4ED1-A670-D393E48E08D0}">
      <dgm:prSet/>
      <dgm:spPr/>
      <dgm:t>
        <a:bodyPr/>
        <a:lstStyle/>
        <a:p>
          <a:endParaRPr lang="ru-RU"/>
        </a:p>
      </dgm:t>
    </dgm:pt>
    <dgm:pt modelId="{B9EB2EC5-4559-4772-9AC5-7F326211877D}">
      <dgm:prSet phldrT="[Текст]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tint val="66000"/>
                <a:satMod val="160000"/>
              </a:schemeClr>
            </a:gs>
            <a:gs pos="50000">
              <a:schemeClr val="accent1">
                <a:hueOff val="0"/>
                <a:satOff val="0"/>
                <a:lumOff val="0"/>
                <a:tint val="445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tint val="23500"/>
                <a:satMod val="160000"/>
              </a:schemeClr>
            </a:gs>
          </a:gsLst>
          <a:lin ang="2700000" scaled="1"/>
          <a:tileRect/>
        </a:gra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Анализ, адресные рекомендации</a:t>
          </a:r>
          <a:endParaRPr lang="ru-RU" b="1" dirty="0">
            <a:solidFill>
              <a:schemeClr val="tx1"/>
            </a:solidFill>
          </a:endParaRPr>
        </a:p>
      </dgm:t>
    </dgm:pt>
    <dgm:pt modelId="{B732A983-2F23-49E6-8E5A-C7057396FF2C}" type="parTrans" cxnId="{B29BB7B4-0641-4E83-AE36-1FC8452FD089}">
      <dgm:prSet/>
      <dgm:spPr/>
      <dgm:t>
        <a:bodyPr/>
        <a:lstStyle/>
        <a:p>
          <a:endParaRPr lang="ru-RU"/>
        </a:p>
      </dgm:t>
    </dgm:pt>
    <dgm:pt modelId="{AB2FA5FB-A535-4062-BD1C-FDA5ABD246F4}" type="sibTrans" cxnId="{B29BB7B4-0641-4E83-AE36-1FC8452FD089}">
      <dgm:prSet/>
      <dgm:spPr/>
      <dgm:t>
        <a:bodyPr/>
        <a:lstStyle/>
        <a:p>
          <a:endParaRPr lang="ru-RU"/>
        </a:p>
      </dgm:t>
    </dgm:pt>
    <dgm:pt modelId="{6FFA5A21-3CD8-44BF-9BBC-FD6B74F7E0EF}">
      <dgm:prSet phldrT="[Текст]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tint val="66000"/>
                <a:satMod val="160000"/>
              </a:schemeClr>
            </a:gs>
            <a:gs pos="50000">
              <a:schemeClr val="accent1">
                <a:hueOff val="0"/>
                <a:satOff val="0"/>
                <a:lumOff val="0"/>
                <a:tint val="445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tint val="23500"/>
                <a:satMod val="160000"/>
              </a:schemeClr>
            </a:gs>
          </a:gsLst>
          <a:lin ang="2700000" scaled="1"/>
          <a:tileRect/>
        </a:gra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Меры, управленческие решения</a:t>
          </a:r>
          <a:endParaRPr lang="ru-RU" b="1" dirty="0">
            <a:solidFill>
              <a:schemeClr val="tx1"/>
            </a:solidFill>
          </a:endParaRPr>
        </a:p>
      </dgm:t>
    </dgm:pt>
    <dgm:pt modelId="{960804A3-638C-4AAA-B127-9E575F567BD5}" type="parTrans" cxnId="{03B03D13-B3AE-44AC-8A61-EDE31BAAAE57}">
      <dgm:prSet/>
      <dgm:spPr/>
      <dgm:t>
        <a:bodyPr/>
        <a:lstStyle/>
        <a:p>
          <a:endParaRPr lang="ru-RU"/>
        </a:p>
      </dgm:t>
    </dgm:pt>
    <dgm:pt modelId="{9FFD0468-7B0D-4140-807B-917162499FB2}" type="sibTrans" cxnId="{03B03D13-B3AE-44AC-8A61-EDE31BAAAE57}">
      <dgm:prSet/>
      <dgm:spPr/>
      <dgm:t>
        <a:bodyPr/>
        <a:lstStyle/>
        <a:p>
          <a:endParaRPr lang="ru-RU"/>
        </a:p>
      </dgm:t>
    </dgm:pt>
    <dgm:pt modelId="{06F8F06F-29C7-4495-91F5-1EDCCDB39755}">
      <dgm:prSet phldrT="[Текст]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tint val="66000"/>
                <a:satMod val="160000"/>
              </a:schemeClr>
            </a:gs>
            <a:gs pos="50000">
              <a:schemeClr val="accent1">
                <a:hueOff val="0"/>
                <a:satOff val="0"/>
                <a:lumOff val="0"/>
                <a:tint val="445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tint val="23500"/>
                <a:satMod val="160000"/>
              </a:schemeClr>
            </a:gs>
          </a:gsLst>
          <a:lin ang="2700000" scaled="1"/>
          <a:tileRect/>
        </a:gradFill>
      </dgm:spPr>
      <dgm:t>
        <a:bodyPr/>
        <a:lstStyle/>
        <a:p>
          <a:r>
            <a:rPr lang="ru-RU" b="1" smtClean="0">
              <a:solidFill>
                <a:schemeClr val="tx1"/>
              </a:solidFill>
            </a:rPr>
            <a:t>Анализ эффективности принятых мер</a:t>
          </a:r>
          <a:endParaRPr lang="ru-RU" b="1" dirty="0">
            <a:solidFill>
              <a:schemeClr val="tx1"/>
            </a:solidFill>
          </a:endParaRPr>
        </a:p>
      </dgm:t>
    </dgm:pt>
    <dgm:pt modelId="{F3BAB916-1EE5-47B9-966A-BDA7D14A7EDF}" type="parTrans" cxnId="{7A39DA9C-90D0-4E6D-8D60-8A47950C4973}">
      <dgm:prSet/>
      <dgm:spPr/>
      <dgm:t>
        <a:bodyPr/>
        <a:lstStyle/>
        <a:p>
          <a:endParaRPr lang="ru-RU"/>
        </a:p>
      </dgm:t>
    </dgm:pt>
    <dgm:pt modelId="{9F928115-2864-4ACD-BEE6-D890AA5A6340}" type="sibTrans" cxnId="{7A39DA9C-90D0-4E6D-8D60-8A47950C4973}">
      <dgm:prSet/>
      <dgm:spPr/>
      <dgm:t>
        <a:bodyPr/>
        <a:lstStyle/>
        <a:p>
          <a:endParaRPr lang="ru-RU"/>
        </a:p>
      </dgm:t>
    </dgm:pt>
    <dgm:pt modelId="{4E08E574-8EF9-46E5-8668-BD20018E2D03}">
      <dgm:prSet phldrT="[Текст]" custT="1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tint val="66000"/>
                <a:satMod val="160000"/>
              </a:schemeClr>
            </a:gs>
            <a:gs pos="50000">
              <a:schemeClr val="accent1">
                <a:hueOff val="0"/>
                <a:satOff val="0"/>
                <a:lumOff val="0"/>
                <a:tint val="445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tint val="23500"/>
                <a:satMod val="160000"/>
              </a:schemeClr>
            </a:gs>
          </a:gsLst>
          <a:lin ang="16200000" scaled="1"/>
          <a:tileRect/>
        </a:gra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Показатели, методы сбора информации </a:t>
          </a:r>
          <a:r>
            <a:rPr lang="ru-RU" sz="1400" b="0" i="1" dirty="0" smtClean="0">
              <a:solidFill>
                <a:schemeClr val="tx1"/>
              </a:solidFill>
            </a:rPr>
            <a:t>(</a:t>
          </a:r>
          <a:r>
            <a:rPr lang="ru-RU" sz="1400" b="0" i="1" dirty="0" err="1" smtClean="0">
              <a:solidFill>
                <a:schemeClr val="tx1"/>
              </a:solidFill>
            </a:rPr>
            <a:t>информ</a:t>
          </a:r>
          <a:r>
            <a:rPr lang="ru-RU" sz="1400" b="0" i="1" dirty="0" smtClean="0">
              <a:solidFill>
                <a:schemeClr val="tx1"/>
              </a:solidFill>
            </a:rPr>
            <a:t>. системы, традиционные)</a:t>
          </a:r>
          <a:endParaRPr lang="ru-RU" sz="1400" b="0" i="1" dirty="0">
            <a:solidFill>
              <a:schemeClr val="tx1"/>
            </a:solidFill>
          </a:endParaRPr>
        </a:p>
      </dgm:t>
    </dgm:pt>
    <dgm:pt modelId="{4044B2B0-5C59-4E0C-8721-193DE5501D76}" type="parTrans" cxnId="{D723248A-07C9-49A1-BDB0-F91F45F82B73}">
      <dgm:prSet/>
      <dgm:spPr/>
      <dgm:t>
        <a:bodyPr/>
        <a:lstStyle/>
        <a:p>
          <a:endParaRPr lang="ru-RU"/>
        </a:p>
      </dgm:t>
    </dgm:pt>
    <dgm:pt modelId="{1BD2C4A4-7388-4D8D-8EC7-381D77399355}" type="sibTrans" cxnId="{D723248A-07C9-49A1-BDB0-F91F45F82B73}">
      <dgm:prSet/>
      <dgm:spPr/>
      <dgm:t>
        <a:bodyPr/>
        <a:lstStyle/>
        <a:p>
          <a:endParaRPr lang="ru-RU"/>
        </a:p>
      </dgm:t>
    </dgm:pt>
    <dgm:pt modelId="{B1E45BEF-2AB2-43C0-8BFA-4BCD8E110105}" type="pres">
      <dgm:prSet presAssocID="{11F11891-7A6C-4329-B870-7B1BA91B3AE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375361B-FFDE-4D43-AD35-F2C848953D0C}" type="pres">
      <dgm:prSet presAssocID="{11F11891-7A6C-4329-B870-7B1BA91B3AEA}" presName="cycle" presStyleCnt="0"/>
      <dgm:spPr/>
    </dgm:pt>
    <dgm:pt modelId="{F0DAC540-D4A4-4B10-AFAE-A2CE17A9C17D}" type="pres">
      <dgm:prSet presAssocID="{09C1B6DD-DACC-495B-86A4-DCEABE32BDA0}" presName="nodeFirs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5A77EA-6261-436A-99B9-1882B9C44285}" type="pres">
      <dgm:prSet presAssocID="{1DAAB87C-3BDC-424C-A5EE-418DC02DB249}" presName="sibTransFirstNode" presStyleLbl="bgShp" presStyleIdx="0" presStyleCnt="1"/>
      <dgm:spPr/>
      <dgm:t>
        <a:bodyPr/>
        <a:lstStyle/>
        <a:p>
          <a:endParaRPr lang="ru-RU"/>
        </a:p>
      </dgm:t>
    </dgm:pt>
    <dgm:pt modelId="{E59A56AB-31F1-4CDD-B3B0-C873F36CDB3F}" type="pres">
      <dgm:prSet presAssocID="{4E08E574-8EF9-46E5-8668-BD20018E2D03}" presName="nodeFollowingNodes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1952F4-A326-44D7-A25E-DAFFA39052AC}" type="pres">
      <dgm:prSet presAssocID="{5052BDB1-C69A-4542-AE91-C9F9298CCE5A}" presName="nodeFollowingNodes" presStyleLbl="node1" presStyleIdx="2" presStyleCnt="6" custRadScaleRad="100233" custRadScaleInc="-54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D5F449-949A-4FF8-82B6-74FC756B6A89}" type="pres">
      <dgm:prSet presAssocID="{B9EB2EC5-4559-4772-9AC5-7F326211877D}" presName="nodeFollowingNodes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0ACA50-8813-4776-8E3E-EAE31CCFDDF2}" type="pres">
      <dgm:prSet presAssocID="{6FFA5A21-3CD8-44BF-9BBC-FD6B74F7E0EF}" presName="nodeFollowingNodes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02BC7A-2E5F-452A-9BE1-7FD9A268CDB0}" type="pres">
      <dgm:prSet presAssocID="{06F8F06F-29C7-4495-91F5-1EDCCDB39755}" presName="nodeFollowingNodes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A39DA9C-90D0-4E6D-8D60-8A47950C4973}" srcId="{11F11891-7A6C-4329-B870-7B1BA91B3AEA}" destId="{06F8F06F-29C7-4495-91F5-1EDCCDB39755}" srcOrd="5" destOrd="0" parTransId="{F3BAB916-1EE5-47B9-966A-BDA7D14A7EDF}" sibTransId="{9F928115-2864-4ACD-BEE6-D890AA5A6340}"/>
    <dgm:cxn modelId="{2A3B7B88-3512-471C-ADB4-566BFF41CF3A}" type="presOf" srcId="{1DAAB87C-3BDC-424C-A5EE-418DC02DB249}" destId="{2B5A77EA-6261-436A-99B9-1882B9C44285}" srcOrd="0" destOrd="0" presId="urn:microsoft.com/office/officeart/2005/8/layout/cycle3"/>
    <dgm:cxn modelId="{794B59F9-B34D-4CDF-AE7E-F10030AEDD29}" type="presOf" srcId="{11F11891-7A6C-4329-B870-7B1BA91B3AEA}" destId="{B1E45BEF-2AB2-43C0-8BFA-4BCD8E110105}" srcOrd="0" destOrd="0" presId="urn:microsoft.com/office/officeart/2005/8/layout/cycle3"/>
    <dgm:cxn modelId="{903FF7EF-5ACA-4219-935E-24DF6E65CAE1}" srcId="{11F11891-7A6C-4329-B870-7B1BA91B3AEA}" destId="{09C1B6DD-DACC-495B-86A4-DCEABE32BDA0}" srcOrd="0" destOrd="0" parTransId="{71554CF7-790A-47C5-8204-252DB0A47B09}" sibTransId="{1DAAB87C-3BDC-424C-A5EE-418DC02DB249}"/>
    <dgm:cxn modelId="{9F5AB854-A9A1-4680-9694-217F60CD8E28}" type="presOf" srcId="{4E08E574-8EF9-46E5-8668-BD20018E2D03}" destId="{E59A56AB-31F1-4CDD-B3B0-C873F36CDB3F}" srcOrd="0" destOrd="0" presId="urn:microsoft.com/office/officeart/2005/8/layout/cycle3"/>
    <dgm:cxn modelId="{8EF188F2-5C7F-4760-9F02-005247E64EA0}" type="presOf" srcId="{6FFA5A21-3CD8-44BF-9BBC-FD6B74F7E0EF}" destId="{1C0ACA50-8813-4776-8E3E-EAE31CCFDDF2}" srcOrd="0" destOrd="0" presId="urn:microsoft.com/office/officeart/2005/8/layout/cycle3"/>
    <dgm:cxn modelId="{6CC27524-E82A-4ED1-A670-D393E48E08D0}" srcId="{11F11891-7A6C-4329-B870-7B1BA91B3AEA}" destId="{5052BDB1-C69A-4542-AE91-C9F9298CCE5A}" srcOrd="2" destOrd="0" parTransId="{CDF257DA-86C7-4ACA-BEEF-7380F3CAC46B}" sibTransId="{30FFB388-5DED-4FE6-9073-40187CAB2F08}"/>
    <dgm:cxn modelId="{03B03D13-B3AE-44AC-8A61-EDE31BAAAE57}" srcId="{11F11891-7A6C-4329-B870-7B1BA91B3AEA}" destId="{6FFA5A21-3CD8-44BF-9BBC-FD6B74F7E0EF}" srcOrd="4" destOrd="0" parTransId="{960804A3-638C-4AAA-B127-9E575F567BD5}" sibTransId="{9FFD0468-7B0D-4140-807B-917162499FB2}"/>
    <dgm:cxn modelId="{00A83CF2-44E5-4CFE-8520-9F828EDF65F9}" type="presOf" srcId="{09C1B6DD-DACC-495B-86A4-DCEABE32BDA0}" destId="{F0DAC540-D4A4-4B10-AFAE-A2CE17A9C17D}" srcOrd="0" destOrd="0" presId="urn:microsoft.com/office/officeart/2005/8/layout/cycle3"/>
    <dgm:cxn modelId="{A2320F78-E2DC-4D85-8FE4-535B0CE2A49E}" type="presOf" srcId="{06F8F06F-29C7-4495-91F5-1EDCCDB39755}" destId="{7402BC7A-2E5F-452A-9BE1-7FD9A268CDB0}" srcOrd="0" destOrd="0" presId="urn:microsoft.com/office/officeart/2005/8/layout/cycle3"/>
    <dgm:cxn modelId="{BC83C673-00B4-451A-933E-1FC0FDAE878D}" type="presOf" srcId="{5052BDB1-C69A-4542-AE91-C9F9298CCE5A}" destId="{0A1952F4-A326-44D7-A25E-DAFFA39052AC}" srcOrd="0" destOrd="0" presId="urn:microsoft.com/office/officeart/2005/8/layout/cycle3"/>
    <dgm:cxn modelId="{B0812C18-09BB-475B-BB2B-B7A733F0FEC1}" type="presOf" srcId="{B9EB2EC5-4559-4772-9AC5-7F326211877D}" destId="{F4D5F449-949A-4FF8-82B6-74FC756B6A89}" srcOrd="0" destOrd="0" presId="urn:microsoft.com/office/officeart/2005/8/layout/cycle3"/>
    <dgm:cxn modelId="{D723248A-07C9-49A1-BDB0-F91F45F82B73}" srcId="{11F11891-7A6C-4329-B870-7B1BA91B3AEA}" destId="{4E08E574-8EF9-46E5-8668-BD20018E2D03}" srcOrd="1" destOrd="0" parTransId="{4044B2B0-5C59-4E0C-8721-193DE5501D76}" sibTransId="{1BD2C4A4-7388-4D8D-8EC7-381D77399355}"/>
    <dgm:cxn modelId="{B29BB7B4-0641-4E83-AE36-1FC8452FD089}" srcId="{11F11891-7A6C-4329-B870-7B1BA91B3AEA}" destId="{B9EB2EC5-4559-4772-9AC5-7F326211877D}" srcOrd="3" destOrd="0" parTransId="{B732A983-2F23-49E6-8E5A-C7057396FF2C}" sibTransId="{AB2FA5FB-A535-4062-BD1C-FDA5ABD246F4}"/>
    <dgm:cxn modelId="{AEE92861-C47E-4646-BA12-BD5F47D4989D}" type="presParOf" srcId="{B1E45BEF-2AB2-43C0-8BFA-4BCD8E110105}" destId="{7375361B-FFDE-4D43-AD35-F2C848953D0C}" srcOrd="0" destOrd="0" presId="urn:microsoft.com/office/officeart/2005/8/layout/cycle3"/>
    <dgm:cxn modelId="{7A5A9E37-F34C-42A6-980D-31CD3950E5E6}" type="presParOf" srcId="{7375361B-FFDE-4D43-AD35-F2C848953D0C}" destId="{F0DAC540-D4A4-4B10-AFAE-A2CE17A9C17D}" srcOrd="0" destOrd="0" presId="urn:microsoft.com/office/officeart/2005/8/layout/cycle3"/>
    <dgm:cxn modelId="{7E3D7A04-0AA1-4F97-B4EE-C1E36B579A17}" type="presParOf" srcId="{7375361B-FFDE-4D43-AD35-F2C848953D0C}" destId="{2B5A77EA-6261-436A-99B9-1882B9C44285}" srcOrd="1" destOrd="0" presId="urn:microsoft.com/office/officeart/2005/8/layout/cycle3"/>
    <dgm:cxn modelId="{689658F9-B9A9-43BC-81F5-665AEBF1A41E}" type="presParOf" srcId="{7375361B-FFDE-4D43-AD35-F2C848953D0C}" destId="{E59A56AB-31F1-4CDD-B3B0-C873F36CDB3F}" srcOrd="2" destOrd="0" presId="urn:microsoft.com/office/officeart/2005/8/layout/cycle3"/>
    <dgm:cxn modelId="{8A22D454-CF02-47A3-B4C3-1164B21D074E}" type="presParOf" srcId="{7375361B-FFDE-4D43-AD35-F2C848953D0C}" destId="{0A1952F4-A326-44D7-A25E-DAFFA39052AC}" srcOrd="3" destOrd="0" presId="urn:microsoft.com/office/officeart/2005/8/layout/cycle3"/>
    <dgm:cxn modelId="{A6657D39-CE77-4873-A31A-C839B0291D2B}" type="presParOf" srcId="{7375361B-FFDE-4D43-AD35-F2C848953D0C}" destId="{F4D5F449-949A-4FF8-82B6-74FC756B6A89}" srcOrd="4" destOrd="0" presId="urn:microsoft.com/office/officeart/2005/8/layout/cycle3"/>
    <dgm:cxn modelId="{FE6EE13B-0E9F-4BBE-9DCA-9332B41208F1}" type="presParOf" srcId="{7375361B-FFDE-4D43-AD35-F2C848953D0C}" destId="{1C0ACA50-8813-4776-8E3E-EAE31CCFDDF2}" srcOrd="5" destOrd="0" presId="urn:microsoft.com/office/officeart/2005/8/layout/cycle3"/>
    <dgm:cxn modelId="{C24E6D18-E4CA-4D99-9698-07E91EF5B69F}" type="presParOf" srcId="{7375361B-FFDE-4D43-AD35-F2C848953D0C}" destId="{7402BC7A-2E5F-452A-9BE1-7FD9A268CDB0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71869D-CAC9-4CF5-AD2F-FACDA1ECEF2C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719CAC4E-CB21-4C43-89CA-A6902CFBAF67}">
      <dgm:prSet phldrT="[Текст]"/>
      <dgm:spPr/>
      <dgm:t>
        <a:bodyPr/>
        <a:lstStyle/>
        <a:p>
          <a:r>
            <a:rPr lang="ru-RU" dirty="0" smtClean="0"/>
            <a:t>11</a:t>
          </a:r>
          <a:endParaRPr lang="ru-RU" dirty="0" smtClean="0"/>
        </a:p>
        <a:p>
          <a:r>
            <a:rPr lang="ru-RU" dirty="0" smtClean="0"/>
            <a:t>0-25%</a:t>
          </a:r>
          <a:endParaRPr lang="ru-RU" dirty="0"/>
        </a:p>
      </dgm:t>
    </dgm:pt>
    <dgm:pt modelId="{C8A6742C-46DB-43C4-9495-37455922C50A}" type="parTrans" cxnId="{3499D156-C2A4-46F6-8A4C-BDB0DDA3B608}">
      <dgm:prSet/>
      <dgm:spPr/>
      <dgm:t>
        <a:bodyPr/>
        <a:lstStyle/>
        <a:p>
          <a:endParaRPr lang="ru-RU"/>
        </a:p>
      </dgm:t>
    </dgm:pt>
    <dgm:pt modelId="{F03B251A-B519-418D-A9A9-601587333DFF}" type="sibTrans" cxnId="{3499D156-C2A4-46F6-8A4C-BDB0DDA3B608}">
      <dgm:prSet/>
      <dgm:spPr/>
      <dgm:t>
        <a:bodyPr/>
        <a:lstStyle/>
        <a:p>
          <a:endParaRPr lang="ru-RU"/>
        </a:p>
      </dgm:t>
    </dgm:pt>
    <dgm:pt modelId="{341A5206-6D6E-42E6-98E0-2A355EAC76F4}">
      <dgm:prSet phldrT="[Текст]"/>
      <dgm:spPr/>
      <dgm:t>
        <a:bodyPr/>
        <a:lstStyle/>
        <a:p>
          <a:r>
            <a:rPr lang="ru-RU" dirty="0" smtClean="0"/>
            <a:t>12</a:t>
          </a:r>
        </a:p>
        <a:p>
          <a:r>
            <a:rPr lang="ru-RU" dirty="0" smtClean="0"/>
            <a:t>26-50%</a:t>
          </a:r>
          <a:endParaRPr lang="ru-RU" dirty="0"/>
        </a:p>
      </dgm:t>
    </dgm:pt>
    <dgm:pt modelId="{316A7979-891D-41C0-934A-02AAF005C837}" type="parTrans" cxnId="{A86949D2-8B65-4110-B65C-CE0BAE99FB84}">
      <dgm:prSet/>
      <dgm:spPr/>
      <dgm:t>
        <a:bodyPr/>
        <a:lstStyle/>
        <a:p>
          <a:endParaRPr lang="ru-RU"/>
        </a:p>
      </dgm:t>
    </dgm:pt>
    <dgm:pt modelId="{0BC24A7C-6FF8-4A47-B0E3-3DC2AC2DABAD}" type="sibTrans" cxnId="{A86949D2-8B65-4110-B65C-CE0BAE99FB84}">
      <dgm:prSet/>
      <dgm:spPr/>
      <dgm:t>
        <a:bodyPr/>
        <a:lstStyle/>
        <a:p>
          <a:endParaRPr lang="ru-RU"/>
        </a:p>
      </dgm:t>
    </dgm:pt>
    <dgm:pt modelId="{110FE9B2-6F30-45C8-8330-166231711A6A}">
      <dgm:prSet phldrT="[Текст]"/>
      <dgm:spPr/>
      <dgm:t>
        <a:bodyPr/>
        <a:lstStyle/>
        <a:p>
          <a:r>
            <a:rPr lang="ru-RU" dirty="0" smtClean="0"/>
            <a:t>6</a:t>
          </a:r>
        </a:p>
        <a:p>
          <a:r>
            <a:rPr lang="ru-RU" dirty="0" smtClean="0"/>
            <a:t>51-75</a:t>
          </a:r>
          <a:endParaRPr lang="ru-RU" dirty="0"/>
        </a:p>
      </dgm:t>
    </dgm:pt>
    <dgm:pt modelId="{A2DCFC49-D582-42E1-AC8A-360516B04EEB}" type="parTrans" cxnId="{0B407FFE-F19C-4631-9298-0304BECD705C}">
      <dgm:prSet/>
      <dgm:spPr/>
      <dgm:t>
        <a:bodyPr/>
        <a:lstStyle/>
        <a:p>
          <a:endParaRPr lang="ru-RU"/>
        </a:p>
      </dgm:t>
    </dgm:pt>
    <dgm:pt modelId="{6D852D9B-0FE9-4667-8A39-D2A902170936}" type="sibTrans" cxnId="{0B407FFE-F19C-4631-9298-0304BECD705C}">
      <dgm:prSet/>
      <dgm:spPr/>
      <dgm:t>
        <a:bodyPr/>
        <a:lstStyle/>
        <a:p>
          <a:endParaRPr lang="ru-RU"/>
        </a:p>
      </dgm:t>
    </dgm:pt>
    <dgm:pt modelId="{FB9365E3-7BAD-4CC8-861F-59BF0DC537C2}">
      <dgm:prSet/>
      <dgm:spPr/>
      <dgm:t>
        <a:bodyPr/>
        <a:lstStyle/>
        <a:p>
          <a:r>
            <a:rPr lang="ru-RU" dirty="0" smtClean="0"/>
            <a:t>0</a:t>
          </a:r>
        </a:p>
        <a:p>
          <a:r>
            <a:rPr lang="ru-RU" dirty="0" smtClean="0"/>
            <a:t>76-100</a:t>
          </a:r>
          <a:endParaRPr lang="ru-RU" dirty="0"/>
        </a:p>
      </dgm:t>
    </dgm:pt>
    <dgm:pt modelId="{5983D69D-A668-4022-A50F-51C5B17CDD27}" type="parTrans" cxnId="{23668E16-AE3C-4CB5-A6EF-661A26377C18}">
      <dgm:prSet/>
      <dgm:spPr/>
      <dgm:t>
        <a:bodyPr/>
        <a:lstStyle/>
        <a:p>
          <a:endParaRPr lang="ru-RU"/>
        </a:p>
      </dgm:t>
    </dgm:pt>
    <dgm:pt modelId="{237CBA4B-6FFB-4372-980D-4F671FEAEF37}" type="sibTrans" cxnId="{23668E16-AE3C-4CB5-A6EF-661A26377C18}">
      <dgm:prSet/>
      <dgm:spPr/>
      <dgm:t>
        <a:bodyPr/>
        <a:lstStyle/>
        <a:p>
          <a:endParaRPr lang="ru-RU"/>
        </a:p>
      </dgm:t>
    </dgm:pt>
    <dgm:pt modelId="{F8FBED06-D79B-4A51-8EF0-A54F8A41FA47}" type="pres">
      <dgm:prSet presAssocID="{5471869D-CAC9-4CF5-AD2F-FACDA1ECEF2C}" presName="Name0" presStyleCnt="0">
        <dgm:presLayoutVars>
          <dgm:dir/>
          <dgm:resizeHandles val="exact"/>
        </dgm:presLayoutVars>
      </dgm:prSet>
      <dgm:spPr/>
    </dgm:pt>
    <dgm:pt modelId="{E33B3DFA-C847-4D72-AD9A-9F7842909E8E}" type="pres">
      <dgm:prSet presAssocID="{719CAC4E-CB21-4C43-89CA-A6902CFBAF67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927BBB-DC96-4658-B6A7-9CAF302F06FC}" type="pres">
      <dgm:prSet presAssocID="{F03B251A-B519-418D-A9A9-601587333DFF}" presName="parSpace" presStyleCnt="0"/>
      <dgm:spPr/>
    </dgm:pt>
    <dgm:pt modelId="{21E68383-EC59-423D-805E-263788D94124}" type="pres">
      <dgm:prSet presAssocID="{341A5206-6D6E-42E6-98E0-2A355EAC76F4}" presName="parTxOnly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DC1FCD-DCC0-4A5D-9683-58CFB793DC6E}" type="pres">
      <dgm:prSet presAssocID="{0BC24A7C-6FF8-4A47-B0E3-3DC2AC2DABAD}" presName="parSpace" presStyleCnt="0"/>
      <dgm:spPr/>
    </dgm:pt>
    <dgm:pt modelId="{EC3E310D-338F-4616-A102-135542486677}" type="pres">
      <dgm:prSet presAssocID="{110FE9B2-6F30-45C8-8330-166231711A6A}" presName="parTxOnly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D3A1BD-D992-4746-9111-26CAADBA2EB9}" type="pres">
      <dgm:prSet presAssocID="{6D852D9B-0FE9-4667-8A39-D2A902170936}" presName="parSpace" presStyleCnt="0"/>
      <dgm:spPr/>
    </dgm:pt>
    <dgm:pt modelId="{59EE5FC5-8F2D-4BF1-9FB4-E3C683CF88A3}" type="pres">
      <dgm:prSet presAssocID="{FB9365E3-7BAD-4CC8-861F-59BF0DC537C2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6949D2-8B65-4110-B65C-CE0BAE99FB84}" srcId="{5471869D-CAC9-4CF5-AD2F-FACDA1ECEF2C}" destId="{341A5206-6D6E-42E6-98E0-2A355EAC76F4}" srcOrd="1" destOrd="0" parTransId="{316A7979-891D-41C0-934A-02AAF005C837}" sibTransId="{0BC24A7C-6FF8-4A47-B0E3-3DC2AC2DABAD}"/>
    <dgm:cxn modelId="{7294E391-C7AF-44B7-B196-6D97B035E996}" type="presOf" srcId="{110FE9B2-6F30-45C8-8330-166231711A6A}" destId="{EC3E310D-338F-4616-A102-135542486677}" srcOrd="0" destOrd="0" presId="urn:microsoft.com/office/officeart/2005/8/layout/hChevron3"/>
    <dgm:cxn modelId="{295D51E2-5B0E-481C-AC16-881587206A2E}" type="presOf" srcId="{FB9365E3-7BAD-4CC8-861F-59BF0DC537C2}" destId="{59EE5FC5-8F2D-4BF1-9FB4-E3C683CF88A3}" srcOrd="0" destOrd="0" presId="urn:microsoft.com/office/officeart/2005/8/layout/hChevron3"/>
    <dgm:cxn modelId="{23668E16-AE3C-4CB5-A6EF-661A26377C18}" srcId="{5471869D-CAC9-4CF5-AD2F-FACDA1ECEF2C}" destId="{FB9365E3-7BAD-4CC8-861F-59BF0DC537C2}" srcOrd="3" destOrd="0" parTransId="{5983D69D-A668-4022-A50F-51C5B17CDD27}" sibTransId="{237CBA4B-6FFB-4372-980D-4F671FEAEF37}"/>
    <dgm:cxn modelId="{5FFBD0D5-E0B8-463B-AB96-4297E48EA4ED}" type="presOf" srcId="{719CAC4E-CB21-4C43-89CA-A6902CFBAF67}" destId="{E33B3DFA-C847-4D72-AD9A-9F7842909E8E}" srcOrd="0" destOrd="0" presId="urn:microsoft.com/office/officeart/2005/8/layout/hChevron3"/>
    <dgm:cxn modelId="{0B407FFE-F19C-4631-9298-0304BECD705C}" srcId="{5471869D-CAC9-4CF5-AD2F-FACDA1ECEF2C}" destId="{110FE9B2-6F30-45C8-8330-166231711A6A}" srcOrd="2" destOrd="0" parTransId="{A2DCFC49-D582-42E1-AC8A-360516B04EEB}" sibTransId="{6D852D9B-0FE9-4667-8A39-D2A902170936}"/>
    <dgm:cxn modelId="{3499D156-C2A4-46F6-8A4C-BDB0DDA3B608}" srcId="{5471869D-CAC9-4CF5-AD2F-FACDA1ECEF2C}" destId="{719CAC4E-CB21-4C43-89CA-A6902CFBAF67}" srcOrd="0" destOrd="0" parTransId="{C8A6742C-46DB-43C4-9495-37455922C50A}" sibTransId="{F03B251A-B519-418D-A9A9-601587333DFF}"/>
    <dgm:cxn modelId="{B4506BCF-1422-456A-8368-FAA82F4DCDB3}" type="presOf" srcId="{341A5206-6D6E-42E6-98E0-2A355EAC76F4}" destId="{21E68383-EC59-423D-805E-263788D94124}" srcOrd="0" destOrd="0" presId="urn:microsoft.com/office/officeart/2005/8/layout/hChevron3"/>
    <dgm:cxn modelId="{149FF2C3-5A26-4387-9DFB-C2C7A6CC1626}" type="presOf" srcId="{5471869D-CAC9-4CF5-AD2F-FACDA1ECEF2C}" destId="{F8FBED06-D79B-4A51-8EF0-A54F8A41FA47}" srcOrd="0" destOrd="0" presId="urn:microsoft.com/office/officeart/2005/8/layout/hChevron3"/>
    <dgm:cxn modelId="{220D72CE-8E98-40F1-A806-DC25A74245EC}" type="presParOf" srcId="{F8FBED06-D79B-4A51-8EF0-A54F8A41FA47}" destId="{E33B3DFA-C847-4D72-AD9A-9F7842909E8E}" srcOrd="0" destOrd="0" presId="urn:microsoft.com/office/officeart/2005/8/layout/hChevron3"/>
    <dgm:cxn modelId="{C882D250-8C59-4C72-9AA4-D93822848769}" type="presParOf" srcId="{F8FBED06-D79B-4A51-8EF0-A54F8A41FA47}" destId="{9F927BBB-DC96-4658-B6A7-9CAF302F06FC}" srcOrd="1" destOrd="0" presId="urn:microsoft.com/office/officeart/2005/8/layout/hChevron3"/>
    <dgm:cxn modelId="{5BDF4C69-B905-41E5-802C-5B0C4AC45AD9}" type="presParOf" srcId="{F8FBED06-D79B-4A51-8EF0-A54F8A41FA47}" destId="{21E68383-EC59-423D-805E-263788D94124}" srcOrd="2" destOrd="0" presId="urn:microsoft.com/office/officeart/2005/8/layout/hChevron3"/>
    <dgm:cxn modelId="{90C5D8A7-763E-49F6-B5E8-AC26A5E84B4A}" type="presParOf" srcId="{F8FBED06-D79B-4A51-8EF0-A54F8A41FA47}" destId="{24DC1FCD-DCC0-4A5D-9683-58CFB793DC6E}" srcOrd="3" destOrd="0" presId="urn:microsoft.com/office/officeart/2005/8/layout/hChevron3"/>
    <dgm:cxn modelId="{C03E53A5-25B2-4872-92C5-1D83A3D9D1A0}" type="presParOf" srcId="{F8FBED06-D79B-4A51-8EF0-A54F8A41FA47}" destId="{EC3E310D-338F-4616-A102-135542486677}" srcOrd="4" destOrd="0" presId="urn:microsoft.com/office/officeart/2005/8/layout/hChevron3"/>
    <dgm:cxn modelId="{8D6D7776-537F-4484-923B-CF074C6B1F39}" type="presParOf" srcId="{F8FBED06-D79B-4A51-8EF0-A54F8A41FA47}" destId="{F9D3A1BD-D992-4746-9111-26CAADBA2EB9}" srcOrd="5" destOrd="0" presId="urn:microsoft.com/office/officeart/2005/8/layout/hChevron3"/>
    <dgm:cxn modelId="{454A1C65-950D-4991-A54B-49B483D592AD}" type="presParOf" srcId="{F8FBED06-D79B-4A51-8EF0-A54F8A41FA47}" destId="{59EE5FC5-8F2D-4BF1-9FB4-E3C683CF88A3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B21B3D2-A89B-4969-AB47-824DDC1FCB89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C3DDB2E0-1696-4F7C-B321-A397AAB63232}">
      <dgm:prSet phldrT="[Текст]" custT="1"/>
      <dgm:spPr/>
      <dgm:t>
        <a:bodyPr/>
        <a:lstStyle/>
        <a:p>
          <a:r>
            <a:rPr lang="ru-RU" sz="1000" dirty="0" smtClean="0"/>
            <a:t>Формирование пула региональных экспертов по вопросам оценки муниципальных механизмов управления</a:t>
          </a:r>
          <a:endParaRPr lang="ru-RU" sz="1000" dirty="0"/>
        </a:p>
      </dgm:t>
    </dgm:pt>
    <dgm:pt modelId="{5DFAE0CE-CE80-4A37-AE19-E8E41952347D}" type="parTrans" cxnId="{A8012A8B-54A3-461D-BAE4-507F281FE89B}">
      <dgm:prSet/>
      <dgm:spPr/>
      <dgm:t>
        <a:bodyPr/>
        <a:lstStyle/>
        <a:p>
          <a:endParaRPr lang="ru-RU"/>
        </a:p>
      </dgm:t>
    </dgm:pt>
    <dgm:pt modelId="{B5D3EF26-5132-439D-BE6C-F26F893AEBB2}" type="sibTrans" cxnId="{A8012A8B-54A3-461D-BAE4-507F281FE89B}">
      <dgm:prSet/>
      <dgm:spPr/>
      <dgm:t>
        <a:bodyPr/>
        <a:lstStyle/>
        <a:p>
          <a:r>
            <a:rPr lang="ru-RU" b="0" dirty="0" smtClean="0"/>
            <a:t>Приоритет: управление качеством образования на основе данных</a:t>
          </a:r>
          <a:endParaRPr lang="ru-RU" b="0" dirty="0"/>
        </a:p>
      </dgm:t>
    </dgm:pt>
    <dgm:pt modelId="{A0047599-D879-49A4-8B11-3141D5219BFE}">
      <dgm:prSet phldrT="[Текст]"/>
      <dgm:spPr/>
      <dgm:t>
        <a:bodyPr/>
        <a:lstStyle/>
        <a:p>
          <a:r>
            <a:rPr lang="ru-RU" dirty="0" smtClean="0"/>
            <a:t>Автоматизация сбора, хранения и анализа данных</a:t>
          </a:r>
          <a:endParaRPr lang="ru-RU" dirty="0"/>
        </a:p>
      </dgm:t>
    </dgm:pt>
    <dgm:pt modelId="{C8866CFD-1599-4775-8479-E704FA38B069}" type="parTrans" cxnId="{558B93CB-1845-4F6B-8126-660093AC4F6A}">
      <dgm:prSet/>
      <dgm:spPr/>
      <dgm:t>
        <a:bodyPr/>
        <a:lstStyle/>
        <a:p>
          <a:endParaRPr lang="ru-RU"/>
        </a:p>
      </dgm:t>
    </dgm:pt>
    <dgm:pt modelId="{96612051-74EF-4FA1-9CCA-1CCCDC92DD5A}" type="sibTrans" cxnId="{558B93CB-1845-4F6B-8126-660093AC4F6A}">
      <dgm:prSet/>
      <dgm:spPr/>
      <dgm:t>
        <a:bodyPr/>
        <a:lstStyle/>
        <a:p>
          <a:endParaRPr lang="ru-RU"/>
        </a:p>
      </dgm:t>
    </dgm:pt>
    <dgm:pt modelId="{C35491BC-4CE7-454F-B288-B84F2DF4B223}">
      <dgm:prSet phldrT="[Текст]" custT="1"/>
      <dgm:spPr/>
      <dgm:t>
        <a:bodyPr/>
        <a:lstStyle/>
        <a:p>
          <a:r>
            <a:rPr lang="ru-RU" sz="1000" dirty="0" smtClean="0">
              <a:solidFill>
                <a:schemeClr val="accent2"/>
              </a:solidFill>
            </a:rPr>
            <a:t>Профилактика учебной </a:t>
          </a:r>
          <a:r>
            <a:rPr lang="ru-RU" sz="1000" dirty="0" err="1" smtClean="0">
              <a:solidFill>
                <a:schemeClr val="accent2"/>
              </a:solidFill>
            </a:rPr>
            <a:t>неуспешности</a:t>
          </a:r>
          <a:r>
            <a:rPr lang="ru-RU" sz="1000" dirty="0" smtClean="0">
              <a:solidFill>
                <a:schemeClr val="accent2"/>
              </a:solidFill>
            </a:rPr>
            <a:t> в ОО муниципалитета</a:t>
          </a:r>
          <a:endParaRPr lang="ru-RU" sz="1000" dirty="0"/>
        </a:p>
      </dgm:t>
    </dgm:pt>
    <dgm:pt modelId="{ACD1C076-A66F-4523-BDF2-F7D12C4BB16B}" type="parTrans" cxnId="{21F789D7-A67A-40EF-AFDE-421C698C5C4D}">
      <dgm:prSet/>
      <dgm:spPr/>
      <dgm:t>
        <a:bodyPr/>
        <a:lstStyle/>
        <a:p>
          <a:endParaRPr lang="ru-RU"/>
        </a:p>
      </dgm:t>
    </dgm:pt>
    <dgm:pt modelId="{7F45CE78-25CC-4A29-8952-5F73D36965F5}" type="sibTrans" cxnId="{21F789D7-A67A-40EF-AFDE-421C698C5C4D}">
      <dgm:prSet/>
      <dgm:spPr/>
      <dgm:t>
        <a:bodyPr/>
        <a:lstStyle/>
        <a:p>
          <a:r>
            <a:rPr lang="ru-RU" dirty="0" smtClean="0"/>
            <a:t>Создание условий для совершения осознанного выбора дальнейшей траектории обучения выпускниками ООО и СОО</a:t>
          </a:r>
          <a:endParaRPr lang="ru-RU" dirty="0"/>
        </a:p>
      </dgm:t>
    </dgm:pt>
    <dgm:pt modelId="{9A446D42-031C-49DD-8EC5-9C98CE289D90}">
      <dgm:prSet phldrT="[Текст]" custT="1"/>
      <dgm:spPr/>
      <dgm:t>
        <a:bodyPr/>
        <a:lstStyle/>
        <a:p>
          <a:r>
            <a:rPr lang="ru-RU" sz="1200" dirty="0" smtClean="0"/>
            <a:t>Стимулирование ОО к развитию объективной ВСОКО</a:t>
          </a:r>
          <a:endParaRPr lang="ru-RU" sz="1200" dirty="0"/>
        </a:p>
      </dgm:t>
    </dgm:pt>
    <dgm:pt modelId="{8CDF9A09-8ADA-4A6D-921E-9D85C1EB5262}" type="parTrans" cxnId="{A22E1C48-9CFD-47F0-8BF5-278364E33B03}">
      <dgm:prSet/>
      <dgm:spPr/>
      <dgm:t>
        <a:bodyPr/>
        <a:lstStyle/>
        <a:p>
          <a:endParaRPr lang="ru-RU"/>
        </a:p>
      </dgm:t>
    </dgm:pt>
    <dgm:pt modelId="{C42BE980-F90F-4115-83E1-C633A9D7748F}" type="sibTrans" cxnId="{A22E1C48-9CFD-47F0-8BF5-278364E33B03}">
      <dgm:prSet/>
      <dgm:spPr/>
      <dgm:t>
        <a:bodyPr/>
        <a:lstStyle/>
        <a:p>
          <a:endParaRPr lang="ru-RU"/>
        </a:p>
      </dgm:t>
    </dgm:pt>
    <dgm:pt modelId="{42790E82-0751-4E2A-A5C0-F726EBD59059}">
      <dgm:prSet phldrT="[Текст]" custT="1"/>
      <dgm:spPr/>
      <dgm:t>
        <a:bodyPr/>
        <a:lstStyle/>
        <a:p>
          <a:r>
            <a:rPr lang="ru-RU" sz="1000" dirty="0" smtClean="0"/>
            <a:t>Повышение согласованности региональных –муниципальных –школьных механизмов управления качеством </a:t>
          </a:r>
          <a:r>
            <a:rPr lang="ru-RU" sz="800" dirty="0" smtClean="0"/>
            <a:t>образования</a:t>
          </a:r>
          <a:endParaRPr lang="ru-RU" sz="800" dirty="0"/>
        </a:p>
      </dgm:t>
    </dgm:pt>
    <dgm:pt modelId="{2605FE9E-AAFC-4FEC-884B-1895B3464D20}" type="parTrans" cxnId="{BC4064DC-885C-4EE0-9CB7-820ED25F98FD}">
      <dgm:prSet/>
      <dgm:spPr/>
      <dgm:t>
        <a:bodyPr/>
        <a:lstStyle/>
        <a:p>
          <a:endParaRPr lang="ru-RU"/>
        </a:p>
      </dgm:t>
    </dgm:pt>
    <dgm:pt modelId="{9AE0040E-AAEA-4343-B34A-5753CEB5478A}" type="sibTrans" cxnId="{BC4064DC-885C-4EE0-9CB7-820ED25F98FD}">
      <dgm:prSet custT="1"/>
      <dgm:spPr/>
      <dgm:t>
        <a:bodyPr/>
        <a:lstStyle/>
        <a:p>
          <a:r>
            <a:rPr lang="ru-RU" sz="1000" dirty="0" smtClean="0"/>
            <a:t>Повышение профессионального мастерства педагогических работников</a:t>
          </a:r>
          <a:endParaRPr lang="ru-RU" sz="1000" dirty="0"/>
        </a:p>
      </dgm:t>
    </dgm:pt>
    <dgm:pt modelId="{39582F4F-8482-479C-AF5C-3987D68BC824}">
      <dgm:prSet phldrT="[Текст]"/>
      <dgm:spPr/>
      <dgm:t>
        <a:bodyPr/>
        <a:lstStyle/>
        <a:p>
          <a:r>
            <a:rPr lang="ru-RU" dirty="0" smtClean="0"/>
            <a:t>Максимальное использование интеграционного потенциала федеральных и региональных проектов</a:t>
          </a:r>
          <a:endParaRPr lang="ru-RU" dirty="0"/>
        </a:p>
      </dgm:t>
    </dgm:pt>
    <dgm:pt modelId="{98BD0050-B4D7-40FA-B1F5-68CD15C35723}" type="parTrans" cxnId="{FFCBA8D5-7BB1-492A-BA00-C84FFC93AE69}">
      <dgm:prSet/>
      <dgm:spPr/>
      <dgm:t>
        <a:bodyPr/>
        <a:lstStyle/>
        <a:p>
          <a:endParaRPr lang="ru-RU"/>
        </a:p>
      </dgm:t>
    </dgm:pt>
    <dgm:pt modelId="{8B7093A0-054E-4EE4-A0B1-B3D086A34A72}" type="sibTrans" cxnId="{FFCBA8D5-7BB1-492A-BA00-C84FFC93AE69}">
      <dgm:prSet/>
      <dgm:spPr/>
      <dgm:t>
        <a:bodyPr/>
        <a:lstStyle/>
        <a:p>
          <a:endParaRPr lang="ru-RU"/>
        </a:p>
      </dgm:t>
    </dgm:pt>
    <dgm:pt modelId="{AF206CBF-BEF0-41D9-B9D8-68BB14129774}" type="pres">
      <dgm:prSet presAssocID="{8B21B3D2-A89B-4969-AB47-824DDC1FCB89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A946FA7B-6083-4103-9155-A530F472C11C}" type="pres">
      <dgm:prSet presAssocID="{C3DDB2E0-1696-4F7C-B321-A397AAB63232}" presName="composite" presStyleCnt="0"/>
      <dgm:spPr/>
    </dgm:pt>
    <dgm:pt modelId="{332FF2B5-4C39-4E54-A5EB-893F2CE25F8E}" type="pres">
      <dgm:prSet presAssocID="{C3DDB2E0-1696-4F7C-B321-A397AAB63232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D0D42B-DAED-43D6-98B4-1C5AEE136351}" type="pres">
      <dgm:prSet presAssocID="{C3DDB2E0-1696-4F7C-B321-A397AAB63232}" presName="Childtext1" presStyleLbl="revTx" presStyleIdx="0" presStyleCnt="3" custScaleX="77034" custLinFactX="-100000" custLinFactNeighborX="-163501" custLinFactNeighborY="3800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7D69C6-C93E-401C-A9CD-325D32CFB5BB}" type="pres">
      <dgm:prSet presAssocID="{C3DDB2E0-1696-4F7C-B321-A397AAB63232}" presName="BalanceSpacing" presStyleCnt="0"/>
      <dgm:spPr/>
    </dgm:pt>
    <dgm:pt modelId="{06752D7E-0A5B-4260-A62D-461935899A62}" type="pres">
      <dgm:prSet presAssocID="{C3DDB2E0-1696-4F7C-B321-A397AAB63232}" presName="BalanceSpacing1" presStyleCnt="0"/>
      <dgm:spPr/>
    </dgm:pt>
    <dgm:pt modelId="{1E841AEC-2FFC-4B4A-89AC-2539E116DA07}" type="pres">
      <dgm:prSet presAssocID="{B5D3EF26-5132-439D-BE6C-F26F893AEBB2}" presName="Accent1Text" presStyleLbl="node1" presStyleIdx="1" presStyleCnt="6" custLinFactNeighborX="-20473" custLinFactNeighborY="12656"/>
      <dgm:spPr/>
      <dgm:t>
        <a:bodyPr/>
        <a:lstStyle/>
        <a:p>
          <a:endParaRPr lang="ru-RU"/>
        </a:p>
      </dgm:t>
    </dgm:pt>
    <dgm:pt modelId="{BCCD9C5F-A50A-4C66-B428-20D208AAC330}" type="pres">
      <dgm:prSet presAssocID="{B5D3EF26-5132-439D-BE6C-F26F893AEBB2}" presName="spaceBetweenRectangles" presStyleCnt="0"/>
      <dgm:spPr/>
    </dgm:pt>
    <dgm:pt modelId="{69FE7517-D0E4-4E55-8E5F-C8028273EB30}" type="pres">
      <dgm:prSet presAssocID="{C35491BC-4CE7-454F-B288-B84F2DF4B223}" presName="composite" presStyleCnt="0"/>
      <dgm:spPr/>
    </dgm:pt>
    <dgm:pt modelId="{D7C187F0-22A0-4257-B21E-262D4F7AFB15}" type="pres">
      <dgm:prSet presAssocID="{C35491BC-4CE7-454F-B288-B84F2DF4B223}" presName="Parent1" presStyleLbl="node1" presStyleIdx="2" presStyleCnt="6" custLinFactNeighborY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7FF0E0-1CC5-4784-AEA3-2EC03F297D0C}" type="pres">
      <dgm:prSet presAssocID="{C35491BC-4CE7-454F-B288-B84F2DF4B223}" presName="Childtext1" presStyleLbl="revTx" presStyleIdx="1" presStyleCnt="3" custLinFactNeighborX="-1071" custLinFactNeighborY="133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77BA39-6013-459E-96A5-579F7B7DB960}" type="pres">
      <dgm:prSet presAssocID="{C35491BC-4CE7-454F-B288-B84F2DF4B223}" presName="BalanceSpacing" presStyleCnt="0"/>
      <dgm:spPr/>
    </dgm:pt>
    <dgm:pt modelId="{D40BA37A-97CD-4E34-ADD2-119798E01762}" type="pres">
      <dgm:prSet presAssocID="{C35491BC-4CE7-454F-B288-B84F2DF4B223}" presName="BalanceSpacing1" presStyleCnt="0"/>
      <dgm:spPr/>
    </dgm:pt>
    <dgm:pt modelId="{6B36A251-8F36-4211-8CD1-3B6649130D57}" type="pres">
      <dgm:prSet presAssocID="{7F45CE78-25CC-4A29-8952-5F73D36965F5}" presName="Accent1Text" presStyleLbl="node1" presStyleIdx="3" presStyleCnt="6"/>
      <dgm:spPr/>
      <dgm:t>
        <a:bodyPr/>
        <a:lstStyle/>
        <a:p>
          <a:endParaRPr lang="ru-RU"/>
        </a:p>
      </dgm:t>
    </dgm:pt>
    <dgm:pt modelId="{3F71A049-1D60-48C3-BFEF-8820AAAD4D22}" type="pres">
      <dgm:prSet presAssocID="{7F45CE78-25CC-4A29-8952-5F73D36965F5}" presName="spaceBetweenRectangles" presStyleCnt="0"/>
      <dgm:spPr/>
    </dgm:pt>
    <dgm:pt modelId="{CED5E433-F66A-44FD-8577-B0DC40F4EABE}" type="pres">
      <dgm:prSet presAssocID="{42790E82-0751-4E2A-A5C0-F726EBD59059}" presName="composite" presStyleCnt="0"/>
      <dgm:spPr/>
    </dgm:pt>
    <dgm:pt modelId="{EB10F096-3A6D-4FC1-A1FC-AB1EA45017EC}" type="pres">
      <dgm:prSet presAssocID="{42790E82-0751-4E2A-A5C0-F726EBD59059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7A2F55-7409-4486-9874-1D30415A5BBD}" type="pres">
      <dgm:prSet presAssocID="{42790E82-0751-4E2A-A5C0-F726EBD59059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9EF647-EAEE-4772-BF2B-701377F6DDC9}" type="pres">
      <dgm:prSet presAssocID="{42790E82-0751-4E2A-A5C0-F726EBD59059}" presName="BalanceSpacing" presStyleCnt="0"/>
      <dgm:spPr/>
    </dgm:pt>
    <dgm:pt modelId="{009DAAF8-272A-4579-B844-1518550AFEE8}" type="pres">
      <dgm:prSet presAssocID="{42790E82-0751-4E2A-A5C0-F726EBD59059}" presName="BalanceSpacing1" presStyleCnt="0"/>
      <dgm:spPr/>
    </dgm:pt>
    <dgm:pt modelId="{D6182429-81BE-4725-AA23-DC8714A6A95B}" type="pres">
      <dgm:prSet presAssocID="{9AE0040E-AAEA-4343-B34A-5753CEB5478A}" presName="Accent1Text" presStyleLbl="node1" presStyleIdx="5" presStyleCnt="6"/>
      <dgm:spPr/>
      <dgm:t>
        <a:bodyPr/>
        <a:lstStyle/>
        <a:p>
          <a:endParaRPr lang="ru-RU"/>
        </a:p>
      </dgm:t>
    </dgm:pt>
  </dgm:ptLst>
  <dgm:cxnLst>
    <dgm:cxn modelId="{558B93CB-1845-4F6B-8126-660093AC4F6A}" srcId="{C3DDB2E0-1696-4F7C-B321-A397AAB63232}" destId="{A0047599-D879-49A4-8B11-3141D5219BFE}" srcOrd="0" destOrd="0" parTransId="{C8866CFD-1599-4775-8479-E704FA38B069}" sibTransId="{96612051-74EF-4FA1-9CCA-1CCCDC92DD5A}"/>
    <dgm:cxn modelId="{D62B271B-3E53-4826-8F44-B7699318A4BE}" type="presOf" srcId="{39582F4F-8482-479C-AF5C-3987D68BC824}" destId="{457A2F55-7409-4486-9874-1D30415A5BBD}" srcOrd="0" destOrd="0" presId="urn:microsoft.com/office/officeart/2008/layout/AlternatingHexagons"/>
    <dgm:cxn modelId="{587A45B9-7B21-4403-BE3C-A603DCB22B4D}" type="presOf" srcId="{7F45CE78-25CC-4A29-8952-5F73D36965F5}" destId="{6B36A251-8F36-4211-8CD1-3B6649130D57}" srcOrd="0" destOrd="0" presId="urn:microsoft.com/office/officeart/2008/layout/AlternatingHexagons"/>
    <dgm:cxn modelId="{A8012A8B-54A3-461D-BAE4-507F281FE89B}" srcId="{8B21B3D2-A89B-4969-AB47-824DDC1FCB89}" destId="{C3DDB2E0-1696-4F7C-B321-A397AAB63232}" srcOrd="0" destOrd="0" parTransId="{5DFAE0CE-CE80-4A37-AE19-E8E41952347D}" sibTransId="{B5D3EF26-5132-439D-BE6C-F26F893AEBB2}"/>
    <dgm:cxn modelId="{18E474A7-6C3C-453B-BD76-04A93D6386A2}" type="presOf" srcId="{9AE0040E-AAEA-4343-B34A-5753CEB5478A}" destId="{D6182429-81BE-4725-AA23-DC8714A6A95B}" srcOrd="0" destOrd="0" presId="urn:microsoft.com/office/officeart/2008/layout/AlternatingHexagons"/>
    <dgm:cxn modelId="{39DCA65C-73EA-498C-ABD4-4FEE290B2758}" type="presOf" srcId="{A0047599-D879-49A4-8B11-3141D5219BFE}" destId="{66D0D42B-DAED-43D6-98B4-1C5AEE136351}" srcOrd="0" destOrd="0" presId="urn:microsoft.com/office/officeart/2008/layout/AlternatingHexagons"/>
    <dgm:cxn modelId="{F9288F46-0C2A-49EC-8BD9-87CB9C507573}" type="presOf" srcId="{C35491BC-4CE7-454F-B288-B84F2DF4B223}" destId="{D7C187F0-22A0-4257-B21E-262D4F7AFB15}" srcOrd="0" destOrd="0" presId="urn:microsoft.com/office/officeart/2008/layout/AlternatingHexagons"/>
    <dgm:cxn modelId="{BC4064DC-885C-4EE0-9CB7-820ED25F98FD}" srcId="{8B21B3D2-A89B-4969-AB47-824DDC1FCB89}" destId="{42790E82-0751-4E2A-A5C0-F726EBD59059}" srcOrd="2" destOrd="0" parTransId="{2605FE9E-AAFC-4FEC-884B-1895B3464D20}" sibTransId="{9AE0040E-AAEA-4343-B34A-5753CEB5478A}"/>
    <dgm:cxn modelId="{21F789D7-A67A-40EF-AFDE-421C698C5C4D}" srcId="{8B21B3D2-A89B-4969-AB47-824DDC1FCB89}" destId="{C35491BC-4CE7-454F-B288-B84F2DF4B223}" srcOrd="1" destOrd="0" parTransId="{ACD1C076-A66F-4523-BDF2-F7D12C4BB16B}" sibTransId="{7F45CE78-25CC-4A29-8952-5F73D36965F5}"/>
    <dgm:cxn modelId="{93DE9ABB-5EF5-4501-8751-94614EEC708C}" type="presOf" srcId="{42790E82-0751-4E2A-A5C0-F726EBD59059}" destId="{EB10F096-3A6D-4FC1-A1FC-AB1EA45017EC}" srcOrd="0" destOrd="0" presId="urn:microsoft.com/office/officeart/2008/layout/AlternatingHexagons"/>
    <dgm:cxn modelId="{A22E1C48-9CFD-47F0-8BF5-278364E33B03}" srcId="{C35491BC-4CE7-454F-B288-B84F2DF4B223}" destId="{9A446D42-031C-49DD-8EC5-9C98CE289D90}" srcOrd="0" destOrd="0" parTransId="{8CDF9A09-8ADA-4A6D-921E-9D85C1EB5262}" sibTransId="{C42BE980-F90F-4115-83E1-C633A9D7748F}"/>
    <dgm:cxn modelId="{CA21EC58-A962-4161-979C-02043C058C05}" type="presOf" srcId="{8B21B3D2-A89B-4969-AB47-824DDC1FCB89}" destId="{AF206CBF-BEF0-41D9-B9D8-68BB14129774}" srcOrd="0" destOrd="0" presId="urn:microsoft.com/office/officeart/2008/layout/AlternatingHexagons"/>
    <dgm:cxn modelId="{FFCBA8D5-7BB1-492A-BA00-C84FFC93AE69}" srcId="{42790E82-0751-4E2A-A5C0-F726EBD59059}" destId="{39582F4F-8482-479C-AF5C-3987D68BC824}" srcOrd="0" destOrd="0" parTransId="{98BD0050-B4D7-40FA-B1F5-68CD15C35723}" sibTransId="{8B7093A0-054E-4EE4-A0B1-B3D086A34A72}"/>
    <dgm:cxn modelId="{2AC8AE26-68F6-486D-8113-7442D704B656}" type="presOf" srcId="{9A446D42-031C-49DD-8EC5-9C98CE289D90}" destId="{9B7FF0E0-1CC5-4784-AEA3-2EC03F297D0C}" srcOrd="0" destOrd="0" presId="urn:microsoft.com/office/officeart/2008/layout/AlternatingHexagons"/>
    <dgm:cxn modelId="{F5A2489F-28D4-467B-AE3B-C1E581ACC2B5}" type="presOf" srcId="{B5D3EF26-5132-439D-BE6C-F26F893AEBB2}" destId="{1E841AEC-2FFC-4B4A-89AC-2539E116DA07}" srcOrd="0" destOrd="0" presId="urn:microsoft.com/office/officeart/2008/layout/AlternatingHexagons"/>
    <dgm:cxn modelId="{CF348B84-EA9B-44F2-8160-03D977D065C2}" type="presOf" srcId="{C3DDB2E0-1696-4F7C-B321-A397AAB63232}" destId="{332FF2B5-4C39-4E54-A5EB-893F2CE25F8E}" srcOrd="0" destOrd="0" presId="urn:microsoft.com/office/officeart/2008/layout/AlternatingHexagons"/>
    <dgm:cxn modelId="{42CBB64C-8871-462F-9C2A-3DD2EC884396}" type="presParOf" srcId="{AF206CBF-BEF0-41D9-B9D8-68BB14129774}" destId="{A946FA7B-6083-4103-9155-A530F472C11C}" srcOrd="0" destOrd="0" presId="urn:microsoft.com/office/officeart/2008/layout/AlternatingHexagons"/>
    <dgm:cxn modelId="{559F8564-F550-45C2-8445-B6305299C17A}" type="presParOf" srcId="{A946FA7B-6083-4103-9155-A530F472C11C}" destId="{332FF2B5-4C39-4E54-A5EB-893F2CE25F8E}" srcOrd="0" destOrd="0" presId="urn:microsoft.com/office/officeart/2008/layout/AlternatingHexagons"/>
    <dgm:cxn modelId="{AB7E3761-99A2-4703-88C7-5A3AF622779E}" type="presParOf" srcId="{A946FA7B-6083-4103-9155-A530F472C11C}" destId="{66D0D42B-DAED-43D6-98B4-1C5AEE136351}" srcOrd="1" destOrd="0" presId="urn:microsoft.com/office/officeart/2008/layout/AlternatingHexagons"/>
    <dgm:cxn modelId="{931E1C45-9474-4748-81E5-3A50A61E16E7}" type="presParOf" srcId="{A946FA7B-6083-4103-9155-A530F472C11C}" destId="{397D69C6-C93E-401C-A9CD-325D32CFB5BB}" srcOrd="2" destOrd="0" presId="urn:microsoft.com/office/officeart/2008/layout/AlternatingHexagons"/>
    <dgm:cxn modelId="{67C3A0AE-F76F-4450-B64A-3520A619426B}" type="presParOf" srcId="{A946FA7B-6083-4103-9155-A530F472C11C}" destId="{06752D7E-0A5B-4260-A62D-461935899A62}" srcOrd="3" destOrd="0" presId="urn:microsoft.com/office/officeart/2008/layout/AlternatingHexagons"/>
    <dgm:cxn modelId="{299058C1-5832-468F-B47E-0806B88DBFAE}" type="presParOf" srcId="{A946FA7B-6083-4103-9155-A530F472C11C}" destId="{1E841AEC-2FFC-4B4A-89AC-2539E116DA07}" srcOrd="4" destOrd="0" presId="urn:microsoft.com/office/officeart/2008/layout/AlternatingHexagons"/>
    <dgm:cxn modelId="{ABCBDA96-B3F2-4C78-87F5-7E0C480AE5F7}" type="presParOf" srcId="{AF206CBF-BEF0-41D9-B9D8-68BB14129774}" destId="{BCCD9C5F-A50A-4C66-B428-20D208AAC330}" srcOrd="1" destOrd="0" presId="urn:microsoft.com/office/officeart/2008/layout/AlternatingHexagons"/>
    <dgm:cxn modelId="{0DD24894-6C72-42C5-9BFC-B04C674847C2}" type="presParOf" srcId="{AF206CBF-BEF0-41D9-B9D8-68BB14129774}" destId="{69FE7517-D0E4-4E55-8E5F-C8028273EB30}" srcOrd="2" destOrd="0" presId="urn:microsoft.com/office/officeart/2008/layout/AlternatingHexagons"/>
    <dgm:cxn modelId="{549B4B0D-435D-44E5-8BF4-1A26573D81D9}" type="presParOf" srcId="{69FE7517-D0E4-4E55-8E5F-C8028273EB30}" destId="{D7C187F0-22A0-4257-B21E-262D4F7AFB15}" srcOrd="0" destOrd="0" presId="urn:microsoft.com/office/officeart/2008/layout/AlternatingHexagons"/>
    <dgm:cxn modelId="{630106A0-683D-4351-A23E-A38D689572F8}" type="presParOf" srcId="{69FE7517-D0E4-4E55-8E5F-C8028273EB30}" destId="{9B7FF0E0-1CC5-4784-AEA3-2EC03F297D0C}" srcOrd="1" destOrd="0" presId="urn:microsoft.com/office/officeart/2008/layout/AlternatingHexagons"/>
    <dgm:cxn modelId="{7E956F46-6E87-4122-8730-BEF6B117178E}" type="presParOf" srcId="{69FE7517-D0E4-4E55-8E5F-C8028273EB30}" destId="{3D77BA39-6013-459E-96A5-579F7B7DB960}" srcOrd="2" destOrd="0" presId="urn:microsoft.com/office/officeart/2008/layout/AlternatingHexagons"/>
    <dgm:cxn modelId="{B3A77762-F027-4D8D-9B3D-95546A72C2CC}" type="presParOf" srcId="{69FE7517-D0E4-4E55-8E5F-C8028273EB30}" destId="{D40BA37A-97CD-4E34-ADD2-119798E01762}" srcOrd="3" destOrd="0" presId="urn:microsoft.com/office/officeart/2008/layout/AlternatingHexagons"/>
    <dgm:cxn modelId="{06F17F06-E094-4072-A221-13B8D728F3D9}" type="presParOf" srcId="{69FE7517-D0E4-4E55-8E5F-C8028273EB30}" destId="{6B36A251-8F36-4211-8CD1-3B6649130D57}" srcOrd="4" destOrd="0" presId="urn:microsoft.com/office/officeart/2008/layout/AlternatingHexagons"/>
    <dgm:cxn modelId="{0C1C760F-D83A-4840-B505-D57316E8B2A7}" type="presParOf" srcId="{AF206CBF-BEF0-41D9-B9D8-68BB14129774}" destId="{3F71A049-1D60-48C3-BFEF-8820AAAD4D22}" srcOrd="3" destOrd="0" presId="urn:microsoft.com/office/officeart/2008/layout/AlternatingHexagons"/>
    <dgm:cxn modelId="{5A8C9A6C-8DE2-4853-94C9-7CCA53152F73}" type="presParOf" srcId="{AF206CBF-BEF0-41D9-B9D8-68BB14129774}" destId="{CED5E433-F66A-44FD-8577-B0DC40F4EABE}" srcOrd="4" destOrd="0" presId="urn:microsoft.com/office/officeart/2008/layout/AlternatingHexagons"/>
    <dgm:cxn modelId="{20B906F3-0551-4CDB-8300-3DF1CEE0BD0D}" type="presParOf" srcId="{CED5E433-F66A-44FD-8577-B0DC40F4EABE}" destId="{EB10F096-3A6D-4FC1-A1FC-AB1EA45017EC}" srcOrd="0" destOrd="0" presId="urn:microsoft.com/office/officeart/2008/layout/AlternatingHexagons"/>
    <dgm:cxn modelId="{28ABD554-6B9F-4EE0-8435-2470561D483C}" type="presParOf" srcId="{CED5E433-F66A-44FD-8577-B0DC40F4EABE}" destId="{457A2F55-7409-4486-9874-1D30415A5BBD}" srcOrd="1" destOrd="0" presId="urn:microsoft.com/office/officeart/2008/layout/AlternatingHexagons"/>
    <dgm:cxn modelId="{89EC1A3F-4544-4188-BCA0-879BBE95AF7C}" type="presParOf" srcId="{CED5E433-F66A-44FD-8577-B0DC40F4EABE}" destId="{B39EF647-EAEE-4772-BF2B-701377F6DDC9}" srcOrd="2" destOrd="0" presId="urn:microsoft.com/office/officeart/2008/layout/AlternatingHexagons"/>
    <dgm:cxn modelId="{4D881AFB-B7CD-4094-8AA9-BC2582997BC5}" type="presParOf" srcId="{CED5E433-F66A-44FD-8577-B0DC40F4EABE}" destId="{009DAAF8-272A-4579-B844-1518550AFEE8}" srcOrd="3" destOrd="0" presId="urn:microsoft.com/office/officeart/2008/layout/AlternatingHexagons"/>
    <dgm:cxn modelId="{811687CA-EB7E-4497-B57A-84756239E63F}" type="presParOf" srcId="{CED5E433-F66A-44FD-8577-B0DC40F4EABE}" destId="{D6182429-81BE-4725-AA23-DC8714A6A95B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5A77EA-6261-436A-99B9-1882B9C44285}">
      <dsp:nvSpPr>
        <dsp:cNvPr id="0" name=""/>
        <dsp:cNvSpPr/>
      </dsp:nvSpPr>
      <dsp:spPr>
        <a:xfrm>
          <a:off x="1211896" y="-4573"/>
          <a:ext cx="4526279" cy="4526279"/>
        </a:xfrm>
        <a:prstGeom prst="circularArrow">
          <a:avLst>
            <a:gd name="adj1" fmla="val 5274"/>
            <a:gd name="adj2" fmla="val 312630"/>
            <a:gd name="adj3" fmla="val 14245833"/>
            <a:gd name="adj4" fmla="val 17116668"/>
            <a:gd name="adj5" fmla="val 5477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DAC540-D4A4-4B10-AFAE-A2CE17A9C17D}">
      <dsp:nvSpPr>
        <dsp:cNvPr id="0" name=""/>
        <dsp:cNvSpPr/>
      </dsp:nvSpPr>
      <dsp:spPr>
        <a:xfrm>
          <a:off x="2623244" y="1221"/>
          <a:ext cx="1703582" cy="851791"/>
        </a:xfrm>
        <a:prstGeom prst="roundRect">
          <a:avLst/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tint val="66000"/>
                <a:satMod val="160000"/>
              </a:schemeClr>
            </a:gs>
            <a:gs pos="50000">
              <a:schemeClr val="accent1">
                <a:hueOff val="0"/>
                <a:satOff val="0"/>
                <a:lumOff val="0"/>
                <a:tint val="445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tint val="23500"/>
                <a:satMod val="160000"/>
              </a:schemeClr>
            </a:gs>
          </a:gsLst>
          <a:lin ang="16200000" scaled="1"/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1" kern="1200" dirty="0" smtClean="0">
              <a:solidFill>
                <a:schemeClr val="tx1"/>
              </a:solidFill>
            </a:rPr>
            <a:t>Цели</a:t>
          </a:r>
          <a:endParaRPr lang="ru-RU" sz="1400" b="0" i="1" kern="1200" dirty="0">
            <a:solidFill>
              <a:schemeClr val="tx1"/>
            </a:solidFill>
          </a:endParaRPr>
        </a:p>
      </dsp:txBody>
      <dsp:txXfrm>
        <a:off x="2664825" y="42802"/>
        <a:ext cx="1620420" cy="768629"/>
      </dsp:txXfrm>
    </dsp:sp>
    <dsp:sp modelId="{E59A56AB-31F1-4CDD-B3B0-C873F36CDB3F}">
      <dsp:nvSpPr>
        <dsp:cNvPr id="0" name=""/>
        <dsp:cNvSpPr/>
      </dsp:nvSpPr>
      <dsp:spPr>
        <a:xfrm>
          <a:off x="4213457" y="919330"/>
          <a:ext cx="1703582" cy="851791"/>
        </a:xfrm>
        <a:prstGeom prst="roundRect">
          <a:avLst/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tint val="66000"/>
                <a:satMod val="160000"/>
              </a:schemeClr>
            </a:gs>
            <a:gs pos="50000">
              <a:schemeClr val="accent1">
                <a:hueOff val="0"/>
                <a:satOff val="0"/>
                <a:lumOff val="0"/>
                <a:tint val="445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tint val="23500"/>
                <a:satMod val="160000"/>
              </a:schemeClr>
            </a:gs>
          </a:gsLst>
          <a:lin ang="16200000" scaled="1"/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Показатели, методы сбора информации </a:t>
          </a:r>
          <a:r>
            <a:rPr lang="ru-RU" sz="1400" b="0" i="1" kern="1200" dirty="0" smtClean="0">
              <a:solidFill>
                <a:schemeClr val="tx1"/>
              </a:solidFill>
            </a:rPr>
            <a:t>(</a:t>
          </a:r>
          <a:r>
            <a:rPr lang="ru-RU" sz="1400" b="0" i="1" kern="1200" dirty="0" err="1" smtClean="0">
              <a:solidFill>
                <a:schemeClr val="tx1"/>
              </a:solidFill>
            </a:rPr>
            <a:t>информ</a:t>
          </a:r>
          <a:r>
            <a:rPr lang="ru-RU" sz="1400" b="0" i="1" kern="1200" dirty="0" smtClean="0">
              <a:solidFill>
                <a:schemeClr val="tx1"/>
              </a:solidFill>
            </a:rPr>
            <a:t>. системы, традиционные)</a:t>
          </a:r>
          <a:endParaRPr lang="ru-RU" sz="1400" b="0" i="1" kern="1200" dirty="0">
            <a:solidFill>
              <a:schemeClr val="tx1"/>
            </a:solidFill>
          </a:endParaRPr>
        </a:p>
      </dsp:txBody>
      <dsp:txXfrm>
        <a:off x="4255038" y="960911"/>
        <a:ext cx="1620420" cy="768629"/>
      </dsp:txXfrm>
    </dsp:sp>
    <dsp:sp modelId="{0A1952F4-A326-44D7-A25E-DAFFA39052AC}">
      <dsp:nvSpPr>
        <dsp:cNvPr id="0" name=""/>
        <dsp:cNvSpPr/>
      </dsp:nvSpPr>
      <dsp:spPr>
        <a:xfrm>
          <a:off x="4260111" y="2678924"/>
          <a:ext cx="1703582" cy="851791"/>
        </a:xfrm>
        <a:prstGeom prst="roundRect">
          <a:avLst/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tint val="66000"/>
                <a:satMod val="160000"/>
              </a:schemeClr>
            </a:gs>
            <a:gs pos="50000">
              <a:schemeClr val="accent1">
                <a:hueOff val="0"/>
                <a:satOff val="0"/>
                <a:lumOff val="0"/>
                <a:tint val="445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tint val="23500"/>
                <a:satMod val="160000"/>
              </a:schemeClr>
            </a:gs>
          </a:gsLst>
          <a:lin ang="2700000" scaled="1"/>
          <a:tileRect/>
        </a:gradFill>
        <a:ln w="12700" cap="flat" cmpd="sng" algn="ctr">
          <a:solidFill>
            <a:srgbClr val="FFFFFF">
              <a:alpha val="902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>
              <a:solidFill>
                <a:schemeClr val="tx1"/>
              </a:solidFill>
            </a:rPr>
            <a:t>Мониторинг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4301692" y="2720505"/>
        <a:ext cx="1620420" cy="768629"/>
      </dsp:txXfrm>
    </dsp:sp>
    <dsp:sp modelId="{F4D5F449-949A-4FF8-82B6-74FC756B6A89}">
      <dsp:nvSpPr>
        <dsp:cNvPr id="0" name=""/>
        <dsp:cNvSpPr/>
      </dsp:nvSpPr>
      <dsp:spPr>
        <a:xfrm>
          <a:off x="2623244" y="3673658"/>
          <a:ext cx="1703582" cy="851791"/>
        </a:xfrm>
        <a:prstGeom prst="roundRect">
          <a:avLst/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tint val="66000"/>
                <a:satMod val="160000"/>
              </a:schemeClr>
            </a:gs>
            <a:gs pos="50000">
              <a:schemeClr val="accent1">
                <a:hueOff val="0"/>
                <a:satOff val="0"/>
                <a:lumOff val="0"/>
                <a:tint val="445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tint val="23500"/>
                <a:satMod val="160000"/>
              </a:schemeClr>
            </a:gs>
          </a:gsLst>
          <a:lin ang="2700000" scaled="1"/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Анализ, адресные рекомендации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2664825" y="3715239"/>
        <a:ext cx="1620420" cy="768629"/>
      </dsp:txXfrm>
    </dsp:sp>
    <dsp:sp modelId="{1C0ACA50-8813-4776-8E3E-EAE31CCFDDF2}">
      <dsp:nvSpPr>
        <dsp:cNvPr id="0" name=""/>
        <dsp:cNvSpPr/>
      </dsp:nvSpPr>
      <dsp:spPr>
        <a:xfrm>
          <a:off x="1033032" y="2755549"/>
          <a:ext cx="1703582" cy="851791"/>
        </a:xfrm>
        <a:prstGeom prst="roundRect">
          <a:avLst/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tint val="66000"/>
                <a:satMod val="160000"/>
              </a:schemeClr>
            </a:gs>
            <a:gs pos="50000">
              <a:schemeClr val="accent1">
                <a:hueOff val="0"/>
                <a:satOff val="0"/>
                <a:lumOff val="0"/>
                <a:tint val="445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tint val="23500"/>
                <a:satMod val="160000"/>
              </a:schemeClr>
            </a:gs>
          </a:gsLst>
          <a:lin ang="2700000" scaled="1"/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Меры, управленческие решения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1074613" y="2797130"/>
        <a:ext cx="1620420" cy="768629"/>
      </dsp:txXfrm>
    </dsp:sp>
    <dsp:sp modelId="{7402BC7A-2E5F-452A-9BE1-7FD9A268CDB0}">
      <dsp:nvSpPr>
        <dsp:cNvPr id="0" name=""/>
        <dsp:cNvSpPr/>
      </dsp:nvSpPr>
      <dsp:spPr>
        <a:xfrm>
          <a:off x="1033032" y="919330"/>
          <a:ext cx="1703582" cy="851791"/>
        </a:xfrm>
        <a:prstGeom prst="roundRect">
          <a:avLst/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tint val="66000"/>
                <a:satMod val="160000"/>
              </a:schemeClr>
            </a:gs>
            <a:gs pos="50000">
              <a:schemeClr val="accent1">
                <a:hueOff val="0"/>
                <a:satOff val="0"/>
                <a:lumOff val="0"/>
                <a:tint val="445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tint val="23500"/>
                <a:satMod val="160000"/>
              </a:schemeClr>
            </a:gs>
          </a:gsLst>
          <a:lin ang="2700000" scaled="1"/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>
              <a:solidFill>
                <a:schemeClr val="tx1"/>
              </a:solidFill>
            </a:rPr>
            <a:t>Анализ эффективности принятых мер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1074613" y="960911"/>
        <a:ext cx="1620420" cy="7686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3B3DFA-C847-4D72-AD9A-9F7842909E8E}">
      <dsp:nvSpPr>
        <dsp:cNvPr id="0" name=""/>
        <dsp:cNvSpPr/>
      </dsp:nvSpPr>
      <dsp:spPr>
        <a:xfrm>
          <a:off x="2255" y="0"/>
          <a:ext cx="2263048" cy="53440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676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11</a:t>
          </a:r>
          <a:endParaRPr lang="ru-RU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0-25%</a:t>
          </a:r>
          <a:endParaRPr lang="ru-RU" sz="1400" kern="1200" dirty="0"/>
        </a:p>
      </dsp:txBody>
      <dsp:txXfrm>
        <a:off x="2255" y="0"/>
        <a:ext cx="2129446" cy="534408"/>
      </dsp:txXfrm>
    </dsp:sp>
    <dsp:sp modelId="{21E68383-EC59-423D-805E-263788D94124}">
      <dsp:nvSpPr>
        <dsp:cNvPr id="0" name=""/>
        <dsp:cNvSpPr/>
      </dsp:nvSpPr>
      <dsp:spPr>
        <a:xfrm>
          <a:off x="1812694" y="0"/>
          <a:ext cx="2263048" cy="53440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12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26-50%</a:t>
          </a:r>
          <a:endParaRPr lang="ru-RU" sz="1400" kern="1200" dirty="0"/>
        </a:p>
      </dsp:txBody>
      <dsp:txXfrm>
        <a:off x="2079898" y="0"/>
        <a:ext cx="1728640" cy="534408"/>
      </dsp:txXfrm>
    </dsp:sp>
    <dsp:sp modelId="{EC3E310D-338F-4616-A102-135542486677}">
      <dsp:nvSpPr>
        <dsp:cNvPr id="0" name=""/>
        <dsp:cNvSpPr/>
      </dsp:nvSpPr>
      <dsp:spPr>
        <a:xfrm>
          <a:off x="3623133" y="0"/>
          <a:ext cx="2263048" cy="53440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6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51-75</a:t>
          </a:r>
          <a:endParaRPr lang="ru-RU" sz="1400" kern="1200" dirty="0"/>
        </a:p>
      </dsp:txBody>
      <dsp:txXfrm>
        <a:off x="3890337" y="0"/>
        <a:ext cx="1728640" cy="534408"/>
      </dsp:txXfrm>
    </dsp:sp>
    <dsp:sp modelId="{59EE5FC5-8F2D-4BF1-9FB4-E3C683CF88A3}">
      <dsp:nvSpPr>
        <dsp:cNvPr id="0" name=""/>
        <dsp:cNvSpPr/>
      </dsp:nvSpPr>
      <dsp:spPr>
        <a:xfrm>
          <a:off x="5433572" y="0"/>
          <a:ext cx="2263048" cy="53440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0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76-100</a:t>
          </a:r>
          <a:endParaRPr lang="ru-RU" sz="1400" kern="1200" dirty="0"/>
        </a:p>
      </dsp:txBody>
      <dsp:txXfrm>
        <a:off x="5700776" y="0"/>
        <a:ext cx="1728640" cy="5344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2FF2B5-4C39-4E54-A5EB-893F2CE25F8E}">
      <dsp:nvSpPr>
        <dsp:cNvPr id="0" name=""/>
        <dsp:cNvSpPr/>
      </dsp:nvSpPr>
      <dsp:spPr>
        <a:xfrm rot="5400000">
          <a:off x="3039549" y="107935"/>
          <a:ext cx="1644287" cy="143052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Формирование пула региональных экспертов по вопросам оценки муниципальных механизмов управления</a:t>
          </a:r>
          <a:endParaRPr lang="ru-RU" sz="1000" kern="1200" dirty="0"/>
        </a:p>
      </dsp:txBody>
      <dsp:txXfrm rot="-5400000">
        <a:off x="3369352" y="257291"/>
        <a:ext cx="984681" cy="1131817"/>
      </dsp:txXfrm>
    </dsp:sp>
    <dsp:sp modelId="{66D0D42B-DAED-43D6-98B4-1C5AEE136351}">
      <dsp:nvSpPr>
        <dsp:cNvPr id="0" name=""/>
        <dsp:cNvSpPr/>
      </dsp:nvSpPr>
      <dsp:spPr>
        <a:xfrm>
          <a:off x="0" y="704821"/>
          <a:ext cx="1413592" cy="9865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Автоматизация сбора, хранения и анализа данных</a:t>
          </a:r>
          <a:endParaRPr lang="ru-RU" sz="1200" kern="1200" dirty="0"/>
        </a:p>
      </dsp:txBody>
      <dsp:txXfrm>
        <a:off x="0" y="704821"/>
        <a:ext cx="1413592" cy="986572"/>
      </dsp:txXfrm>
    </dsp:sp>
    <dsp:sp modelId="{1E841AEC-2FFC-4B4A-89AC-2539E116DA07}">
      <dsp:nvSpPr>
        <dsp:cNvPr id="0" name=""/>
        <dsp:cNvSpPr/>
      </dsp:nvSpPr>
      <dsp:spPr>
        <a:xfrm rot="5400000">
          <a:off x="1201705" y="316036"/>
          <a:ext cx="1644287" cy="143052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/>
            <a:t>Приоритет: управление качеством образования на основе данных</a:t>
          </a:r>
          <a:endParaRPr lang="ru-RU" sz="1400" b="0" kern="1200" dirty="0"/>
        </a:p>
      </dsp:txBody>
      <dsp:txXfrm rot="-5400000">
        <a:off x="1531508" y="465392"/>
        <a:ext cx="984681" cy="1131817"/>
      </dsp:txXfrm>
    </dsp:sp>
    <dsp:sp modelId="{D7C187F0-22A0-4257-B21E-262D4F7AFB15}">
      <dsp:nvSpPr>
        <dsp:cNvPr id="0" name=""/>
        <dsp:cNvSpPr/>
      </dsp:nvSpPr>
      <dsp:spPr>
        <a:xfrm rot="5400000">
          <a:off x="2264103" y="1503606"/>
          <a:ext cx="1644287" cy="143052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accent2"/>
              </a:solidFill>
            </a:rPr>
            <a:t>Профилактика учебной </a:t>
          </a:r>
          <a:r>
            <a:rPr lang="ru-RU" sz="1000" kern="1200" dirty="0" err="1" smtClean="0">
              <a:solidFill>
                <a:schemeClr val="accent2"/>
              </a:solidFill>
            </a:rPr>
            <a:t>неуспешности</a:t>
          </a:r>
          <a:r>
            <a:rPr lang="ru-RU" sz="1000" kern="1200" dirty="0" smtClean="0">
              <a:solidFill>
                <a:schemeClr val="accent2"/>
              </a:solidFill>
            </a:rPr>
            <a:t> в ОО муниципалитета</a:t>
          </a:r>
          <a:endParaRPr lang="ru-RU" sz="1000" kern="1200" dirty="0"/>
        </a:p>
      </dsp:txBody>
      <dsp:txXfrm rot="-5400000">
        <a:off x="2593906" y="1652962"/>
        <a:ext cx="984681" cy="1131817"/>
      </dsp:txXfrm>
    </dsp:sp>
    <dsp:sp modelId="{9B7FF0E0-1CC5-4784-AEA3-2EC03F297D0C}">
      <dsp:nvSpPr>
        <dsp:cNvPr id="0" name=""/>
        <dsp:cNvSpPr/>
      </dsp:nvSpPr>
      <dsp:spPr>
        <a:xfrm>
          <a:off x="516938" y="1856947"/>
          <a:ext cx="1775830" cy="9865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Стимулирование ОО к развитию объективной ВСОКО</a:t>
          </a:r>
          <a:endParaRPr lang="ru-RU" sz="1200" kern="1200" dirty="0"/>
        </a:p>
      </dsp:txBody>
      <dsp:txXfrm>
        <a:off x="516938" y="1856947"/>
        <a:ext cx="1775830" cy="986572"/>
      </dsp:txXfrm>
    </dsp:sp>
    <dsp:sp modelId="{6B36A251-8F36-4211-8CD1-3B6649130D57}">
      <dsp:nvSpPr>
        <dsp:cNvPr id="0" name=""/>
        <dsp:cNvSpPr/>
      </dsp:nvSpPr>
      <dsp:spPr>
        <a:xfrm rot="5400000">
          <a:off x="3809076" y="1503606"/>
          <a:ext cx="1644287" cy="143052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Создание условий для совершения осознанного выбора дальнейшей траектории обучения выпускниками ООО и СОО</a:t>
          </a:r>
          <a:endParaRPr lang="ru-RU" sz="900" kern="1200" dirty="0"/>
        </a:p>
      </dsp:txBody>
      <dsp:txXfrm rot="-5400000">
        <a:off x="4138879" y="1652962"/>
        <a:ext cx="984681" cy="1131817"/>
      </dsp:txXfrm>
    </dsp:sp>
    <dsp:sp modelId="{EB10F096-3A6D-4FC1-A1FC-AB1EA45017EC}">
      <dsp:nvSpPr>
        <dsp:cNvPr id="0" name=""/>
        <dsp:cNvSpPr/>
      </dsp:nvSpPr>
      <dsp:spPr>
        <a:xfrm rot="5400000">
          <a:off x="3039549" y="2899277"/>
          <a:ext cx="1644287" cy="143052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Повышение согласованности региональных –муниципальных –школьных механизмов управления качеством </a:t>
          </a:r>
          <a:r>
            <a:rPr lang="ru-RU" sz="800" kern="1200" dirty="0" smtClean="0"/>
            <a:t>образования</a:t>
          </a:r>
          <a:endParaRPr lang="ru-RU" sz="800" kern="1200" dirty="0"/>
        </a:p>
      </dsp:txBody>
      <dsp:txXfrm rot="-5400000">
        <a:off x="3369352" y="3048633"/>
        <a:ext cx="984681" cy="1131817"/>
      </dsp:txXfrm>
    </dsp:sp>
    <dsp:sp modelId="{457A2F55-7409-4486-9874-1D30415A5BBD}">
      <dsp:nvSpPr>
        <dsp:cNvPr id="0" name=""/>
        <dsp:cNvSpPr/>
      </dsp:nvSpPr>
      <dsp:spPr>
        <a:xfrm>
          <a:off x="4620367" y="3121256"/>
          <a:ext cx="1835024" cy="9865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Максимальное использование интеграционного потенциала федеральных и региональных проектов</a:t>
          </a:r>
          <a:endParaRPr lang="ru-RU" sz="1200" kern="1200" dirty="0"/>
        </a:p>
      </dsp:txBody>
      <dsp:txXfrm>
        <a:off x="4620367" y="3121256"/>
        <a:ext cx="1835024" cy="986572"/>
      </dsp:txXfrm>
    </dsp:sp>
    <dsp:sp modelId="{D6182429-81BE-4725-AA23-DC8714A6A95B}">
      <dsp:nvSpPr>
        <dsp:cNvPr id="0" name=""/>
        <dsp:cNvSpPr/>
      </dsp:nvSpPr>
      <dsp:spPr>
        <a:xfrm rot="5400000">
          <a:off x="1494577" y="2899277"/>
          <a:ext cx="1644287" cy="143052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Повышение профессионального мастерства педагогических работников</a:t>
          </a:r>
          <a:endParaRPr lang="ru-RU" sz="1000" kern="1200" dirty="0"/>
        </a:p>
      </dsp:txBody>
      <dsp:txXfrm rot="-5400000">
        <a:off x="1824380" y="3048633"/>
        <a:ext cx="984681" cy="11318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DB0B3C-31E5-478B-A3AC-7B2F0D64090F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85713A-12AB-4347-BDDB-B2E5F8AAA0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714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 smtClean="0">
              <a:latin typeface="Arial" panose="020B0604020202020204" pitchFamily="34" charset="0"/>
            </a:endParaRPr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7EBECE4-135E-4C5A-869B-175DFC47AB9B}" type="slidenum">
              <a:rPr lang="ru-RU" altLang="ru-RU" smtClean="0"/>
              <a:pPr>
                <a:spcBef>
                  <a:spcPct val="0"/>
                </a:spcBef>
              </a:pPr>
              <a:t>1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4092420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tIns="0" rIns="0" bIns="0"/>
          <a:lstStyle/>
          <a:p>
            <a:pPr marL="216000" indent="-216000">
              <a:lnSpc>
                <a:spcPct val="100000"/>
              </a:lnSpc>
            </a:pPr>
            <a:endParaRPr lang="ru-RU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974852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85713A-12AB-4347-BDDB-B2E5F8AAA02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42664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err="1" smtClean="0"/>
              <a:t>Вохомский</a:t>
            </a:r>
            <a:r>
              <a:rPr lang="ru-RU" dirty="0" smtClean="0"/>
              <a:t> – 73</a:t>
            </a:r>
          </a:p>
          <a:p>
            <a:r>
              <a:rPr lang="ru-RU" dirty="0" err="1" smtClean="0"/>
              <a:t>Буйский</a:t>
            </a:r>
            <a:r>
              <a:rPr lang="ru-RU" dirty="0" smtClean="0"/>
              <a:t>, Островский – 71</a:t>
            </a:r>
          </a:p>
          <a:p>
            <a:r>
              <a:rPr lang="ru-RU" dirty="0" err="1" smtClean="0"/>
              <a:t>Сусанинский</a:t>
            </a:r>
            <a:r>
              <a:rPr lang="ru-RU" dirty="0" smtClean="0"/>
              <a:t> -68</a:t>
            </a:r>
          </a:p>
          <a:p>
            <a:r>
              <a:rPr lang="ru-RU" dirty="0" smtClean="0"/>
              <a:t>Буй - 66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85713A-12AB-4347-BDDB-B2E5F8AAA02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6359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анализ связи региональных и муниципальных систем управления качеством образования на основе анализа соотнесения результатов оценок региональных и муниципальных механизмов управления качеством образования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85713A-12AB-4347-BDDB-B2E5F8AAA029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5023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85713A-12AB-4347-BDDB-B2E5F8AAA029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4277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1842" y="1122363"/>
            <a:ext cx="720090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1841" y="3814309"/>
            <a:ext cx="720090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605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4064" y="0"/>
            <a:ext cx="73968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418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4064" y="0"/>
            <a:ext cx="73968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671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8262257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426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8262257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9188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4257" y="0"/>
            <a:ext cx="747032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875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7735" y="0"/>
            <a:ext cx="73968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424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7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1842" y="1122363"/>
            <a:ext cx="720090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1842" y="4467452"/>
            <a:ext cx="720090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20535" y="6356350"/>
            <a:ext cx="1951263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2294164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80265" y="6356351"/>
            <a:ext cx="1771649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066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336" y="-7482"/>
            <a:ext cx="71682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728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336" y="-7482"/>
            <a:ext cx="71682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424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714" y="-7482"/>
            <a:ext cx="789486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245929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533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7482"/>
            <a:ext cx="8245929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245929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282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4725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18506" y="6011014"/>
            <a:ext cx="2057400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90257" y="6011013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7806" y="6011014"/>
            <a:ext cx="2057400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856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7011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2127" y="6376138"/>
            <a:ext cx="1706337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2955" y="6376138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59873" y="6376137"/>
            <a:ext cx="1657356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896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7011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2127" y="6376138"/>
            <a:ext cx="1706337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2955" y="6376138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59873" y="6376137"/>
            <a:ext cx="1657356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129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0D787-D32D-4E92-B227-0E52D5AD77D3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084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10" r:id="rId2"/>
    <p:sldLayoutId id="2147483700" r:id="rId3"/>
    <p:sldLayoutId id="2147483711" r:id="rId4"/>
    <p:sldLayoutId id="2147483712" r:id="rId5"/>
    <p:sldLayoutId id="2147483713" r:id="rId6"/>
    <p:sldLayoutId id="2147483701" r:id="rId7"/>
    <p:sldLayoutId id="2147483714" r:id="rId8"/>
    <p:sldLayoutId id="2147483715" r:id="rId9"/>
    <p:sldLayoutId id="2147483702" r:id="rId10"/>
    <p:sldLayoutId id="2147483716" r:id="rId11"/>
    <p:sldLayoutId id="2147483717" r:id="rId12"/>
    <p:sldLayoutId id="2147483718" r:id="rId13"/>
    <p:sldLayoutId id="2147483704" r:id="rId14"/>
    <p:sldLayoutId id="2147483719" r:id="rId15"/>
    <p:sldLayoutId id="2147483705" r:id="rId1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Оценка муниципальных механизмов управления качеством образования: анализ результатов </a:t>
            </a:r>
            <a:r>
              <a:rPr lang="ru-RU" sz="3200" dirty="0" smtClean="0"/>
              <a:t>2022 </a:t>
            </a:r>
            <a:r>
              <a:rPr lang="ru-RU" sz="3200" dirty="0"/>
              <a:t>года</a:t>
            </a:r>
          </a:p>
        </p:txBody>
      </p:sp>
      <p:sp>
        <p:nvSpPr>
          <p:cNvPr id="4099" name="Rectangle 5"/>
          <p:cNvSpPr>
            <a:spLocks noChangeArrowheads="1"/>
          </p:cNvSpPr>
          <p:nvPr/>
        </p:nvSpPr>
        <p:spPr bwMode="auto">
          <a:xfrm>
            <a:off x="1908175" y="4292600"/>
            <a:ext cx="6769100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endParaRPr lang="ru-RU" altLang="ru-RU" sz="1200"/>
          </a:p>
        </p:txBody>
      </p:sp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sp>
        <p:nvSpPr>
          <p:cNvPr id="7" name="TextBox 6"/>
          <p:cNvSpPr txBox="1"/>
          <p:nvPr/>
        </p:nvSpPr>
        <p:spPr>
          <a:xfrm>
            <a:off x="2013106" y="6063237"/>
            <a:ext cx="446405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b="1" dirty="0"/>
              <a:t>д</a:t>
            </a:r>
            <a:r>
              <a:rPr lang="ru-RU" b="1" dirty="0" smtClean="0"/>
              <a:t>екабрь 2022 г.</a:t>
            </a:r>
            <a:r>
              <a:rPr lang="ru-RU" b="1" dirty="0" smtClean="0">
                <a:latin typeface="+mn-lt"/>
              </a:rPr>
              <a:t> </a:t>
            </a:r>
          </a:p>
          <a:p>
            <a:pPr algn="ctr" eaLnBrk="1" hangingPunct="1">
              <a:defRPr/>
            </a:pPr>
            <a:r>
              <a:rPr lang="ru-RU" dirty="0" smtClean="0">
                <a:latin typeface="+mn-lt"/>
              </a:rPr>
              <a:t>Осипова </a:t>
            </a:r>
            <a:r>
              <a:rPr lang="ru-RU" dirty="0">
                <a:latin typeface="+mn-lt"/>
              </a:rPr>
              <a:t>Л.Г</a:t>
            </a:r>
            <a:r>
              <a:rPr lang="ru-RU" dirty="0" smtClean="0">
                <a:latin typeface="+mn-lt"/>
              </a:rPr>
              <a:t>., </a:t>
            </a:r>
            <a:r>
              <a:rPr lang="ru-RU" dirty="0" err="1" smtClean="0">
                <a:latin typeface="+mn-lt"/>
              </a:rPr>
              <a:t>к.п.н</a:t>
            </a:r>
            <a:r>
              <a:rPr lang="ru-RU" dirty="0" smtClean="0">
                <a:latin typeface="+mn-lt"/>
              </a:rPr>
              <a:t>, проректор</a:t>
            </a:r>
            <a:endParaRPr lang="ru-RU" dirty="0">
              <a:latin typeface="+mn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16150" y="453232"/>
            <a:ext cx="5313363" cy="6191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lnSpc>
                <a:spcPct val="114000"/>
              </a:lnSpc>
              <a:defRPr/>
            </a:pPr>
            <a:r>
              <a:rPr lang="ru-RU" sz="1000" dirty="0">
                <a:solidFill>
                  <a:schemeClr val="tx1">
                    <a:lumMod val="90000"/>
                    <a:lumOff val="10000"/>
                  </a:schemeClr>
                </a:solidFill>
                <a:latin typeface="a_AvanteBsNr" pitchFamily="34" charset="-52"/>
              </a:rPr>
              <a:t>Областное государственное бюджетное образовательное учреждение</a:t>
            </a:r>
          </a:p>
          <a:p>
            <a:pPr algn="ctr" eaLnBrk="1" hangingPunct="1">
              <a:lnSpc>
                <a:spcPct val="114000"/>
              </a:lnSpc>
              <a:defRPr/>
            </a:pPr>
            <a:r>
              <a:rPr lang="ru-RU" sz="1000" dirty="0">
                <a:solidFill>
                  <a:schemeClr val="tx1">
                    <a:lumMod val="90000"/>
                    <a:lumOff val="10000"/>
                  </a:schemeClr>
                </a:solidFill>
                <a:latin typeface="a_AvanteBsNr" pitchFamily="34" charset="-52"/>
              </a:rPr>
              <a:t>дополнительного профессионального образования</a:t>
            </a:r>
          </a:p>
          <a:p>
            <a:pPr algn="ctr" eaLnBrk="1" hangingPunct="1">
              <a:lnSpc>
                <a:spcPct val="114000"/>
              </a:lnSpc>
              <a:defRPr/>
            </a:pPr>
            <a:r>
              <a:rPr lang="ru-RU" sz="1000" dirty="0">
                <a:solidFill>
                  <a:schemeClr val="tx1">
                    <a:lumMod val="90000"/>
                    <a:lumOff val="10000"/>
                  </a:schemeClr>
                </a:solidFill>
                <a:latin typeface="a_AvanteBsNr" pitchFamily="34" charset="-52"/>
              </a:rPr>
              <a:t>«Костромской областной институт развития образования»</a:t>
            </a:r>
          </a:p>
        </p:txBody>
      </p:sp>
    </p:spTree>
    <p:extLst>
      <p:ext uri="{BB962C8B-B14F-4D97-AF65-F5344CB8AC3E}">
        <p14:creationId xmlns:p14="http://schemas.microsoft.com/office/powerpoint/2010/main" val="31655296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Муниципальные управленческие механизмы  (0 б)</a:t>
            </a:r>
            <a:endParaRPr lang="ru-RU" sz="32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49705" y="1451428"/>
            <a:ext cx="8224874" cy="5167086"/>
          </a:xfrm>
        </p:spPr>
        <p:txBody>
          <a:bodyPr>
            <a:normAutofit fontScale="47500" lnSpcReduction="20000"/>
          </a:bodyPr>
          <a:lstStyle/>
          <a:p>
            <a:pPr marL="0" lvl="1" indent="0" algn="just">
              <a:spcBef>
                <a:spcPts val="1000"/>
              </a:spcBef>
              <a:buNone/>
            </a:pPr>
            <a:r>
              <a:rPr lang="ru-RU" sz="2800" b="1" dirty="0" smtClean="0"/>
              <a:t>1.1. </a:t>
            </a:r>
            <a:r>
              <a:rPr lang="ru-RU" sz="3400" b="1" dirty="0" smtClean="0"/>
              <a:t>Система </a:t>
            </a:r>
            <a:r>
              <a:rPr lang="ru-RU" sz="3400" b="1" dirty="0"/>
              <a:t>оценки качества подготовки </a:t>
            </a:r>
            <a:r>
              <a:rPr lang="ru-RU" sz="3400" b="1" dirty="0" smtClean="0"/>
              <a:t>обучающихся</a:t>
            </a:r>
            <a:endParaRPr lang="ru-RU" sz="3400" b="1" dirty="0"/>
          </a:p>
          <a:p>
            <a:pPr algn="just"/>
            <a:r>
              <a:rPr lang="ru-RU" sz="3400" dirty="0" smtClean="0">
                <a:solidFill>
                  <a:schemeClr val="accent5"/>
                </a:solidFill>
              </a:rPr>
              <a:t>Трек «Объективность оценки» - 12 МОУО</a:t>
            </a:r>
          </a:p>
          <a:p>
            <a:pPr algn="just"/>
            <a:r>
              <a:rPr lang="ru-RU" sz="3400" dirty="0" smtClean="0">
                <a:solidFill>
                  <a:schemeClr val="accent5"/>
                </a:solidFill>
              </a:rPr>
              <a:t>Трек «Сбалансированность оценки»  - 16 МОУО</a:t>
            </a:r>
          </a:p>
          <a:p>
            <a:pPr algn="just"/>
            <a:r>
              <a:rPr lang="ru-RU" sz="3400" dirty="0" smtClean="0">
                <a:solidFill>
                  <a:schemeClr val="accent5"/>
                </a:solidFill>
              </a:rPr>
              <a:t>Трек «</a:t>
            </a:r>
            <a:r>
              <a:rPr lang="ru-RU" sz="3400" dirty="0">
                <a:solidFill>
                  <a:schemeClr val="accent5"/>
                </a:solidFill>
              </a:rPr>
              <a:t>Оценка ключевых характеристик качества подготовки </a:t>
            </a:r>
            <a:r>
              <a:rPr lang="ru-RU" sz="3400" dirty="0" smtClean="0">
                <a:solidFill>
                  <a:schemeClr val="accent5"/>
                </a:solidFill>
              </a:rPr>
              <a:t>обучающихся» - 15 МОУО</a:t>
            </a:r>
          </a:p>
          <a:p>
            <a:pPr marL="0" indent="0" algn="just">
              <a:buNone/>
            </a:pPr>
            <a:r>
              <a:rPr lang="ru-RU" sz="3400" b="1" dirty="0" smtClean="0"/>
              <a:t>1.2. Система </a:t>
            </a:r>
            <a:r>
              <a:rPr lang="ru-RU" sz="3400" b="1" dirty="0"/>
              <a:t>работы со школами с низкими результатами обучения и/или школами, функционирующими в неблагоприятных социальных </a:t>
            </a:r>
            <a:r>
              <a:rPr lang="ru-RU" sz="3400" b="1" dirty="0" smtClean="0"/>
              <a:t>условиях</a:t>
            </a:r>
            <a:endParaRPr lang="ru-RU" sz="3400" b="1" dirty="0"/>
          </a:p>
          <a:p>
            <a:pPr algn="just"/>
            <a:r>
              <a:rPr lang="ru-RU" sz="3400" dirty="0"/>
              <a:t>Трек </a:t>
            </a:r>
            <a:r>
              <a:rPr lang="ru-RU" sz="3400" dirty="0" smtClean="0"/>
              <a:t>«Адресная </a:t>
            </a:r>
            <a:r>
              <a:rPr lang="ru-RU" sz="3400" dirty="0"/>
              <a:t>поддержка школ с низкими образовательными </a:t>
            </a:r>
            <a:r>
              <a:rPr lang="ru-RU" sz="3400" dirty="0" smtClean="0"/>
              <a:t>результатами» – 3 МОУО</a:t>
            </a:r>
          </a:p>
          <a:p>
            <a:pPr algn="just"/>
            <a:r>
              <a:rPr lang="ru-RU" sz="3400" dirty="0"/>
              <a:t>Трек </a:t>
            </a:r>
            <a:r>
              <a:rPr lang="ru-RU" sz="3400" dirty="0" smtClean="0"/>
              <a:t>«Организация </a:t>
            </a:r>
            <a:r>
              <a:rPr lang="ru-RU" sz="3400" dirty="0"/>
              <a:t>работы со школами, функционирующими в зоне риска снижения образовательных </a:t>
            </a:r>
            <a:r>
              <a:rPr lang="ru-RU" sz="3400" dirty="0" smtClean="0"/>
              <a:t>результатов» – 11 МОУО</a:t>
            </a:r>
          </a:p>
          <a:p>
            <a:pPr algn="just"/>
            <a:r>
              <a:rPr lang="ru-RU" sz="3400" dirty="0" smtClean="0">
                <a:solidFill>
                  <a:schemeClr val="accent2"/>
                </a:solidFill>
              </a:rPr>
              <a:t>Трек «Профилактика </a:t>
            </a:r>
            <a:r>
              <a:rPr lang="ru-RU" sz="3400" dirty="0">
                <a:solidFill>
                  <a:schemeClr val="accent2"/>
                </a:solidFill>
              </a:rPr>
              <a:t>учебной </a:t>
            </a:r>
            <a:r>
              <a:rPr lang="ru-RU" sz="3400" dirty="0" err="1">
                <a:solidFill>
                  <a:schemeClr val="accent2"/>
                </a:solidFill>
              </a:rPr>
              <a:t>неуспешности</a:t>
            </a:r>
            <a:r>
              <a:rPr lang="ru-RU" sz="3400" dirty="0">
                <a:solidFill>
                  <a:schemeClr val="accent2"/>
                </a:solidFill>
              </a:rPr>
              <a:t> в ОО </a:t>
            </a:r>
            <a:r>
              <a:rPr lang="ru-RU" sz="3400" dirty="0" smtClean="0">
                <a:solidFill>
                  <a:schemeClr val="accent2"/>
                </a:solidFill>
              </a:rPr>
              <a:t>муниципалитета» – 21 МОУО</a:t>
            </a:r>
          </a:p>
          <a:p>
            <a:pPr marL="0" lvl="1" indent="0" algn="just">
              <a:spcBef>
                <a:spcPts val="1000"/>
              </a:spcBef>
              <a:buNone/>
            </a:pPr>
            <a:r>
              <a:rPr lang="ru-RU" sz="3400" b="1" dirty="0" smtClean="0"/>
              <a:t>1.3. </a:t>
            </a:r>
            <a:r>
              <a:rPr lang="ru-RU" sz="3400" b="1" dirty="0"/>
              <a:t>Система выявления, поддержки и развития способностей и талантов у детей и </a:t>
            </a:r>
            <a:r>
              <a:rPr lang="ru-RU" sz="3400" b="1" dirty="0" smtClean="0"/>
              <a:t>молодёжи</a:t>
            </a:r>
          </a:p>
          <a:p>
            <a:pPr algn="just"/>
            <a:r>
              <a:rPr lang="ru-RU" sz="3400" dirty="0"/>
              <a:t>Трек </a:t>
            </a:r>
            <a:r>
              <a:rPr lang="ru-RU" sz="3400" dirty="0" smtClean="0"/>
              <a:t>«Развитие </a:t>
            </a:r>
            <a:r>
              <a:rPr lang="ru-RU" sz="3400" dirty="0"/>
              <a:t>способностей обучающихся в соответствии с их </a:t>
            </a:r>
            <a:r>
              <a:rPr lang="ru-RU" sz="3400" dirty="0" smtClean="0"/>
              <a:t>потребностями» – 4 МОУО</a:t>
            </a:r>
          </a:p>
          <a:p>
            <a:pPr algn="just"/>
            <a:r>
              <a:rPr lang="ru-RU" sz="3400" dirty="0"/>
              <a:t> Трек </a:t>
            </a:r>
            <a:r>
              <a:rPr lang="ru-RU" sz="3400" dirty="0" smtClean="0"/>
              <a:t>«Организация </a:t>
            </a:r>
            <a:r>
              <a:rPr lang="ru-RU" sz="3400" dirty="0"/>
              <a:t>работы с талантливыми детьми и </a:t>
            </a:r>
            <a:r>
              <a:rPr lang="ru-RU" sz="3400" dirty="0" smtClean="0"/>
              <a:t>молодежью» – 4 МОУО</a:t>
            </a:r>
          </a:p>
          <a:p>
            <a:pPr marL="0" indent="0" algn="just">
              <a:buNone/>
            </a:pPr>
            <a:r>
              <a:rPr lang="ru-RU" sz="3400" b="1" dirty="0" smtClean="0"/>
              <a:t>1.4. Система работы по самоопределению и профессиональной ориентации обучающихся</a:t>
            </a:r>
          </a:p>
          <a:p>
            <a:pPr marL="0" indent="0" algn="just">
              <a:buNone/>
            </a:pPr>
            <a:r>
              <a:rPr lang="ru-RU" sz="3400" dirty="0" smtClean="0"/>
              <a:t> </a:t>
            </a:r>
            <a:r>
              <a:rPr lang="ru-RU" sz="3400" dirty="0"/>
              <a:t>Трек </a:t>
            </a:r>
            <a:r>
              <a:rPr lang="ru-RU" sz="3400" dirty="0" smtClean="0"/>
              <a:t>«Создание условий для совершения осознанного выбора дальнейшей траектории обучения выпускниками уровня основного общего образования» – 3 МОУО</a:t>
            </a:r>
          </a:p>
          <a:p>
            <a:pPr marL="0" indent="0" algn="just">
              <a:buNone/>
            </a:pPr>
            <a:r>
              <a:rPr lang="ru-RU" sz="3400" dirty="0"/>
              <a:t>Трек </a:t>
            </a:r>
            <a:r>
              <a:rPr lang="ru-RU" sz="3400" dirty="0" smtClean="0"/>
              <a:t>«Повышение </a:t>
            </a:r>
            <a:r>
              <a:rPr lang="ru-RU" sz="3400" dirty="0"/>
              <a:t>эффективности </a:t>
            </a:r>
            <a:r>
              <a:rPr lang="ru-RU" sz="3400" dirty="0" err="1"/>
              <a:t>профилизации</a:t>
            </a:r>
            <a:r>
              <a:rPr lang="ru-RU" sz="3400" dirty="0"/>
              <a:t> на уровне среднего общего </a:t>
            </a:r>
            <a:r>
              <a:rPr lang="ru-RU" sz="3400" dirty="0" smtClean="0"/>
              <a:t>образования» - 5 МОУО</a:t>
            </a: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370213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Управленческие механизмы (0 б)</a:t>
            </a:r>
            <a:endParaRPr lang="ru-RU" sz="32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798285" y="1480456"/>
            <a:ext cx="8076293" cy="4920343"/>
          </a:xfrm>
        </p:spPr>
        <p:txBody>
          <a:bodyPr>
            <a:normAutofit fontScale="55000" lnSpcReduction="20000"/>
          </a:bodyPr>
          <a:lstStyle/>
          <a:p>
            <a:pPr marL="0" lvl="1" indent="0">
              <a:buNone/>
            </a:pPr>
            <a:r>
              <a:rPr lang="ru-RU" sz="2900" b="1" dirty="0" smtClean="0"/>
              <a:t>2.1</a:t>
            </a:r>
            <a:r>
              <a:rPr lang="ru-RU" sz="3300" b="1" dirty="0" smtClean="0"/>
              <a:t>. Система мониторинга </a:t>
            </a:r>
            <a:r>
              <a:rPr lang="ru-RU" sz="3300" b="1" dirty="0"/>
              <a:t>эффективности руководителей всех образовательных организаций </a:t>
            </a:r>
            <a:r>
              <a:rPr lang="ru-RU" sz="3300" b="1" dirty="0" smtClean="0"/>
              <a:t>региона</a:t>
            </a:r>
            <a:endParaRPr lang="ru-RU" sz="3300" b="1" dirty="0"/>
          </a:p>
          <a:p>
            <a:pPr algn="just"/>
            <a:r>
              <a:rPr lang="ru-RU" sz="3300" dirty="0" smtClean="0">
                <a:solidFill>
                  <a:schemeClr val="accent5"/>
                </a:solidFill>
              </a:rPr>
              <a:t>Трек «Повышение </a:t>
            </a:r>
            <a:r>
              <a:rPr lang="ru-RU" sz="3300" dirty="0">
                <a:solidFill>
                  <a:schemeClr val="accent5"/>
                </a:solidFill>
              </a:rPr>
              <a:t>качества управленческой деятельности руководителей образовательных </a:t>
            </a:r>
            <a:r>
              <a:rPr lang="ru-RU" sz="3300" dirty="0" smtClean="0">
                <a:solidFill>
                  <a:schemeClr val="accent5"/>
                </a:solidFill>
              </a:rPr>
              <a:t>организаций» – 5, и  -10% - 1 МОУО</a:t>
            </a:r>
          </a:p>
          <a:p>
            <a:pPr algn="just"/>
            <a:r>
              <a:rPr lang="ru-RU" sz="3300" dirty="0"/>
              <a:t> </a:t>
            </a:r>
            <a:r>
              <a:rPr lang="ru-RU" sz="3300" dirty="0" smtClean="0"/>
              <a:t>Трек «Формирование </a:t>
            </a:r>
            <a:r>
              <a:rPr lang="ru-RU" sz="3300" dirty="0"/>
              <a:t>и использование кадрового резерва руководителей образовательных </a:t>
            </a:r>
            <a:r>
              <a:rPr lang="ru-RU" sz="3300" dirty="0" smtClean="0"/>
              <a:t>организаций» - 0</a:t>
            </a:r>
            <a:endParaRPr lang="ru-RU" sz="3300" dirty="0"/>
          </a:p>
          <a:p>
            <a:pPr marL="0" lvl="1" indent="0" algn="just">
              <a:spcBef>
                <a:spcPts val="1000"/>
              </a:spcBef>
              <a:buNone/>
            </a:pPr>
            <a:r>
              <a:rPr lang="ru-RU" sz="3300" b="1" dirty="0" smtClean="0"/>
              <a:t>2.2 </a:t>
            </a:r>
            <a:r>
              <a:rPr lang="ru-RU" sz="3300" b="1" dirty="0"/>
              <a:t> </a:t>
            </a:r>
            <a:r>
              <a:rPr lang="ru-RU" sz="3300" b="1" dirty="0" smtClean="0"/>
              <a:t>Система </a:t>
            </a:r>
            <a:r>
              <a:rPr lang="ru-RU" sz="3300" b="1" dirty="0"/>
              <a:t>обеспечения профессионального развития педагогических </a:t>
            </a:r>
            <a:r>
              <a:rPr lang="ru-RU" sz="3300" b="1" dirty="0" smtClean="0"/>
              <a:t>работников</a:t>
            </a:r>
          </a:p>
          <a:p>
            <a:pPr algn="just"/>
            <a:r>
              <a:rPr lang="ru-RU" sz="3300" dirty="0" smtClean="0">
                <a:solidFill>
                  <a:schemeClr val="accent5"/>
                </a:solidFill>
              </a:rPr>
              <a:t>Трек «Плановое </a:t>
            </a:r>
            <a:r>
              <a:rPr lang="ru-RU" sz="3300" dirty="0">
                <a:solidFill>
                  <a:schemeClr val="accent5"/>
                </a:solidFill>
              </a:rPr>
              <a:t>повышение профессионального мастерства педагогических </a:t>
            </a:r>
            <a:r>
              <a:rPr lang="ru-RU" sz="3300" dirty="0" smtClean="0">
                <a:solidFill>
                  <a:schemeClr val="accent5"/>
                </a:solidFill>
              </a:rPr>
              <a:t>работников» - 7 МОУО</a:t>
            </a:r>
          </a:p>
          <a:p>
            <a:pPr algn="just"/>
            <a:r>
              <a:rPr lang="ru-RU" sz="3300" dirty="0" smtClean="0"/>
              <a:t>Трек «Устранение </a:t>
            </a:r>
            <a:r>
              <a:rPr lang="ru-RU" sz="3300" dirty="0"/>
              <a:t>дефицита педагогических </a:t>
            </a:r>
            <a:r>
              <a:rPr lang="ru-RU" sz="3300" dirty="0" smtClean="0"/>
              <a:t>кадров» - 2 МОУО</a:t>
            </a:r>
          </a:p>
          <a:p>
            <a:pPr marL="0" lvl="1" indent="0" algn="just">
              <a:spcBef>
                <a:spcPts val="1000"/>
              </a:spcBef>
              <a:buNone/>
            </a:pPr>
            <a:r>
              <a:rPr lang="ru-RU" sz="3300" b="1" dirty="0" smtClean="0"/>
              <a:t>2.3. Система </a:t>
            </a:r>
            <a:r>
              <a:rPr lang="ru-RU" sz="3300" b="1" dirty="0"/>
              <a:t>организации воспитания </a:t>
            </a:r>
            <a:r>
              <a:rPr lang="ru-RU" sz="3300" b="1" dirty="0" smtClean="0"/>
              <a:t>обучающихся</a:t>
            </a:r>
          </a:p>
          <a:p>
            <a:pPr algn="just"/>
            <a:r>
              <a:rPr lang="ru-RU" sz="3300" dirty="0"/>
              <a:t> </a:t>
            </a:r>
            <a:r>
              <a:rPr lang="ru-RU" sz="3300" dirty="0" smtClean="0"/>
              <a:t>Трек «Формирование </a:t>
            </a:r>
            <a:r>
              <a:rPr lang="ru-RU" sz="3300" dirty="0"/>
              <a:t>ценностных ориентаций </a:t>
            </a:r>
            <a:r>
              <a:rPr lang="ru-RU" sz="3300" dirty="0" smtClean="0"/>
              <a:t>обучающихся» – 2 МОУО</a:t>
            </a:r>
          </a:p>
          <a:p>
            <a:pPr algn="just"/>
            <a:r>
              <a:rPr lang="ru-RU" sz="3300" dirty="0" smtClean="0"/>
              <a:t>Трек «Профилактика </a:t>
            </a:r>
            <a:r>
              <a:rPr lang="ru-RU" sz="3300" dirty="0"/>
              <a:t>деструктивного поведения </a:t>
            </a:r>
            <a:r>
              <a:rPr lang="ru-RU" sz="3300" dirty="0" smtClean="0"/>
              <a:t>обучающихся» – 3 МОУО</a:t>
            </a:r>
          </a:p>
          <a:p>
            <a:pPr marL="0" indent="0" algn="just">
              <a:buNone/>
            </a:pPr>
            <a:r>
              <a:rPr lang="ru-RU" sz="3300" b="1" dirty="0" smtClean="0"/>
              <a:t>2.4. </a:t>
            </a:r>
            <a:r>
              <a:rPr lang="ru-RU" sz="3300" b="1" dirty="0"/>
              <a:t>Система мониторинга качества дошкольного образования</a:t>
            </a:r>
          </a:p>
          <a:p>
            <a:pPr algn="just"/>
            <a:r>
              <a:rPr lang="ru-RU" sz="3300" dirty="0" smtClean="0"/>
              <a:t>Трек «Мониторинг </a:t>
            </a:r>
            <a:r>
              <a:rPr lang="ru-RU" sz="3300" dirty="0"/>
              <a:t>качества образовательной среды в </a:t>
            </a:r>
            <a:r>
              <a:rPr lang="ru-RU" sz="3300" dirty="0" smtClean="0"/>
              <a:t>ДОО» – 4 МОУО</a:t>
            </a:r>
            <a:endParaRPr lang="ru-RU" sz="3300" dirty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562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Приоритеты</a:t>
            </a:r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826758823"/>
              </p:ext>
            </p:extLst>
          </p:nvPr>
        </p:nvGraphicFramePr>
        <p:xfrm>
          <a:off x="1524000" y="1396999"/>
          <a:ext cx="6991350" cy="4437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325880" y="4617720"/>
            <a:ext cx="1801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Реализация</a:t>
            </a:r>
            <a:r>
              <a:rPr lang="ru-RU" sz="1200" dirty="0"/>
              <a:t>, введение </a:t>
            </a:r>
            <a:r>
              <a:rPr lang="ru-RU" sz="1200" dirty="0" smtClean="0"/>
              <a:t>обновленных </a:t>
            </a:r>
            <a:r>
              <a:rPr lang="ru-RU" sz="1200" dirty="0"/>
              <a:t>ФГОС</a:t>
            </a:r>
            <a:r>
              <a:rPr lang="ru-RU" sz="1200" dirty="0" smtClean="0"/>
              <a:t>. </a:t>
            </a:r>
            <a:endParaRPr lang="ru-RU" sz="1200" dirty="0"/>
          </a:p>
          <a:p>
            <a:r>
              <a:rPr lang="ru-RU" sz="1200" dirty="0"/>
              <a:t>Воспитательный потенциал </a:t>
            </a:r>
            <a:r>
              <a:rPr lang="ru-RU" sz="1200" dirty="0" smtClean="0"/>
              <a:t>предмета</a:t>
            </a:r>
            <a:endParaRPr lang="ru-RU" sz="1200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6590791" y="1555296"/>
            <a:ext cx="1430529" cy="1644287"/>
            <a:chOff x="3146428" y="1056"/>
            <a:chExt cx="1430529" cy="1644287"/>
          </a:xfrm>
        </p:grpSpPr>
        <p:sp>
          <p:nvSpPr>
            <p:cNvPr id="8" name="Шестиугольник 7"/>
            <p:cNvSpPr/>
            <p:nvPr/>
          </p:nvSpPr>
          <p:spPr>
            <a:xfrm rot="5400000">
              <a:off x="3039549" y="107935"/>
              <a:ext cx="1644287" cy="1430529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Шестиугольник 4"/>
            <p:cNvSpPr txBox="1"/>
            <p:nvPr/>
          </p:nvSpPr>
          <p:spPr>
            <a:xfrm>
              <a:off x="3369352" y="257291"/>
              <a:ext cx="984681" cy="11318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4360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Что делаем с результатами оценки?</a:t>
            </a:r>
            <a:endParaRPr lang="ru-RU" sz="4400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30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>
                <a:cs typeface="Times New Roman" pitchFamily="18" charset="0"/>
              </a:rPr>
              <a:t>Цель и задачи </a:t>
            </a:r>
            <a:r>
              <a:rPr lang="ru-RU" sz="3100" dirty="0" smtClean="0">
                <a:cs typeface="Times New Roman" pitchFamily="18" charset="0"/>
              </a:rPr>
              <a:t>оценки муниципальных механизмов </a:t>
            </a:r>
            <a:r>
              <a:rPr lang="ru-RU" sz="3100" dirty="0">
                <a:cs typeface="Times New Roman" pitchFamily="18" charset="0"/>
              </a:rPr>
              <a:t>управления качеством общего </a:t>
            </a:r>
            <a:r>
              <a:rPr lang="ru-RU" sz="3100" dirty="0" smtClean="0">
                <a:cs typeface="Times New Roman" pitchFamily="18" charset="0"/>
              </a:rPr>
              <a:t>образования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194082" y="1696950"/>
            <a:ext cx="4178741" cy="4185876"/>
          </a:xfrm>
          <a:ln>
            <a:solidFill>
              <a:schemeClr val="accent1"/>
            </a:solidFill>
          </a:ln>
        </p:spPr>
        <p:txBody>
          <a:bodyPr>
            <a:normAutofit fontScale="40000" lnSpcReduction="20000"/>
          </a:bodyPr>
          <a:lstStyle/>
          <a:p>
            <a:r>
              <a:rPr lang="ru-RU" sz="3400" b="1" u="sng" dirty="0">
                <a:ea typeface="Calibri" panose="020F0502020204030204" pitchFamily="34" charset="0"/>
                <a:cs typeface="Arial" panose="020B0604020202020204" pitchFamily="34" charset="0"/>
              </a:rPr>
              <a:t>Цель: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400" dirty="0">
                <a:ea typeface="Calibri" panose="020F0502020204030204" pitchFamily="34" charset="0"/>
                <a:cs typeface="Arial" panose="020B0604020202020204" pitchFamily="34" charset="0"/>
              </a:rPr>
              <a:t>выявить степень </a:t>
            </a:r>
            <a:r>
              <a:rPr lang="ru-RU" sz="3400" dirty="0" err="1">
                <a:ea typeface="Calibri" panose="020F0502020204030204" pitchFamily="34" charset="0"/>
                <a:cs typeface="Arial" panose="020B0604020202020204" pitchFamily="34" charset="0"/>
              </a:rPr>
              <a:t>сформированности</a:t>
            </a:r>
            <a:r>
              <a:rPr lang="ru-RU" sz="3400" dirty="0">
                <a:ea typeface="Calibri" panose="020F0502020204030204" pitchFamily="34" charset="0"/>
                <a:cs typeface="Arial" panose="020B0604020202020204" pitchFamily="34" charset="0"/>
              </a:rPr>
              <a:t> и эффективности функционирования систем управления качеством образования в органах местного самоуправления в сфере образования </a:t>
            </a:r>
            <a:endParaRPr lang="ru-RU" sz="3400" dirty="0" smtClean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3400" b="1" u="sng" dirty="0" smtClean="0">
                <a:ea typeface="Calibri" panose="020F0502020204030204" pitchFamily="34" charset="0"/>
                <a:cs typeface="Arial" panose="020B0604020202020204" pitchFamily="34" charset="0"/>
              </a:rPr>
              <a:t>Задачи</a:t>
            </a:r>
            <a:r>
              <a:rPr lang="ru-RU" sz="3400" b="1" u="sng" dirty="0"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3400" dirty="0" smtClean="0">
                <a:ea typeface="Calibri" panose="020F0502020204030204" pitchFamily="34" charset="0"/>
                <a:cs typeface="Arial" panose="020B0604020202020204" pitchFamily="34" charset="0"/>
              </a:rPr>
              <a:t>выявить </a:t>
            </a:r>
            <a:r>
              <a:rPr lang="ru-RU" sz="3400" dirty="0">
                <a:ea typeface="Calibri" panose="020F0502020204030204" pitchFamily="34" charset="0"/>
                <a:cs typeface="Arial" panose="020B0604020202020204" pitchFamily="34" charset="0"/>
              </a:rPr>
              <a:t>«проблемные зоны» в управлении качеством образования на муниципальном уровне для последующей организации деятельности по их совершенствованию</a:t>
            </a:r>
            <a:r>
              <a:rPr lang="ru-RU" sz="3400" dirty="0" smtClean="0"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ru-RU" sz="34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3400" dirty="0" smtClean="0">
                <a:ea typeface="Calibri" panose="020F0502020204030204" pitchFamily="34" charset="0"/>
                <a:cs typeface="Arial" panose="020B0604020202020204" pitchFamily="34" charset="0"/>
              </a:rPr>
              <a:t>выявить </a:t>
            </a:r>
            <a:r>
              <a:rPr lang="ru-RU" sz="3400" dirty="0">
                <a:ea typeface="Calibri" panose="020F0502020204030204" pitchFamily="34" charset="0"/>
                <a:cs typeface="Arial" panose="020B0604020202020204" pitchFamily="34" charset="0"/>
              </a:rPr>
              <a:t>основные факторы, влияющие на эффективность муниципальных механизмов управления качеством образования;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3400" dirty="0" smtClean="0">
                <a:ea typeface="Calibri" panose="020F0502020204030204" pitchFamily="34" charset="0"/>
                <a:cs typeface="Arial" panose="020B0604020202020204" pitchFamily="34" charset="0"/>
              </a:rPr>
              <a:t>определить </a:t>
            </a:r>
            <a:r>
              <a:rPr lang="ru-RU" sz="3400" dirty="0">
                <a:ea typeface="Calibri" panose="020F0502020204030204" pitchFamily="34" charset="0"/>
                <a:cs typeface="Arial" panose="020B0604020202020204" pitchFamily="34" charset="0"/>
              </a:rPr>
              <a:t>степень связи региональных и муниципальных систем управления качеством образования на основе анализа соотнесения результатов оценок региональных и муниципальных механизмов управления качеством образования;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3400" dirty="0" smtClean="0">
                <a:ea typeface="Calibri" panose="020F0502020204030204" pitchFamily="34" charset="0"/>
                <a:cs typeface="Arial" panose="020B0604020202020204" pitchFamily="34" charset="0"/>
              </a:rPr>
              <a:t>выявить </a:t>
            </a:r>
            <a:r>
              <a:rPr lang="ru-RU" sz="3400" dirty="0">
                <a:ea typeface="Calibri" panose="020F0502020204030204" pitchFamily="34" charset="0"/>
                <a:cs typeface="Arial" panose="020B0604020202020204" pitchFamily="34" charset="0"/>
              </a:rPr>
              <a:t>лучшие муниципальные практики управления качеством образования для тиражирования опыта</a:t>
            </a:r>
            <a:r>
              <a:rPr lang="ru-RU" sz="3400" dirty="0" smtClean="0"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ru-RU" sz="3400" dirty="0"/>
              <a:t> </a:t>
            </a:r>
            <a:endParaRPr lang="ru-RU" sz="3400" b="1" dirty="0"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744017" y="1614219"/>
            <a:ext cx="4124580" cy="4351339"/>
          </a:xfrm>
          <a:ln>
            <a:solidFill>
              <a:schemeClr val="accent5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dirty="0" smtClean="0"/>
              <a:t>Изменения подхода к оценке: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400" dirty="0" smtClean="0"/>
              <a:t>повышение </a:t>
            </a:r>
            <a:r>
              <a:rPr lang="ru-RU" sz="1400" dirty="0"/>
              <a:t>управляемости системы образования</a:t>
            </a:r>
          </a:p>
          <a:p>
            <a:pPr marL="0" indent="0">
              <a:buNone/>
            </a:pPr>
            <a:r>
              <a:rPr lang="ru-RU" sz="1400" b="1" u="sng" dirty="0" smtClean="0"/>
              <a:t>Принципы:</a:t>
            </a:r>
            <a:r>
              <a:rPr lang="ru-RU" sz="1400" dirty="0" smtClean="0"/>
              <a:t> (2022 г.)</a:t>
            </a:r>
          </a:p>
          <a:p>
            <a:r>
              <a:rPr lang="ru-RU" sz="1400" b="1" i="1" dirty="0" smtClean="0"/>
              <a:t>объединение </a:t>
            </a:r>
            <a:r>
              <a:rPr lang="ru-RU" sz="1400" b="1" i="1" dirty="0"/>
              <a:t>усилий </a:t>
            </a:r>
            <a:r>
              <a:rPr lang="ru-RU" sz="1400" dirty="0"/>
              <a:t>всех уровней управления образованием для решения единых задач повышения качества образования; </a:t>
            </a:r>
            <a:endParaRPr lang="ru-RU" sz="1400" dirty="0" smtClean="0"/>
          </a:p>
          <a:p>
            <a:r>
              <a:rPr lang="ru-RU" sz="1400" b="1" i="1" dirty="0" smtClean="0"/>
              <a:t> </a:t>
            </a:r>
            <a:r>
              <a:rPr lang="ru-RU" sz="1400" b="1" i="1" dirty="0"/>
              <a:t>стимулирование поддержки реализации региональной политики </a:t>
            </a:r>
            <a:r>
              <a:rPr lang="ru-RU" sz="1400" dirty="0"/>
              <a:t>в области управления качеством образования со стороны муниципальных органов управления образованием (МОУО); </a:t>
            </a:r>
            <a:endParaRPr lang="ru-RU" sz="1400" dirty="0" smtClean="0"/>
          </a:p>
          <a:p>
            <a:r>
              <a:rPr lang="ru-RU" sz="1400" dirty="0" smtClean="0"/>
              <a:t> </a:t>
            </a:r>
            <a:r>
              <a:rPr lang="ru-RU" sz="1400" b="1" i="1" dirty="0"/>
              <a:t>исключение</a:t>
            </a:r>
            <a:r>
              <a:rPr lang="ru-RU" sz="1400" dirty="0"/>
              <a:t> действий, приводящих к </a:t>
            </a:r>
            <a:r>
              <a:rPr lang="ru-RU" sz="1400" b="1" i="1" dirty="0"/>
              <a:t>повышению бюрократической </a:t>
            </a:r>
            <a:r>
              <a:rPr lang="ru-RU" sz="1400" dirty="0"/>
              <a:t>нагрузки на образовательные организации, на уровне МОУО; </a:t>
            </a:r>
            <a:endParaRPr lang="ru-RU" sz="1400" dirty="0" smtClean="0"/>
          </a:p>
          <a:p>
            <a:r>
              <a:rPr lang="ru-RU" sz="1400" b="1" i="1" dirty="0" smtClean="0"/>
              <a:t>соблюдение </a:t>
            </a:r>
            <a:r>
              <a:rPr lang="ru-RU" sz="1400" b="1" i="1" dirty="0"/>
              <a:t>преемственности </a:t>
            </a:r>
            <a:r>
              <a:rPr lang="ru-RU" sz="1400" dirty="0"/>
              <a:t>в структуре муниципальных управленческих механизмов по отношению к региональным управленческим механизмам</a:t>
            </a:r>
            <a:r>
              <a:rPr lang="ru-RU" sz="1400" dirty="0" smtClean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92485" y="6254214"/>
            <a:ext cx="3547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*Временное соблюдение цикла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02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Механизмы </a:t>
            </a:r>
            <a:r>
              <a:rPr lang="ru-RU" sz="2400" dirty="0"/>
              <a:t>управления качеством </a:t>
            </a:r>
            <a:r>
              <a:rPr lang="ru-RU" sz="2400" dirty="0" smtClean="0"/>
              <a:t>образования (направления оценки)</a:t>
            </a:r>
            <a:endParaRPr lang="ru-RU" sz="24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10720" y="1646331"/>
            <a:ext cx="7886700" cy="41797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 smtClean="0"/>
              <a:t>1. Механизмы </a:t>
            </a:r>
            <a:r>
              <a:rPr lang="ru-RU" sz="1600" b="1" dirty="0"/>
              <a:t>управления качеством образовательных </a:t>
            </a:r>
            <a:r>
              <a:rPr lang="ru-RU" sz="1600" b="1" dirty="0" smtClean="0"/>
              <a:t>результатов:</a:t>
            </a:r>
            <a:endParaRPr lang="ru-RU" sz="1600" b="1" dirty="0"/>
          </a:p>
          <a:p>
            <a:pPr marL="800100" lvl="1" indent="-342900">
              <a:buFont typeface="+mj-lt"/>
              <a:buAutoNum type="arabicPeriod"/>
            </a:pPr>
            <a:r>
              <a:rPr lang="ru-RU" sz="1600" dirty="0" smtClean="0"/>
              <a:t>«</a:t>
            </a:r>
            <a:r>
              <a:rPr lang="ru-RU" sz="1600" dirty="0"/>
              <a:t>Система оценки качества подготовки обучающихся</a:t>
            </a:r>
            <a:r>
              <a:rPr lang="ru-RU" sz="1600" dirty="0" smtClean="0"/>
              <a:t>»</a:t>
            </a:r>
            <a:endParaRPr lang="ru-RU" sz="1600" dirty="0"/>
          </a:p>
          <a:p>
            <a:pPr marL="800100" lvl="1" indent="-342900">
              <a:buFont typeface="+mj-lt"/>
              <a:buAutoNum type="arabicPeriod"/>
            </a:pPr>
            <a:r>
              <a:rPr lang="ru-RU" sz="1600" dirty="0" smtClean="0"/>
              <a:t> </a:t>
            </a:r>
            <a:r>
              <a:rPr lang="ru-RU" sz="1600" dirty="0"/>
              <a:t>«Система работы со школами с низкими результатами обучения и/или школами, функционирующими в неблагоприятных социальных условиях</a:t>
            </a:r>
            <a:r>
              <a:rPr lang="ru-RU" sz="1600" dirty="0" smtClean="0"/>
              <a:t>»</a:t>
            </a:r>
            <a:endParaRPr lang="ru-RU" sz="1600" dirty="0"/>
          </a:p>
          <a:p>
            <a:pPr marL="800100" lvl="1" indent="-342900">
              <a:buFont typeface="+mj-lt"/>
              <a:buAutoNum type="arabicPeriod"/>
            </a:pPr>
            <a:r>
              <a:rPr lang="ru-RU" sz="1600" dirty="0" smtClean="0"/>
              <a:t> </a:t>
            </a:r>
            <a:r>
              <a:rPr lang="ru-RU" sz="1600" dirty="0"/>
              <a:t>«Система выявления, поддержки и развития способностей и талантов у детей и молодёжи</a:t>
            </a:r>
            <a:r>
              <a:rPr lang="ru-RU" sz="1600" dirty="0" smtClean="0"/>
              <a:t>»</a:t>
            </a:r>
            <a:endParaRPr lang="ru-RU" sz="1600" dirty="0"/>
          </a:p>
          <a:p>
            <a:pPr marL="800100" lvl="1" indent="-342900">
              <a:buFont typeface="+mj-lt"/>
              <a:buAutoNum type="arabicPeriod"/>
            </a:pPr>
            <a:r>
              <a:rPr lang="ru-RU" sz="1600" dirty="0" smtClean="0"/>
              <a:t> </a:t>
            </a:r>
            <a:r>
              <a:rPr lang="ru-RU" sz="1600" dirty="0"/>
              <a:t>«Система работы по самоопределению и профессиональной ориентации обучающихся</a:t>
            </a:r>
            <a:r>
              <a:rPr lang="ru-RU" sz="1600" dirty="0" smtClean="0"/>
              <a:t>»</a:t>
            </a:r>
            <a:endParaRPr lang="ru-RU" sz="1600" dirty="0"/>
          </a:p>
          <a:p>
            <a:pPr marL="0" indent="0">
              <a:buNone/>
            </a:pPr>
            <a:r>
              <a:rPr lang="ru-RU" sz="1600" b="1" dirty="0" smtClean="0"/>
              <a:t>2. Механизмы </a:t>
            </a:r>
            <a:r>
              <a:rPr lang="ru-RU" sz="1600" b="1" dirty="0"/>
              <a:t>управления качеством образовательной </a:t>
            </a:r>
            <a:r>
              <a:rPr lang="ru-RU" sz="1600" b="1" dirty="0" smtClean="0"/>
              <a:t>деятельности:</a:t>
            </a:r>
            <a:endParaRPr lang="ru-RU" sz="1600" b="1" dirty="0"/>
          </a:p>
          <a:p>
            <a:pPr marL="800100" lvl="1" indent="-342900">
              <a:buFont typeface="+mj-lt"/>
              <a:buAutoNum type="arabicPeriod"/>
            </a:pPr>
            <a:r>
              <a:rPr lang="ru-RU" sz="1600" dirty="0" smtClean="0"/>
              <a:t>«Система </a:t>
            </a:r>
            <a:r>
              <a:rPr lang="ru-RU" sz="1600" dirty="0"/>
              <a:t>мониторинга эффективности руководителей всех образовательных организаций региона</a:t>
            </a:r>
            <a:r>
              <a:rPr lang="ru-RU" sz="1600" dirty="0" smtClean="0"/>
              <a:t>»</a:t>
            </a:r>
            <a:endParaRPr lang="ru-RU" sz="1600" dirty="0"/>
          </a:p>
          <a:p>
            <a:pPr marL="800100" lvl="1" indent="-342900">
              <a:buFont typeface="+mj-lt"/>
              <a:buAutoNum type="arabicPeriod"/>
            </a:pPr>
            <a:r>
              <a:rPr lang="ru-RU" sz="1600" dirty="0" smtClean="0"/>
              <a:t>«Система </a:t>
            </a:r>
            <a:r>
              <a:rPr lang="ru-RU" sz="1600" dirty="0"/>
              <a:t>обеспечения профессионального развития педагогических </a:t>
            </a:r>
            <a:r>
              <a:rPr lang="ru-RU" sz="1600" dirty="0" smtClean="0"/>
              <a:t>работников»</a:t>
            </a:r>
          </a:p>
          <a:p>
            <a:pPr marL="800100" lvl="1" indent="-342900">
              <a:buFont typeface="+mj-lt"/>
              <a:buAutoNum type="arabicPeriod"/>
            </a:pPr>
            <a:r>
              <a:rPr lang="ru-RU" sz="1600" dirty="0" smtClean="0"/>
              <a:t>«Система </a:t>
            </a:r>
            <a:r>
              <a:rPr lang="ru-RU" sz="1600" dirty="0"/>
              <a:t>организации воспитания </a:t>
            </a:r>
            <a:r>
              <a:rPr lang="ru-RU" sz="1600" dirty="0" smtClean="0"/>
              <a:t>обучающихся»</a:t>
            </a:r>
          </a:p>
          <a:p>
            <a:pPr marL="800100" lvl="1" indent="-342900">
              <a:buFont typeface="+mj-lt"/>
              <a:buAutoNum type="arabicPeriod"/>
            </a:pPr>
            <a:r>
              <a:rPr lang="ru-RU" sz="1600" dirty="0" smtClean="0"/>
              <a:t>«Система мониторинга качества дошкольного образования»</a:t>
            </a:r>
            <a:endParaRPr lang="ru-RU" sz="1600" dirty="0"/>
          </a:p>
        </p:txBody>
      </p:sp>
      <p:sp>
        <p:nvSpPr>
          <p:cNvPr id="2" name="Минус 1"/>
          <p:cNvSpPr/>
          <p:nvPr/>
        </p:nvSpPr>
        <p:spPr>
          <a:xfrm>
            <a:off x="4737462" y="5826034"/>
            <a:ext cx="4406538" cy="25254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032227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Цикл управления качеством образования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7192986"/>
              </p:ext>
            </p:extLst>
          </p:nvPr>
        </p:nvGraphicFramePr>
        <p:xfrm>
          <a:off x="317003" y="1489118"/>
          <a:ext cx="6950072" cy="45266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5" name="Группа 4"/>
          <p:cNvGrpSpPr/>
          <p:nvPr/>
        </p:nvGrpSpPr>
        <p:grpSpPr>
          <a:xfrm>
            <a:off x="93663" y="1293579"/>
            <a:ext cx="8679144" cy="4826900"/>
            <a:chOff x="93662" y="1293578"/>
            <a:chExt cx="9053006" cy="5023001"/>
          </a:xfrm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6808335" y="2451024"/>
              <a:ext cx="2338333" cy="1219049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solidFill>
                    <a:schemeClr val="tx1"/>
                  </a:solidFill>
                </a:rPr>
                <a:t>Положение о мониторинге, Программа мониторинга, контрольные мероприятия….</a:t>
              </a:r>
              <a:endParaRPr lang="ru-RU" sz="1400" dirty="0">
                <a:solidFill>
                  <a:schemeClr val="tx1"/>
                </a:solidFill>
              </a:endParaRP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6808336" y="3663746"/>
              <a:ext cx="1727200" cy="83312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solidFill>
                    <a:schemeClr val="tx1"/>
                  </a:solidFill>
                </a:rPr>
                <a:t>Сбор информации (формы сбора)</a:t>
              </a:r>
              <a:endParaRPr lang="ru-RU" sz="1400" dirty="0">
                <a:solidFill>
                  <a:schemeClr val="tx1"/>
                </a:solidFill>
              </a:endParaRPr>
            </a:p>
          </p:txBody>
        </p:sp>
        <p:grpSp>
          <p:nvGrpSpPr>
            <p:cNvPr id="3" name="Группа 2"/>
            <p:cNvGrpSpPr/>
            <p:nvPr/>
          </p:nvGrpSpPr>
          <p:grpSpPr>
            <a:xfrm>
              <a:off x="93662" y="1293578"/>
              <a:ext cx="8677359" cy="5023001"/>
              <a:chOff x="93662" y="1293578"/>
              <a:chExt cx="9255673" cy="5426665"/>
            </a:xfrm>
          </p:grpSpPr>
          <p:sp>
            <p:nvSpPr>
              <p:cNvPr id="11" name="TextBox 10"/>
              <p:cNvSpPr txBox="1"/>
              <p:nvPr/>
            </p:nvSpPr>
            <p:spPr>
              <a:xfrm>
                <a:off x="7040880" y="1293578"/>
                <a:ext cx="2308455" cy="1030782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ru-RU" sz="1400" dirty="0" smtClean="0"/>
                  <a:t>Концептуальные документы и планы. Обоснованные, инструментальные цели.</a:t>
                </a:r>
                <a:endParaRPr lang="ru-RU" sz="1400" dirty="0"/>
              </a:p>
            </p:txBody>
          </p:sp>
          <p:sp>
            <p:nvSpPr>
              <p:cNvPr id="13" name="Скругленный прямоугольник 12"/>
              <p:cNvSpPr/>
              <p:nvPr/>
            </p:nvSpPr>
            <p:spPr>
              <a:xfrm>
                <a:off x="99786" y="3302065"/>
                <a:ext cx="1991309" cy="128950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400" dirty="0" smtClean="0">
                    <a:solidFill>
                      <a:schemeClr val="tx1"/>
                    </a:solidFill>
                  </a:rPr>
                  <a:t>Приказы (планы мероприятий, дорожные карты). Рейтинги.</a:t>
                </a:r>
              </a:p>
              <a:p>
                <a:pPr algn="ctr"/>
                <a:r>
                  <a:rPr lang="ru-RU" sz="1400" dirty="0" smtClean="0">
                    <a:solidFill>
                      <a:schemeClr val="tx1"/>
                    </a:solidFill>
                  </a:rPr>
                  <a:t>Рекомендации….</a:t>
                </a:r>
              </a:p>
            </p:txBody>
          </p:sp>
          <p:sp>
            <p:nvSpPr>
              <p:cNvPr id="14" name="Скругленный прямоугольник 13"/>
              <p:cNvSpPr/>
              <p:nvPr/>
            </p:nvSpPr>
            <p:spPr>
              <a:xfrm>
                <a:off x="7169785" y="5275741"/>
                <a:ext cx="2000502" cy="1158525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400" dirty="0" smtClean="0">
                    <a:solidFill>
                      <a:schemeClr val="tx1"/>
                    </a:solidFill>
                  </a:rPr>
                  <a:t>Аналитические справки с адресными рекомендациями (приказы, письма)</a:t>
                </a:r>
                <a:endParaRPr lang="ru-RU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Скругленный прямоугольник 14"/>
              <p:cNvSpPr/>
              <p:nvPr/>
            </p:nvSpPr>
            <p:spPr>
              <a:xfrm>
                <a:off x="842736" y="5887123"/>
                <a:ext cx="1727200" cy="833120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400" dirty="0" smtClean="0">
                    <a:solidFill>
                      <a:schemeClr val="tx1"/>
                    </a:solidFill>
                  </a:rPr>
                  <a:t>Приказы по результатам анализа.</a:t>
                </a:r>
              </a:p>
            </p:txBody>
          </p:sp>
          <p:cxnSp>
            <p:nvCxnSpPr>
              <p:cNvPr id="7" name="Прямая со стрелкой 6"/>
              <p:cNvCxnSpPr/>
              <p:nvPr/>
            </p:nvCxnSpPr>
            <p:spPr>
              <a:xfrm flipH="1">
                <a:off x="4829175" y="1742163"/>
                <a:ext cx="2211705" cy="0"/>
              </a:xfrm>
              <a:prstGeom prst="straightConnector1">
                <a:avLst/>
              </a:prstGeom>
              <a:ln>
                <a:solidFill>
                  <a:schemeClr val="bg2">
                    <a:lumMod val="2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Прямая со стрелкой 8"/>
              <p:cNvCxnSpPr/>
              <p:nvPr/>
            </p:nvCxnSpPr>
            <p:spPr>
              <a:xfrm flipH="1">
                <a:off x="6257925" y="1753773"/>
                <a:ext cx="782956" cy="981019"/>
              </a:xfrm>
              <a:prstGeom prst="straightConnector1">
                <a:avLst/>
              </a:prstGeom>
              <a:ln>
                <a:solidFill>
                  <a:schemeClr val="bg2">
                    <a:lumMod val="2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 стрелкой 17"/>
              <p:cNvCxnSpPr>
                <a:stCxn id="12" idx="1"/>
              </p:cNvCxnSpPr>
              <p:nvPr/>
            </p:nvCxnSpPr>
            <p:spPr>
              <a:xfrm flipH="1" flipV="1">
                <a:off x="6866077" y="2830796"/>
                <a:ext cx="389766" cy="371753"/>
              </a:xfrm>
              <a:prstGeom prst="straightConnector1">
                <a:avLst/>
              </a:prstGeom>
              <a:ln>
                <a:solidFill>
                  <a:schemeClr val="bg2">
                    <a:lumMod val="2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Прямая со стрелкой 19"/>
              <p:cNvCxnSpPr>
                <a:stCxn id="12" idx="1"/>
              </p:cNvCxnSpPr>
              <p:nvPr/>
            </p:nvCxnSpPr>
            <p:spPr>
              <a:xfrm flipH="1">
                <a:off x="6649406" y="3202549"/>
                <a:ext cx="606437" cy="1661998"/>
              </a:xfrm>
              <a:prstGeom prst="straightConnector1">
                <a:avLst/>
              </a:prstGeom>
              <a:ln>
                <a:solidFill>
                  <a:schemeClr val="bg2">
                    <a:lumMod val="2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Прямая со стрелкой 21"/>
              <p:cNvCxnSpPr>
                <a:stCxn id="16" idx="1"/>
              </p:cNvCxnSpPr>
              <p:nvPr/>
            </p:nvCxnSpPr>
            <p:spPr>
              <a:xfrm flipH="1">
                <a:off x="6855098" y="4175008"/>
                <a:ext cx="384514" cy="579284"/>
              </a:xfrm>
              <a:prstGeom prst="straightConnector1">
                <a:avLst/>
              </a:prstGeom>
              <a:ln>
                <a:solidFill>
                  <a:schemeClr val="bg2">
                    <a:lumMod val="2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Прямая со стрелкой 24"/>
              <p:cNvCxnSpPr>
                <a:stCxn id="14" idx="1"/>
              </p:cNvCxnSpPr>
              <p:nvPr/>
            </p:nvCxnSpPr>
            <p:spPr>
              <a:xfrm flipH="1" flipV="1">
                <a:off x="5014913" y="5887123"/>
                <a:ext cx="2154872" cy="1"/>
              </a:xfrm>
              <a:prstGeom prst="straightConnector1">
                <a:avLst/>
              </a:prstGeom>
              <a:ln>
                <a:solidFill>
                  <a:schemeClr val="bg2">
                    <a:lumMod val="2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Прямая со стрелкой 45"/>
              <p:cNvCxnSpPr>
                <a:stCxn id="15" idx="3"/>
              </p:cNvCxnSpPr>
              <p:nvPr/>
            </p:nvCxnSpPr>
            <p:spPr>
              <a:xfrm>
                <a:off x="2569936" y="6303683"/>
                <a:ext cx="930502" cy="0"/>
              </a:xfrm>
              <a:prstGeom prst="straightConnector1">
                <a:avLst/>
              </a:prstGeom>
              <a:ln>
                <a:solidFill>
                  <a:schemeClr val="bg2">
                    <a:lumMod val="2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Прямая со стрелкой 47"/>
              <p:cNvCxnSpPr/>
              <p:nvPr/>
            </p:nvCxnSpPr>
            <p:spPr>
              <a:xfrm flipH="1" flipV="1">
                <a:off x="1851166" y="5500688"/>
                <a:ext cx="10605" cy="386435"/>
              </a:xfrm>
              <a:prstGeom prst="straightConnector1">
                <a:avLst/>
              </a:prstGeom>
              <a:ln>
                <a:solidFill>
                  <a:schemeClr val="bg2">
                    <a:lumMod val="2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Прямая со стрелкой 49"/>
              <p:cNvCxnSpPr/>
              <p:nvPr/>
            </p:nvCxnSpPr>
            <p:spPr>
              <a:xfrm>
                <a:off x="957263" y="4591568"/>
                <a:ext cx="749073" cy="272979"/>
              </a:xfrm>
              <a:prstGeom prst="straightConnector1">
                <a:avLst/>
              </a:prstGeom>
              <a:ln>
                <a:solidFill>
                  <a:schemeClr val="bg2">
                    <a:lumMod val="2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Скругленный прямоугольник 53"/>
              <p:cNvSpPr/>
              <p:nvPr/>
            </p:nvSpPr>
            <p:spPr>
              <a:xfrm>
                <a:off x="93662" y="1513411"/>
                <a:ext cx="2093726" cy="1097215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400" dirty="0" smtClean="0">
                    <a:solidFill>
                      <a:schemeClr val="tx1"/>
                    </a:solidFill>
                  </a:rPr>
                  <a:t>Мониторинг «проблемных зон». Аналитические справки. Служебные записки</a:t>
                </a:r>
                <a:endParaRPr lang="ru-RU" sz="14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56" name="Прямая со стрелкой 55"/>
              <p:cNvCxnSpPr>
                <a:stCxn id="54" idx="2"/>
              </p:cNvCxnSpPr>
              <p:nvPr/>
            </p:nvCxnSpPr>
            <p:spPr>
              <a:xfrm>
                <a:off x="1140525" y="2610627"/>
                <a:ext cx="686461" cy="219973"/>
              </a:xfrm>
              <a:prstGeom prst="straightConnector1">
                <a:avLst/>
              </a:prstGeom>
              <a:ln>
                <a:solidFill>
                  <a:schemeClr val="bg2">
                    <a:lumMod val="2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" name="TextBox 7"/>
          <p:cNvSpPr txBox="1"/>
          <p:nvPr/>
        </p:nvSpPr>
        <p:spPr>
          <a:xfrm>
            <a:off x="93663" y="6193076"/>
            <a:ext cx="8867273" cy="615553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/>
              <a:t>Если какой-то из компонентов управленческого цикла </a:t>
            </a:r>
            <a:r>
              <a:rPr lang="ru-RU" sz="1600" dirty="0" smtClean="0"/>
              <a:t>отсутствует или </a:t>
            </a:r>
            <a:r>
              <a:rPr lang="ru-RU" sz="1600" dirty="0"/>
              <a:t>сформирован не полностью, то система управления качеством образования считается частично сформированной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756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1394" y="-7482"/>
            <a:ext cx="7453185" cy="1325563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Особенности оценки элементов</a:t>
            </a:r>
            <a:br>
              <a:rPr lang="ru-RU" sz="2800" dirty="0" smtClean="0"/>
            </a:br>
            <a:r>
              <a:rPr lang="ru-RU" sz="2800" dirty="0" smtClean="0"/>
              <a:t> управленческого цикла в 2022 г.</a:t>
            </a:r>
            <a:endParaRPr lang="ru-RU" sz="2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76526" y="3467477"/>
            <a:ext cx="3292752" cy="24485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3085" y="1583225"/>
            <a:ext cx="470780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/>
              <a:t>1.3</a:t>
            </a:r>
            <a:r>
              <a:rPr lang="ru-RU" sz="1600" i="1" dirty="0" smtClean="0"/>
              <a:t> Система </a:t>
            </a:r>
            <a:r>
              <a:rPr lang="ru-RU" sz="1600" i="1" dirty="0"/>
              <a:t>выявления, поддержки и развития способностей и талантов у детей и молодежи </a:t>
            </a:r>
            <a:r>
              <a:rPr lang="ru-RU" sz="1600" dirty="0" smtClean="0"/>
              <a:t>(</a:t>
            </a:r>
            <a:r>
              <a:rPr lang="ru-RU" sz="1600" b="1" i="1" dirty="0" smtClean="0"/>
              <a:t>трек</a:t>
            </a:r>
            <a:r>
              <a:rPr lang="ru-RU" sz="1600" dirty="0" smtClean="0"/>
              <a:t> : развитие </a:t>
            </a:r>
            <a:r>
              <a:rPr lang="ru-RU" sz="1600" dirty="0"/>
              <a:t>способностей обучающихся в соответствии с их </a:t>
            </a:r>
            <a:r>
              <a:rPr lang="ru-RU" sz="1600" dirty="0" smtClean="0"/>
              <a:t>потребностями)</a:t>
            </a:r>
          </a:p>
          <a:p>
            <a:r>
              <a:rPr lang="ru-RU" sz="1600" b="1" dirty="0" smtClean="0"/>
              <a:t>1.4</a:t>
            </a:r>
            <a:r>
              <a:rPr lang="ru-RU" sz="1600" dirty="0" smtClean="0"/>
              <a:t> </a:t>
            </a:r>
            <a:r>
              <a:rPr lang="ru-RU" sz="1600" i="1" dirty="0" smtClean="0"/>
              <a:t>Система </a:t>
            </a:r>
            <a:r>
              <a:rPr lang="ru-RU" sz="1600" i="1" dirty="0"/>
              <a:t>работы по самоопределению и профессиональной ориентации </a:t>
            </a:r>
            <a:r>
              <a:rPr lang="ru-RU" sz="1600" i="1" dirty="0" smtClean="0"/>
              <a:t>обучающихся </a:t>
            </a:r>
            <a:r>
              <a:rPr lang="ru-RU" sz="1600" dirty="0" smtClean="0"/>
              <a:t>(</a:t>
            </a:r>
            <a:r>
              <a:rPr lang="ru-RU" sz="1600" b="1" i="1" dirty="0" smtClean="0"/>
              <a:t>треки:</a:t>
            </a:r>
            <a:r>
              <a:rPr lang="ru-RU" sz="1600" i="1" dirty="0" smtClean="0"/>
              <a:t> </a:t>
            </a:r>
            <a:r>
              <a:rPr lang="ru-RU" sz="1600" dirty="0" smtClean="0"/>
              <a:t>1) создание </a:t>
            </a:r>
            <a:r>
              <a:rPr lang="ru-RU" sz="1600" dirty="0"/>
              <a:t>условий для совершения осознанного выбора дальнейшей траектории обучения выпускниками уровня основного общего образования; 2) </a:t>
            </a:r>
            <a:r>
              <a:rPr lang="ru-RU" sz="1600" dirty="0" smtClean="0"/>
              <a:t>повышение </a:t>
            </a:r>
            <a:r>
              <a:rPr lang="ru-RU" sz="1600" dirty="0"/>
              <a:t>эффективности </a:t>
            </a:r>
            <a:r>
              <a:rPr lang="ru-RU" sz="1600" dirty="0" err="1"/>
              <a:t>профилизации</a:t>
            </a:r>
            <a:r>
              <a:rPr lang="ru-RU" sz="1600" dirty="0"/>
              <a:t> на ступени среднего общего </a:t>
            </a:r>
            <a:r>
              <a:rPr lang="ru-RU" sz="1600" dirty="0" smtClean="0"/>
              <a:t>образования)</a:t>
            </a:r>
          </a:p>
          <a:p>
            <a:r>
              <a:rPr lang="ru-RU" sz="1600" b="1" dirty="0" smtClean="0"/>
              <a:t>2.2</a:t>
            </a:r>
            <a:r>
              <a:rPr lang="ru-RU" sz="1600" dirty="0" smtClean="0"/>
              <a:t> </a:t>
            </a:r>
            <a:r>
              <a:rPr lang="ru-RU" sz="1600" i="1" dirty="0" smtClean="0"/>
              <a:t>Система </a:t>
            </a:r>
            <a:r>
              <a:rPr lang="ru-RU" sz="1600" i="1" dirty="0"/>
              <a:t>обеспечения профессионального развития педагогических </a:t>
            </a:r>
            <a:r>
              <a:rPr lang="ru-RU" sz="1600" i="1" dirty="0" smtClean="0"/>
              <a:t>работников </a:t>
            </a:r>
            <a:r>
              <a:rPr lang="ru-RU" sz="1600" dirty="0"/>
              <a:t>(</a:t>
            </a:r>
            <a:r>
              <a:rPr lang="ru-RU" sz="1600" b="1" i="1" dirty="0" smtClean="0"/>
              <a:t>трек</a:t>
            </a:r>
            <a:r>
              <a:rPr lang="ru-RU" sz="1600" dirty="0" smtClean="0"/>
              <a:t>: устранение </a:t>
            </a:r>
            <a:r>
              <a:rPr lang="ru-RU" sz="1600" dirty="0"/>
              <a:t>дефицита педагогических </a:t>
            </a:r>
            <a:r>
              <a:rPr lang="ru-RU" sz="1600" dirty="0" smtClean="0"/>
              <a:t>кадров)</a:t>
            </a:r>
          </a:p>
          <a:p>
            <a:r>
              <a:rPr lang="ru-RU" sz="1600" b="1" dirty="0" smtClean="0"/>
              <a:t>2.3</a:t>
            </a:r>
            <a:r>
              <a:rPr lang="ru-RU" sz="1600" dirty="0" smtClean="0"/>
              <a:t> </a:t>
            </a:r>
            <a:r>
              <a:rPr lang="ru-RU" sz="1600" i="1" dirty="0" smtClean="0"/>
              <a:t>Система </a:t>
            </a:r>
            <a:r>
              <a:rPr lang="ru-RU" sz="1600" i="1" dirty="0"/>
              <a:t>организации воспитания </a:t>
            </a:r>
            <a:r>
              <a:rPr lang="ru-RU" sz="1600" i="1" dirty="0" smtClean="0"/>
              <a:t>обучающихся </a:t>
            </a:r>
            <a:r>
              <a:rPr lang="ru-RU" sz="1600" dirty="0"/>
              <a:t>(</a:t>
            </a:r>
            <a:r>
              <a:rPr lang="ru-RU" sz="1600" b="1" i="1" dirty="0" smtClean="0"/>
              <a:t>треки:</a:t>
            </a:r>
            <a:r>
              <a:rPr lang="ru-RU" sz="1600" i="1" dirty="0" smtClean="0"/>
              <a:t> </a:t>
            </a:r>
            <a:r>
              <a:rPr lang="ru-RU" sz="1600" dirty="0"/>
              <a:t>1) </a:t>
            </a:r>
            <a:r>
              <a:rPr lang="ru-RU" sz="1600" dirty="0" smtClean="0"/>
              <a:t>формирование </a:t>
            </a:r>
            <a:r>
              <a:rPr lang="ru-RU" sz="1600" dirty="0"/>
              <a:t>ценностных ориентаций обучающихся; 2) </a:t>
            </a:r>
            <a:r>
              <a:rPr lang="ru-RU" sz="1600" dirty="0" smtClean="0"/>
              <a:t>профилактика </a:t>
            </a:r>
            <a:r>
              <a:rPr lang="ru-RU" sz="1600" dirty="0"/>
              <a:t>деструктивного поведения обучающихся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86400" y="1646599"/>
            <a:ext cx="3482878" cy="17543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Целесообразно </a:t>
            </a:r>
            <a:r>
              <a:rPr lang="ru-RU" dirty="0"/>
              <a:t>развивать на муниципальном </a:t>
            </a:r>
            <a:r>
              <a:rPr lang="ru-RU" dirty="0" smtClean="0"/>
              <a:t>уровне полный управленческий цикл, </a:t>
            </a:r>
            <a:r>
              <a:rPr lang="ru-RU" dirty="0"/>
              <a:t>с учетом конкретных характеристик территории </a:t>
            </a:r>
            <a:r>
              <a:rPr lang="ru-RU" dirty="0" smtClean="0"/>
              <a:t>в 6 </a:t>
            </a:r>
            <a:r>
              <a:rPr lang="ru-RU" dirty="0"/>
              <a:t>из 18 треков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733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cs typeface="Arial" panose="020B0604020202020204" pitchFamily="34" charset="0"/>
              </a:rPr>
              <a:t>Общие итоги оценки муниципальных </a:t>
            </a:r>
            <a:r>
              <a:rPr lang="ru-RU" sz="2800" dirty="0">
                <a:cs typeface="Arial" panose="020B0604020202020204" pitchFamily="34" charset="0"/>
              </a:rPr>
              <a:t>механизмов управления качеством образования</a:t>
            </a:r>
            <a:endParaRPr lang="ru-RU" sz="28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032547"/>
              </p:ext>
            </p:extLst>
          </p:nvPr>
        </p:nvGraphicFramePr>
        <p:xfrm>
          <a:off x="201479" y="1544300"/>
          <a:ext cx="8673100" cy="2948005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0177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45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97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51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50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23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801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86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0463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763471">
                <a:tc>
                  <a:txBody>
                    <a:bodyPr/>
                    <a:lstStyle/>
                    <a:p>
                      <a:pPr algn="ctr"/>
                      <a:r>
                        <a:rPr lang="ru-RU" sz="1400" b="1" baseline="0" dirty="0" smtClean="0">
                          <a:latin typeface="+mn-lt"/>
                        </a:rPr>
                        <a:t>Позиция оценивания</a:t>
                      </a:r>
                      <a:endParaRPr lang="ru-RU" sz="14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1.1</a:t>
                      </a:r>
                      <a:endParaRPr lang="ru-RU" sz="14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  <a:cs typeface="Arial" panose="020B0604020202020204" pitchFamily="34" charset="0"/>
                        </a:rPr>
                        <a:t>1.2</a:t>
                      </a:r>
                      <a:endParaRPr lang="ru-RU" sz="14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  <a:cs typeface="Arial" panose="020B0604020202020204" pitchFamily="34" charset="0"/>
                        </a:rPr>
                        <a:t>1.3</a:t>
                      </a:r>
                      <a:endParaRPr lang="ru-RU" sz="14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+mn-lt"/>
                          <a:cs typeface="Arial" panose="020B0604020202020204" pitchFamily="34" charset="0"/>
                        </a:rPr>
                        <a:t>1.4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  <a:cs typeface="Arial" panose="020B0604020202020204" pitchFamily="34" charset="0"/>
                        </a:rPr>
                        <a:t>2.1</a:t>
                      </a:r>
                      <a:endParaRPr lang="ru-RU" sz="14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  <a:cs typeface="Arial" panose="020B0604020202020204" pitchFamily="34" charset="0"/>
                        </a:rPr>
                        <a:t>2.2</a:t>
                      </a:r>
                      <a:endParaRPr lang="ru-RU" sz="14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  <a:cs typeface="Arial" panose="020B0604020202020204" pitchFamily="34" charset="0"/>
                        </a:rPr>
                        <a:t>2.3</a:t>
                      </a:r>
                      <a:endParaRPr lang="ru-RU" sz="14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  <a:cs typeface="Arial" panose="020B0604020202020204" pitchFamily="34" charset="0"/>
                        </a:rPr>
                        <a:t>2.4</a:t>
                      </a:r>
                      <a:endParaRPr lang="ru-RU" sz="14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  <a:cs typeface="Arial" panose="020B0604020202020204" pitchFamily="34" charset="0"/>
                        </a:rPr>
                        <a:t>ИТОГ</a:t>
                      </a:r>
                      <a:endParaRPr lang="ru-RU" sz="14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57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  <a:cs typeface="Arial" panose="020B0604020202020204" pitchFamily="34" charset="0"/>
                        </a:rPr>
                        <a:t>Минимум (%)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0- 12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0- 20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0-  8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0 - 3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0- 10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0- 2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0-</a:t>
                      </a:r>
                      <a:r>
                        <a:rPr lang="ru-RU" sz="14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1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0-  15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0-10</a:t>
                      </a:r>
                      <a:endParaRPr lang="ru-RU" sz="14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57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  <a:cs typeface="Arial" panose="020B0604020202020204" pitchFamily="34" charset="0"/>
                        </a:rPr>
                        <a:t>Максимум  (%</a:t>
                      </a:r>
                      <a:r>
                        <a:rPr lang="ru-RU" sz="1400" baseline="0" dirty="0" smtClean="0">
                          <a:latin typeface="+mn-lt"/>
                          <a:cs typeface="Arial" panose="020B0604020202020204" pitchFamily="34" charset="0"/>
                        </a:rPr>
                        <a:t> от общего кол-ва баллов)</a:t>
                      </a:r>
                      <a:endParaRPr lang="ru-RU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74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/70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/91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92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/84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70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/75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/74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/81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78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/83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100/83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73</a:t>
                      </a:r>
                      <a:r>
                        <a:rPr lang="ru-RU" sz="1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/72</a:t>
                      </a:r>
                      <a:endParaRPr lang="ru-RU" sz="14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57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Медиана (%)</a:t>
                      </a:r>
                      <a:endParaRPr lang="ru-RU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36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/34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67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/52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27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/32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28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/36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70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/42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26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/40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25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/39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40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/41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33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/37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1479" y="4657380"/>
            <a:ext cx="86627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&gt;60</a:t>
            </a:r>
            <a:endParaRPr lang="ru-RU" b="1" dirty="0"/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602620"/>
              </p:ext>
            </p:extLst>
          </p:nvPr>
        </p:nvGraphicFramePr>
        <p:xfrm>
          <a:off x="1067752" y="4641160"/>
          <a:ext cx="780682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3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9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89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89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63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63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94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Схема 16"/>
          <p:cNvGraphicFramePr/>
          <p:nvPr>
            <p:extLst>
              <p:ext uri="{D42A27DB-BD31-4B8C-83A1-F6EECF244321}">
                <p14:modId xmlns:p14="http://schemas.microsoft.com/office/powerpoint/2010/main" val="3816591017"/>
              </p:ext>
            </p:extLst>
          </p:nvPr>
        </p:nvGraphicFramePr>
        <p:xfrm>
          <a:off x="1067752" y="5595391"/>
          <a:ext cx="7698877" cy="534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3708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 smtClean="0"/>
              <a:t>Связи региональной и </a:t>
            </a:r>
            <a:r>
              <a:rPr lang="ru-RU" sz="2400" dirty="0"/>
              <a:t>муниципальных систем управления качеством образования на основе анализа соотнесения результатов оценок 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0520117"/>
              </p:ext>
            </p:extLst>
          </p:nvPr>
        </p:nvGraphicFramePr>
        <p:xfrm>
          <a:off x="786062" y="1149100"/>
          <a:ext cx="7812505" cy="57088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2485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Нарушения при заполнении формы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Графа </a:t>
            </a:r>
            <a:r>
              <a:rPr lang="ru-RU" dirty="0"/>
              <a:t>«Комментарий к ссылке» </a:t>
            </a:r>
            <a:r>
              <a:rPr lang="ru-RU" dirty="0" smtClean="0"/>
              <a:t> - не указывается </a:t>
            </a:r>
            <a:r>
              <a:rPr lang="ru-RU" dirty="0"/>
              <a:t>наименование необходимого документа или номера страниц (если документ более 10 страниц). </a:t>
            </a:r>
            <a:endParaRPr lang="ru-RU" dirty="0" smtClean="0"/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Представлены документы, принятые до вступления в силу Федерального закона от 29 декабря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2012 года № 273-ФЗ «Об образовании в Российской Федерации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», 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Представлены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материалы (проведённые мониторинги, анализы, разработанные адресные рекомендации, проведённые мероприятия и т.п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.), которые были разработаны ранее 2020 года</a:t>
            </a:r>
          </a:p>
          <a:p>
            <a:r>
              <a:rPr lang="ru-RU" dirty="0" smtClean="0"/>
              <a:t> Даны ссылки на новостную ленту официальных сайтов, ссылки на </a:t>
            </a:r>
            <a:r>
              <a:rPr lang="ru-RU" dirty="0"/>
              <a:t>мероприятия без документов, подтверждающих проведение мероприятия. </a:t>
            </a:r>
            <a:endParaRPr lang="ru-RU" dirty="0" smtClean="0"/>
          </a:p>
          <a:p>
            <a:r>
              <a:rPr lang="ru-RU" dirty="0" smtClean="0"/>
              <a:t>Даны ссылки на папку с несколькими документами.</a:t>
            </a:r>
          </a:p>
          <a:p>
            <a:r>
              <a:rPr lang="ru-RU" dirty="0" smtClean="0"/>
              <a:t>Представлены документы, которые не соответствуют указанному компоненту управленческого цикла</a:t>
            </a:r>
          </a:p>
          <a:p>
            <a:r>
              <a:rPr lang="ru-RU" dirty="0" smtClean="0"/>
              <a:t>Представлены управленческие документы, которые не оформлены документально.</a:t>
            </a:r>
          </a:p>
          <a:p>
            <a:r>
              <a:rPr lang="ru-RU" dirty="0" smtClean="0"/>
              <a:t>Представлены документы федерального/регионального уровня, уровня образовательной организации.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231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Основные проблемные </a:t>
            </a:r>
            <a:r>
              <a:rPr lang="ru-RU" sz="3600" dirty="0"/>
              <a:t>зоны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2351911"/>
              </p:ext>
            </p:extLst>
          </p:nvPr>
        </p:nvGraphicFramePr>
        <p:xfrm>
          <a:off x="101601" y="1443331"/>
          <a:ext cx="8911770" cy="4335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1133">
                  <a:extLst>
                    <a:ext uri="{9D8B030D-6E8A-4147-A177-3AD203B41FA5}">
                      <a16:colId xmlns:a16="http://schemas.microsoft.com/office/drawing/2014/main" val="272687508"/>
                    </a:ext>
                  </a:extLst>
                </a:gridCol>
                <a:gridCol w="5730637">
                  <a:extLst>
                    <a:ext uri="{9D8B030D-6E8A-4147-A177-3AD203B41FA5}">
                      <a16:colId xmlns:a16="http://schemas.microsoft.com/office/drawing/2014/main" val="3294485281"/>
                    </a:ext>
                  </a:extLst>
                </a:gridCol>
              </a:tblGrid>
              <a:tr h="34651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Проблемы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Риски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782400"/>
                  </a:ext>
                </a:extLst>
              </a:tr>
              <a:tr h="4551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Несоответствие / отсутствие(при</a:t>
                      </a:r>
                      <a:r>
                        <a:rPr lang="ru-RU" sz="1600" baseline="0" dirty="0" smtClean="0"/>
                        <a:t> наличии) </a:t>
                      </a:r>
                      <a:r>
                        <a:rPr lang="ru-RU" sz="1600" dirty="0" smtClean="0"/>
                        <a:t>документа позиции оценивания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Неосмысленные, неверно принятые управленческие решения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35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Несогласованность документов в управленческом цикле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Несогласованность действий управленческой</a:t>
                      </a:r>
                      <a:r>
                        <a:rPr lang="ru-RU" sz="1600" baseline="0" dirty="0" smtClean="0"/>
                        <a:t> команды муниципалитета, непродуктивность взаимодействия со школами.</a:t>
                      </a:r>
                    </a:p>
                    <a:p>
                      <a:r>
                        <a:rPr lang="ru-RU" sz="1600" baseline="0" dirty="0" smtClean="0"/>
                        <a:t>Перегрузка с отчетной документацией</a:t>
                      </a:r>
                    </a:p>
                    <a:p>
                      <a:r>
                        <a:rPr lang="ru-RU" sz="1600" baseline="0" dirty="0" smtClean="0"/>
                        <a:t>Возникновение конфликтных ситуаций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460912"/>
                  </a:ext>
                </a:extLst>
              </a:tr>
              <a:tr h="7731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Низкое качество аналитической деятельности,</a:t>
                      </a:r>
                      <a:r>
                        <a:rPr lang="ru-RU" sz="1600" baseline="0" dirty="0" smtClean="0"/>
                        <a:t> в том числе анализа эффективности принятых мер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Необоснованные проблемы, прогнозы</a:t>
                      </a:r>
                    </a:p>
                    <a:p>
                      <a:r>
                        <a:rPr lang="ru-RU" sz="1600" dirty="0" smtClean="0"/>
                        <a:t>Неосмысленные, неверно принятые управленческие решения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1265116"/>
                  </a:ext>
                </a:extLst>
              </a:tr>
              <a:tr h="11107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Низкая культура оформления документов и их копий, размещаемых на официальных ресурсах МОУО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Создание барьеров в деловой</a:t>
                      </a:r>
                      <a:r>
                        <a:rPr lang="ru-RU" sz="1600" baseline="0" dirty="0" smtClean="0"/>
                        <a:t> коммуникации, едином понимании, восприятии и интерпретации 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750316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20639" y="6104985"/>
            <a:ext cx="3231983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Неэффективное управление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959642" y="6488668"/>
            <a:ext cx="4753978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Риски низких образовательных результатов</a:t>
            </a:r>
            <a:endParaRPr lang="ru-RU" dirty="0"/>
          </a:p>
        </p:txBody>
      </p:sp>
      <p:sp>
        <p:nvSpPr>
          <p:cNvPr id="7" name="Шеврон 6"/>
          <p:cNvSpPr/>
          <p:nvPr/>
        </p:nvSpPr>
        <p:spPr>
          <a:xfrm>
            <a:off x="2142522" y="6133173"/>
            <a:ext cx="455695" cy="18466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Шеврон 7"/>
          <p:cNvSpPr/>
          <p:nvPr/>
        </p:nvSpPr>
        <p:spPr>
          <a:xfrm>
            <a:off x="1137484" y="6581001"/>
            <a:ext cx="455695" cy="18466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16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85dabfbad1afe351d0864ac7a815400dff11cd"/>
</p:tagLst>
</file>

<file path=ppt/theme/theme1.xml><?xml version="1.0" encoding="utf-8"?>
<a:theme xmlns:a="http://schemas.openxmlformats.org/drawingml/2006/main" name="КОИРО2">
  <a:themeElements>
    <a:clrScheme name="КОИРО">
      <a:dk1>
        <a:srgbClr val="181818"/>
      </a:dk1>
      <a:lt1>
        <a:srgbClr val="FFFFFF"/>
      </a:lt1>
      <a:dk2>
        <a:srgbClr val="3E6128"/>
      </a:dk2>
      <a:lt2>
        <a:srgbClr val="F2F2F2"/>
      </a:lt2>
      <a:accent1>
        <a:srgbClr val="338558"/>
      </a:accent1>
      <a:accent2>
        <a:srgbClr val="C00000"/>
      </a:accent2>
      <a:accent3>
        <a:srgbClr val="A5A5A5"/>
      </a:accent3>
      <a:accent4>
        <a:srgbClr val="2E481E"/>
      </a:accent4>
      <a:accent5>
        <a:srgbClr val="800000"/>
      </a:accent5>
      <a:accent6>
        <a:srgbClr val="323F4F"/>
      </a:accent6>
      <a:hlink>
        <a:srgbClr val="29401A"/>
      </a:hlink>
      <a:folHlink>
        <a:srgbClr val="C00000"/>
      </a:folHlink>
    </a:clrScheme>
    <a:fontScheme name="КОИРО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КОИРО2" id="{4BB1C634-15C3-4DD6-B97C-DFF39F42870C}" vid="{7019F9F6-4BBD-49F0-8A48-626BD501D53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4324F5A-2B9D-4D95-8DFB-2EAA17B46C50}"/>
</file>

<file path=customXml/itemProps2.xml><?xml version="1.0" encoding="utf-8"?>
<ds:datastoreItem xmlns:ds="http://schemas.openxmlformats.org/officeDocument/2006/customXml" ds:itemID="{EE70AEE0-FDAB-491E-AE44-AEDDB9EA1C3D}"/>
</file>

<file path=customXml/itemProps3.xml><?xml version="1.0" encoding="utf-8"?>
<ds:datastoreItem xmlns:ds="http://schemas.openxmlformats.org/officeDocument/2006/customXml" ds:itemID="{FDB4B677-F087-4E42-BB54-4208F03AE62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3619</TotalTime>
  <Words>1253</Words>
  <Application>Microsoft Office PowerPoint</Application>
  <PresentationFormat>Экран (4:3)</PresentationFormat>
  <Paragraphs>190</Paragraphs>
  <Slides>13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a_AvanteBsNr</vt:lpstr>
      <vt:lpstr>Arial</vt:lpstr>
      <vt:lpstr>Calibri</vt:lpstr>
      <vt:lpstr>Century Gothic</vt:lpstr>
      <vt:lpstr>Garamond</vt:lpstr>
      <vt:lpstr>Times New Roman</vt:lpstr>
      <vt:lpstr>Wingdings</vt:lpstr>
      <vt:lpstr>КОИРО2</vt:lpstr>
      <vt:lpstr>Оценка муниципальных механизмов управления качеством образования: анализ результатов 2022 года</vt:lpstr>
      <vt:lpstr>Цель и задачи оценки муниципальных механизмов управления качеством общего образования</vt:lpstr>
      <vt:lpstr>Механизмы управления качеством образования (направления оценки)</vt:lpstr>
      <vt:lpstr>Цикл управления качеством образования</vt:lpstr>
      <vt:lpstr>Особенности оценки элементов  управленческого цикла в 2022 г.</vt:lpstr>
      <vt:lpstr>Общие итоги оценки муниципальных механизмов управления качеством образования</vt:lpstr>
      <vt:lpstr>Связи региональной и муниципальных систем управления качеством образования на основе анализа соотнесения результатов оценок  </vt:lpstr>
      <vt:lpstr>Нарушения при заполнении формы</vt:lpstr>
      <vt:lpstr>Основные проблемные зоны</vt:lpstr>
      <vt:lpstr>Муниципальные управленческие механизмы  (0 б)</vt:lpstr>
      <vt:lpstr>Управленческие механизмы (0 б)</vt:lpstr>
      <vt:lpstr>Приоритеты</vt:lpstr>
      <vt:lpstr>Что делаем с результатами оценки?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проведения оценки соответствия содержания и качества подготовки обучающихся по образовательным программам требованиям ФГОС</dc:title>
  <dc:creator>USER</dc:creator>
  <cp:lastModifiedBy>User</cp:lastModifiedBy>
  <cp:revision>284</cp:revision>
  <dcterms:created xsi:type="dcterms:W3CDTF">2018-01-15T07:04:23Z</dcterms:created>
  <dcterms:modified xsi:type="dcterms:W3CDTF">2022-12-01T06:57:42Z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