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57528116" r:id="rId1"/>
  </p:sldMasterIdLst>
  <p:notesMasterIdLst>
    <p:notesMasterId r:id="rId31"/>
  </p:notesMasterIdLst>
  <p:sldIdLst>
    <p:sldId id="282" r:id="rId2"/>
    <p:sldId id="287" r:id="rId3"/>
    <p:sldId id="284" r:id="rId4"/>
    <p:sldId id="286" r:id="rId5"/>
    <p:sldId id="289" r:id="rId6"/>
    <p:sldId id="307" r:id="rId7"/>
    <p:sldId id="305" r:id="rId8"/>
    <p:sldId id="308" r:id="rId9"/>
    <p:sldId id="323" r:id="rId10"/>
    <p:sldId id="320" r:id="rId11"/>
    <p:sldId id="329" r:id="rId12"/>
    <p:sldId id="332" r:id="rId13"/>
    <p:sldId id="333" r:id="rId14"/>
    <p:sldId id="334" r:id="rId15"/>
    <p:sldId id="335" r:id="rId16"/>
    <p:sldId id="324" r:id="rId17"/>
    <p:sldId id="293" r:id="rId18"/>
    <p:sldId id="310" r:id="rId19"/>
    <p:sldId id="309" r:id="rId20"/>
    <p:sldId id="312" r:id="rId21"/>
    <p:sldId id="313" r:id="rId22"/>
    <p:sldId id="314" r:id="rId23"/>
    <p:sldId id="315" r:id="rId24"/>
    <p:sldId id="325" r:id="rId25"/>
    <p:sldId id="326" r:id="rId26"/>
    <p:sldId id="330" r:id="rId27"/>
    <p:sldId id="327" r:id="rId28"/>
    <p:sldId id="331" r:id="rId29"/>
    <p:sldId id="328" r:id="rId3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571F8-CB37-4397-BA57-098611D1C67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C4A57-7DE9-4797-BFDD-EBE54607C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5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4A57-7DE9-4797-BFDD-EBE54607C7F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2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4A57-7DE9-4797-BFDD-EBE54607C7F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6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3" y="1122363"/>
            <a:ext cx="72009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3814309"/>
            <a:ext cx="72009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26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5" y="2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673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5" y="2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1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4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8" y="2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777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6" y="2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1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262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6" y="6410327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0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547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71625"/>
            <a:ext cx="8229600" cy="455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300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3" y="1122363"/>
            <a:ext cx="72009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3" y="4467452"/>
            <a:ext cx="72009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6" y="6356352"/>
            <a:ext cx="195126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229416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6" y="6356353"/>
            <a:ext cx="1771649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5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36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7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032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7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547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5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1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7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7" y="1236213"/>
            <a:ext cx="7788729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6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5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6"/>
            <a:ext cx="20574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883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7" y="1236213"/>
            <a:ext cx="7788729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8" y="6376140"/>
            <a:ext cx="170633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40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9"/>
            <a:ext cx="1657356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1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7" y="1236213"/>
            <a:ext cx="7788729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8" y="6376140"/>
            <a:ext cx="170633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40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9"/>
            <a:ext cx="1657356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9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2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357528117" r:id="rId1"/>
    <p:sldLayoutId id="2357528118" r:id="rId2"/>
    <p:sldLayoutId id="2357528119" r:id="rId3"/>
    <p:sldLayoutId id="2357528120" r:id="rId4"/>
    <p:sldLayoutId id="2357528121" r:id="rId5"/>
    <p:sldLayoutId id="2357528122" r:id="rId6"/>
    <p:sldLayoutId id="2357528123" r:id="rId7"/>
    <p:sldLayoutId id="2357528124" r:id="rId8"/>
    <p:sldLayoutId id="2357528125" r:id="rId9"/>
    <p:sldLayoutId id="2357528126" r:id="rId10"/>
    <p:sldLayoutId id="2357528127" r:id="rId11"/>
    <p:sldLayoutId id="2357528128" r:id="rId12"/>
    <p:sldLayoutId id="2357528129" r:id="rId13"/>
    <p:sldLayoutId id="2357528130" r:id="rId14"/>
    <p:sldLayoutId id="2357528131" r:id="rId15"/>
    <p:sldLayoutId id="2357528132" r:id="rId16"/>
    <p:sldLayoutId id="2357528133" r:id="rId17"/>
    <p:sldLayoutId id="2357528134" r:id="rId18"/>
    <p:sldLayoutId id="2357528135" r:id="rId19"/>
    <p:sldLayoutId id="2357528136" r:id="rId20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1842" y="1484784"/>
            <a:ext cx="7200901" cy="2387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Профилактика школьной </a:t>
            </a:r>
            <a:r>
              <a:rPr lang="ru-RU" sz="3600" b="1" dirty="0" err="1">
                <a:solidFill>
                  <a:srgbClr val="C00000"/>
                </a:solidFill>
              </a:rPr>
              <a:t>неуспешности</a:t>
            </a:r>
            <a:r>
              <a:rPr lang="ru-RU" sz="3600" b="1" dirty="0">
                <a:solidFill>
                  <a:srgbClr val="C00000"/>
                </a:solidFill>
              </a:rPr>
              <a:t> в образовательных </a:t>
            </a:r>
            <a:r>
              <a:rPr lang="ru-RU" sz="3600" b="1" dirty="0" smtClean="0">
                <a:solidFill>
                  <a:srgbClr val="C00000"/>
                </a:solidFill>
              </a:rPr>
              <a:t>организациях: муниципальный аспект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530483"/>
            <a:ext cx="7200901" cy="1655762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+mj-lt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каком направлении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движемся?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4" descr="https://fb.ru/media/i/1/9/1/9/5/4/6/i/1919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3587269" cy="2389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917065"/>
              </p:ext>
            </p:extLst>
          </p:nvPr>
        </p:nvGraphicFramePr>
        <p:xfrm>
          <a:off x="539552" y="1772816"/>
          <a:ext cx="7992888" cy="40324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1588292523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180276027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ВСОКО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Образовательная среда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477375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Школьный климат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Профильное обучение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77709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87824" y="3068960"/>
            <a:ext cx="28803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Что должен сделать муниципалитет?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13710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Методическое </a:t>
            </a:r>
            <a:r>
              <a:rPr lang="ru-RU" sz="2200" b="1" dirty="0">
                <a:solidFill>
                  <a:srgbClr val="C00000"/>
                </a:solidFill>
              </a:rPr>
              <a:t>сопровождение профилактики учебной </a:t>
            </a:r>
            <a:r>
              <a:rPr lang="ru-RU" sz="2200" b="1" dirty="0" err="1">
                <a:solidFill>
                  <a:srgbClr val="C00000"/>
                </a:solidFill>
              </a:rPr>
              <a:t>неуспешности</a:t>
            </a:r>
            <a:r>
              <a:rPr lang="ru-RU" sz="2200" b="1" dirty="0">
                <a:solidFill>
                  <a:srgbClr val="C00000"/>
                </a:solidFill>
              </a:rPr>
              <a:t> в образовательных </a:t>
            </a:r>
            <a:r>
              <a:rPr lang="ru-RU" sz="2200" b="1" dirty="0" smtClean="0">
                <a:solidFill>
                  <a:srgbClr val="C00000"/>
                </a:solidFill>
              </a:rPr>
              <a:t>организациях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на </a:t>
            </a:r>
            <a:r>
              <a:rPr lang="ru-RU" sz="2200" b="1" dirty="0">
                <a:solidFill>
                  <a:srgbClr val="C00000"/>
                </a:solidFill>
              </a:rPr>
              <a:t>муниципальном уровне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069061"/>
              </p:ext>
            </p:extLst>
          </p:nvPr>
        </p:nvGraphicFramePr>
        <p:xfrm>
          <a:off x="628650" y="1825625"/>
          <a:ext cx="7886700" cy="463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66">
                  <a:extLst>
                    <a:ext uri="{9D8B030D-6E8A-4147-A177-3AD203B41FA5}">
                      <a16:colId xmlns:a16="http://schemas.microsoft.com/office/drawing/2014/main" val="2706486863"/>
                    </a:ext>
                  </a:extLst>
                </a:gridCol>
                <a:gridCol w="2667714">
                  <a:extLst>
                    <a:ext uri="{9D8B030D-6E8A-4147-A177-3AD203B41FA5}">
                      <a16:colId xmlns:a16="http://schemas.microsoft.com/office/drawing/2014/main" val="319230784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6507327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19101962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201702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Направление методического сопровождения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Состав действий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Проблемы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Пути решения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64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ВСОКО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4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Образовательная среда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1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Школьный климат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75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Профильное обучение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244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2449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344816" cy="521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Климат высоких ожиданий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945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0" name="Picture 4" descr="Оформление стен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40" y="2384888"/>
            <a:ext cx="3999621" cy="25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492896"/>
            <a:ext cx="3475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Перевод условий в возможности: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обогащение предметно-пространственного компонента</a:t>
            </a:r>
          </a:p>
        </p:txBody>
      </p:sp>
    </p:spTree>
    <p:extLst>
      <p:ext uri="{BB962C8B-B14F-4D97-AF65-F5344CB8AC3E}">
        <p14:creationId xmlns:p14="http://schemas.microsoft.com/office/powerpoint/2010/main" val="31730574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Мужской портрет или 9 поз для мужской фотосессии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018420"/>
            <a:ext cx="2264164" cy="38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вочка рисует на школьной доске сердеч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40" y="4046703"/>
            <a:ext cx="1304544" cy="1879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жим «гости» - Блог Ассоциации Репетитор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05" y="3530510"/>
            <a:ext cx="2904890" cy="1935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Я построю дом: о чем говорит детская игра в домики - Parents.ru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38" y="2080624"/>
            <a:ext cx="261937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19740" y="2080623"/>
            <a:ext cx="32097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480690"/>
                </a:solidFill>
                <a:latin typeface="+mj-lt"/>
                <a:ea typeface="Verdana"/>
                <a:cs typeface="Times New Roman"/>
              </a:rPr>
              <a:t>Свободное и активное саморазвитие, со-творение среды в активном и свободном использовании среды</a:t>
            </a:r>
            <a:endParaRPr lang="ru-RU" sz="1600" b="1" dirty="0">
              <a:solidFill>
                <a:srgbClr val="480690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6971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Профильное обучение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>
                <a:latin typeface="+mj-lt"/>
              </a:rPr>
              <a:t>Организация образовательной деятельности по образовательным программам начального общего, основного общего и среднего общего образования может предусматривать </a:t>
            </a:r>
            <a:r>
              <a:rPr lang="ru-RU" sz="2400" b="1" dirty="0">
                <a:latin typeface="+mj-lt"/>
              </a:rPr>
              <a:t>углубленное изучение отдельных учебных предметов, предметных областей соответствующей образовательной программы </a:t>
            </a:r>
            <a:r>
              <a:rPr lang="ru-RU" sz="2400" dirty="0">
                <a:latin typeface="+mj-lt"/>
              </a:rPr>
              <a:t>(</a:t>
            </a:r>
            <a:r>
              <a:rPr lang="ru-RU" sz="2400" b="1" i="1" dirty="0">
                <a:latin typeface="+mj-lt"/>
              </a:rPr>
              <a:t>профильное обучение</a:t>
            </a:r>
            <a:r>
              <a:rPr lang="ru-RU" sz="2400" dirty="0">
                <a:latin typeface="+mj-lt"/>
              </a:rPr>
              <a:t>) с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учетом образовательных потребностей и интересов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2341846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473075" y="5791200"/>
            <a:ext cx="8186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466725" y="3733800"/>
            <a:ext cx="0" cy="2063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71500" y="4572000"/>
            <a:ext cx="10048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solidFill>
                  <a:srgbClr val="0000FF"/>
                </a:solidFill>
              </a:rPr>
              <a:t>3 года</a:t>
            </a:r>
            <a:endParaRPr lang="ru-RU" altLang="ru-RU" sz="1200" b="1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500938" y="4643438"/>
            <a:ext cx="9826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solidFill>
                  <a:srgbClr val="0000FF"/>
                </a:solidFill>
              </a:rPr>
              <a:t>17 лет</a:t>
            </a:r>
            <a:endParaRPr lang="ru-RU" altLang="ru-RU" sz="1200" b="1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012113" y="5811838"/>
            <a:ext cx="989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 b="1" i="1">
                <a:solidFill>
                  <a:srgbClr val="0000FF"/>
                </a:solidFill>
              </a:rPr>
              <a:t>Возраст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 rot="-5400000">
            <a:off x="-193675" y="4070350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 b="1" i="1">
                <a:solidFill>
                  <a:srgbClr val="0000FF"/>
                </a:solidFill>
              </a:rPr>
              <a:t>Результаты 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137025" y="4840288"/>
            <a:ext cx="1703388" cy="947737"/>
          </a:xfrm>
          <a:prstGeom prst="rect">
            <a:avLst/>
          </a:prstGeom>
          <a:solidFill>
            <a:srgbClr val="CCECFF">
              <a:alpha val="6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>
                <a:solidFill>
                  <a:srgbClr val="634949"/>
                </a:solidFill>
              </a:rPr>
              <a:t>ВД:Межличностное общение со сверстниками</a:t>
            </a:r>
          </a:p>
          <a:p>
            <a:pPr algn="ctr"/>
            <a:endParaRPr lang="ru-RU" altLang="ru-RU" sz="1100" b="1" i="1">
              <a:solidFill>
                <a:srgbClr val="634949"/>
              </a:solidFill>
            </a:endParaRPr>
          </a:p>
          <a:p>
            <a:pPr algn="ctr"/>
            <a:r>
              <a:rPr lang="ru-RU" altLang="ru-RU" sz="1100" b="1" i="1">
                <a:solidFill>
                  <a:srgbClr val="800000"/>
                </a:solidFill>
              </a:rPr>
              <a:t>Групповая 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779463" y="4840288"/>
            <a:ext cx="1677987" cy="949325"/>
          </a:xfrm>
          <a:prstGeom prst="rect">
            <a:avLst/>
          </a:prstGeom>
          <a:solidFill>
            <a:srgbClr val="FFCC99">
              <a:alpha val="4588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>
                <a:solidFill>
                  <a:srgbClr val="634949"/>
                </a:solidFill>
              </a:rPr>
              <a:t>ВД: Ролевая игра</a:t>
            </a:r>
            <a:endParaRPr lang="ru-RU" altLang="ru-RU" b="1">
              <a:solidFill>
                <a:srgbClr val="634949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286000" y="4572000"/>
            <a:ext cx="811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solidFill>
                  <a:srgbClr val="0000FF"/>
                </a:solidFill>
              </a:rPr>
              <a:t>7 лет</a:t>
            </a:r>
            <a:endParaRPr lang="ru-RU" altLang="ru-RU" sz="1200" b="1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2462213" y="5583238"/>
            <a:ext cx="1587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460625" y="4837113"/>
            <a:ext cx="1682750" cy="958850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>
                <a:solidFill>
                  <a:srgbClr val="634949"/>
                </a:solidFill>
              </a:rPr>
              <a:t>ВД:Учение</a:t>
            </a:r>
          </a:p>
          <a:p>
            <a:pPr algn="ctr"/>
            <a:endParaRPr lang="ru-RU" altLang="ru-RU" sz="1100" b="1" i="1">
              <a:solidFill>
                <a:srgbClr val="634949"/>
              </a:solidFill>
            </a:endParaRPr>
          </a:p>
          <a:p>
            <a:pPr algn="ctr"/>
            <a:endParaRPr lang="ru-RU" altLang="ru-RU" sz="1100" b="1" i="1"/>
          </a:p>
          <a:p>
            <a:pPr algn="ctr"/>
            <a:r>
              <a:rPr lang="ru-RU" altLang="ru-RU" sz="1100" b="1" i="1">
                <a:solidFill>
                  <a:srgbClr val="800000"/>
                </a:solidFill>
              </a:rPr>
              <a:t>Совместная (с учителем)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782638" y="5795963"/>
            <a:ext cx="1674812" cy="5413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 b="1" i="1"/>
              <a:t>Дошкольный возраст</a:t>
            </a:r>
            <a:endParaRPr lang="ru-RU" altLang="ru-RU" b="1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466975" y="5795963"/>
            <a:ext cx="1685925" cy="5413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/>
              <a:t>Младший школьный возраст</a:t>
            </a:r>
            <a:endParaRPr lang="ru-RU" altLang="ru-RU" b="1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159250" y="5797550"/>
            <a:ext cx="1676400" cy="5413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/>
              <a:t>Подростковый возраст</a:t>
            </a:r>
            <a:endParaRPr lang="ru-RU" altLang="ru-RU" b="1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071938" y="4572000"/>
            <a:ext cx="12779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solidFill>
                  <a:srgbClr val="0000FF"/>
                </a:solidFill>
              </a:rPr>
              <a:t>11 лет</a:t>
            </a:r>
            <a:endParaRPr lang="ru-RU" altLang="ru-RU" sz="1200" b="1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786438" y="45720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solidFill>
                  <a:srgbClr val="0000FF"/>
                </a:solidFill>
              </a:rPr>
              <a:t>15 лет</a:t>
            </a:r>
            <a:endParaRPr lang="ru-RU" altLang="ru-RU" sz="1200" b="1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838825" y="5797550"/>
            <a:ext cx="1674813" cy="542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/>
              <a:t>Ранняя юность</a:t>
            </a:r>
            <a:endParaRPr lang="ru-RU" altLang="ru-RU" b="1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5854700" y="4822825"/>
            <a:ext cx="1647825" cy="958850"/>
          </a:xfrm>
          <a:prstGeom prst="rect">
            <a:avLst/>
          </a:prstGeom>
          <a:solidFill>
            <a:schemeClr val="bg2">
              <a:alpha val="65097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/>
              <a:t>ВД:Учебно-профессиональная деятельность</a:t>
            </a:r>
          </a:p>
          <a:p>
            <a:pPr algn="ctr"/>
            <a:endParaRPr lang="ru-RU" altLang="ru-RU" sz="1100" b="1" i="1"/>
          </a:p>
          <a:p>
            <a:pPr algn="ctr"/>
            <a:r>
              <a:rPr lang="ru-RU" altLang="ru-RU" sz="1100" b="1" i="1">
                <a:solidFill>
                  <a:srgbClr val="800000"/>
                </a:solidFill>
              </a:rPr>
              <a:t>Самостоятельная</a:t>
            </a:r>
            <a:endParaRPr lang="ru-RU" altLang="ru-RU" b="1">
              <a:solidFill>
                <a:srgbClr val="800000"/>
              </a:solidFill>
            </a:endParaRPr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107950" y="1922463"/>
            <a:ext cx="1368425" cy="1203325"/>
          </a:xfrm>
          <a:prstGeom prst="wedgeRoundRectCallout">
            <a:avLst>
              <a:gd name="adj1" fmla="val 121116"/>
              <a:gd name="adj2" fmla="val 191028"/>
              <a:gd name="adj3" fmla="val 16667"/>
            </a:avLst>
          </a:prstGeom>
          <a:solidFill>
            <a:srgbClr val="FFCC99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solidFill>
                  <a:srgbClr val="634949"/>
                </a:solidFill>
              </a:rPr>
              <a:t> Стремление к общественно-значимой деятельности</a:t>
            </a:r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1547813" y="1919288"/>
            <a:ext cx="2038350" cy="1195387"/>
          </a:xfrm>
          <a:prstGeom prst="wedgeRoundRectCallout">
            <a:avLst>
              <a:gd name="adj1" fmla="val 76167"/>
              <a:gd name="adj2" fmla="val 192231"/>
              <a:gd name="adj3" fmla="val 16667"/>
            </a:avLst>
          </a:prstGeom>
          <a:solidFill>
            <a:srgbClr val="FFFF99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rgbClr val="715353"/>
                </a:solidFill>
              </a:rPr>
              <a:t>Произвольность психических явлений, внутренний план действий. Самоконтроль. Рефлексия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3648075" y="1927225"/>
            <a:ext cx="2579688" cy="1195388"/>
          </a:xfrm>
          <a:prstGeom prst="wedgeRoundRectCallout">
            <a:avLst>
              <a:gd name="adj1" fmla="val 34921"/>
              <a:gd name="adj2" fmla="val 192231"/>
              <a:gd name="adj3" fmla="val 16667"/>
            </a:avLst>
          </a:prstGeom>
          <a:solidFill>
            <a:srgbClr val="CCECFF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rgbClr val="715353"/>
                </a:solidFill>
              </a:rPr>
              <a:t>Самооценка, критическое отношение к людям, стремление к взрослости, самостоятельности, подчинение коллективным нормам</a:t>
            </a:r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6300788" y="1970088"/>
            <a:ext cx="2374900" cy="1141412"/>
          </a:xfrm>
          <a:prstGeom prst="wedgeRoundRectCallout">
            <a:avLst>
              <a:gd name="adj1" fmla="val 870"/>
              <a:gd name="adj2" fmla="val 199792"/>
              <a:gd name="adj3" fmla="val 16667"/>
            </a:avLst>
          </a:prstGeom>
          <a:solidFill>
            <a:schemeClr val="bg2">
              <a:alpha val="6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/>
              <a:t>Формирование мировоззрения, профессиональных интересов, самосознания. Мечты и идеалы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940425" y="6308725"/>
            <a:ext cx="320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ВД – ведущая деятельность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785813" y="1357313"/>
            <a:ext cx="7404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i="1"/>
              <a:t>Основные новообразования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946944" y="452037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C00000"/>
                </a:solidFill>
                <a:latin typeface="+mj-lt"/>
              </a:rPr>
              <a:t>Возрастная периодизация по Д.Б. </a:t>
            </a:r>
            <a:r>
              <a:rPr lang="ru-RU" altLang="ru-RU" sz="2400" b="1" dirty="0" err="1">
                <a:solidFill>
                  <a:srgbClr val="C00000"/>
                </a:solidFill>
                <a:latin typeface="+mj-lt"/>
              </a:rPr>
              <a:t>Эльконину</a:t>
            </a:r>
            <a:endParaRPr lang="ru-RU" altLang="ru-RU" sz="24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4603" name="Group 27"/>
          <p:cNvGrpSpPr>
            <a:grpSpLocks/>
          </p:cNvGrpSpPr>
          <p:nvPr/>
        </p:nvGrpSpPr>
        <p:grpSpPr bwMode="auto">
          <a:xfrm>
            <a:off x="179388" y="6597650"/>
            <a:ext cx="8353425" cy="71438"/>
            <a:chOff x="385" y="482"/>
            <a:chExt cx="5262" cy="45"/>
          </a:xfrm>
        </p:grpSpPr>
        <p:pic>
          <p:nvPicPr>
            <p:cNvPr id="24604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8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05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70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06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02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07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33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08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64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09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92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10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21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11" name="Picture 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531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12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84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13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16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14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47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15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75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16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059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17" name="Picture 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37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18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694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19" name="Picture 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01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620" name="Picture 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31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53027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r="7476"/>
          <a:stretch/>
        </p:blipFill>
        <p:spPr>
          <a:xfrm>
            <a:off x="-10019" y="1124744"/>
            <a:ext cx="9252520" cy="56250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254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Классы профессиональной направленности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+mj-lt"/>
              </a:rPr>
              <a:t>Практико-ориентированная модель </a:t>
            </a:r>
            <a:r>
              <a:rPr lang="ru-RU" sz="2800" dirty="0">
                <a:latin typeface="+mj-lt"/>
              </a:rPr>
              <a:t>образования для качественной подготовки обучающихся к освоению будущей </a:t>
            </a:r>
            <a:r>
              <a:rPr lang="ru-RU" sz="2800" dirty="0" smtClean="0">
                <a:latin typeface="+mj-lt"/>
              </a:rPr>
              <a:t>профессии</a:t>
            </a:r>
            <a:endParaRPr lang="ru-RU" sz="2800" dirty="0">
              <a:latin typeface="+mj-lt"/>
            </a:endParaRPr>
          </a:p>
          <a:p>
            <a:endParaRPr lang="ru-RU" dirty="0"/>
          </a:p>
        </p:txBody>
      </p:sp>
      <p:pic>
        <p:nvPicPr>
          <p:cNvPr id="2050" name="Picture 2" descr="http://b1.mskagency.ru/c/232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777" y="3997710"/>
            <a:ext cx="3807229" cy="2556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ggu-sh.ru/sites/default/files/imagecache/picfull/g-dxywkdh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07152"/>
            <a:ext cx="2957467" cy="1967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5260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Классы </a:t>
            </a:r>
            <a:r>
              <a:rPr lang="ru-RU" b="1" dirty="0">
                <a:solidFill>
                  <a:srgbClr val="C00000"/>
                </a:solidFill>
              </a:rPr>
              <a:t>профессиональной </a:t>
            </a:r>
            <a:r>
              <a:rPr lang="ru-RU" b="1" dirty="0" smtClean="0">
                <a:solidFill>
                  <a:srgbClr val="C00000"/>
                </a:solidFill>
              </a:rPr>
              <a:t>направленности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33445" y="9635455"/>
            <a:ext cx="1002742" cy="180999"/>
          </a:xfrm>
          <a:prstGeom prst="rect">
            <a:avLst/>
          </a:prstGeom>
          <a:solidFill>
            <a:srgbClr val="608C6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77" y="2234625"/>
            <a:ext cx="7974273" cy="39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921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Школьная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</a:rPr>
              <a:t>неуспешность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4000500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+mj-lt"/>
              </a:rPr>
              <a:t>Нежелание </a:t>
            </a:r>
            <a:r>
              <a:rPr lang="ru-RU" sz="2400" dirty="0">
                <a:latin typeface="+mj-lt"/>
              </a:rPr>
              <a:t>или неспособность ученика выполнить требования образовательной программы, потеря интереса к </a:t>
            </a:r>
            <a:r>
              <a:rPr lang="ru-RU" sz="2400" b="1" dirty="0">
                <a:latin typeface="+mj-lt"/>
              </a:rPr>
              <a:t>школьной</a:t>
            </a:r>
            <a:r>
              <a:rPr lang="ru-RU" sz="2400" dirty="0">
                <a:latin typeface="+mj-lt"/>
              </a:rPr>
              <a:t> жизни и позиции учащегося; педагогическая запущенность, трудновоспитуемость.</a:t>
            </a:r>
          </a:p>
        </p:txBody>
      </p:sp>
      <p:pic>
        <p:nvPicPr>
          <p:cNvPr id="1026" name="Picture 2" descr="https://ustaliy.ru/wp-content/uploads/2019/03/b_5ba4cf6a2cb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816424" cy="2607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158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Класс  профессиональной направленности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6130" y="1844824"/>
            <a:ext cx="4687917" cy="501317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+mj-lt"/>
              </a:rPr>
              <a:t>С</a:t>
            </a:r>
            <a:r>
              <a:rPr lang="ru-RU" sz="2400" dirty="0" smtClean="0">
                <a:latin typeface="+mj-lt"/>
              </a:rPr>
              <a:t>воевременный </a:t>
            </a:r>
            <a:r>
              <a:rPr lang="ru-RU" sz="2400" dirty="0">
                <a:latin typeface="+mj-lt"/>
              </a:rPr>
              <a:t>и </a:t>
            </a:r>
            <a:r>
              <a:rPr lang="ru-RU" sz="2400" dirty="0" smtClean="0">
                <a:latin typeface="+mj-lt"/>
              </a:rPr>
              <a:t>осознанный выбор </a:t>
            </a:r>
            <a:r>
              <a:rPr lang="ru-RU" sz="2400" dirty="0">
                <a:latin typeface="+mj-lt"/>
              </a:rPr>
              <a:t>профессии, учебного заведения</a:t>
            </a:r>
            <a:r>
              <a:rPr lang="ru-RU" sz="2400" dirty="0" smtClean="0">
                <a:latin typeface="+mj-lt"/>
              </a:rPr>
              <a:t>,</a:t>
            </a:r>
          </a:p>
          <a:p>
            <a:r>
              <a:rPr lang="ru-RU" sz="2400" dirty="0" smtClean="0">
                <a:latin typeface="+mj-lt"/>
              </a:rPr>
              <a:t> последующее трудоустройство </a:t>
            </a:r>
            <a:r>
              <a:rPr lang="ru-RU" sz="2400" dirty="0">
                <a:latin typeface="+mj-lt"/>
              </a:rPr>
              <a:t>и </a:t>
            </a:r>
            <a:r>
              <a:rPr lang="ru-RU" sz="2400" dirty="0" smtClean="0">
                <a:latin typeface="+mj-lt"/>
              </a:rPr>
              <a:t>социально-профессиональная адаптация, </a:t>
            </a:r>
          </a:p>
          <a:p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навыки проектирования профессиональной карьеры в современных условиях с учетом потребностей регионального рынка </a:t>
            </a:r>
            <a:r>
              <a:rPr lang="ru-RU" sz="2400" dirty="0" smtClean="0">
                <a:latin typeface="+mj-lt"/>
              </a:rPr>
              <a:t>труда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  <p:pic>
        <p:nvPicPr>
          <p:cNvPr id="8" name="Picture 2" descr="http://vaomos.news/upload/resize_cache/iblock/ac8/300_0_1/ac85330d4d4033fc7f4d36e38ecc9b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038" y="4230687"/>
            <a:ext cx="3886200" cy="2072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2.infourok.ru/uploads/ex/0956/0005aea5-b78c239f/hello_html_m3054d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64522"/>
            <a:ext cx="3990975" cy="19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125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Организация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136904" cy="5112568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+mj-lt"/>
              </a:rPr>
              <a:t>В рамках </a:t>
            </a:r>
            <a:r>
              <a:rPr lang="ru-RU" sz="2400" dirty="0" err="1">
                <a:latin typeface="+mj-lt"/>
              </a:rPr>
              <a:t>предпрофильной</a:t>
            </a:r>
            <a:r>
              <a:rPr lang="ru-RU" sz="2400" dirty="0">
                <a:latin typeface="+mj-lt"/>
              </a:rPr>
              <a:t> подготовки и  профильного обучения,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+mj-lt"/>
              </a:rPr>
              <a:t>ч</a:t>
            </a:r>
            <a:r>
              <a:rPr lang="ru-RU" sz="2400" dirty="0" smtClean="0">
                <a:latin typeface="+mj-lt"/>
              </a:rPr>
              <a:t>ерез элективные учебные курсы, учебные практики </a:t>
            </a:r>
            <a:r>
              <a:rPr lang="ru-RU" sz="2400" dirty="0">
                <a:latin typeface="+mj-lt"/>
              </a:rPr>
              <a:t>соответствующей профессиональной направленности,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+mj-lt"/>
              </a:rPr>
              <a:t>как дополнительное образование в учреждениях дополнительного образования, среднего профессионального и высшего </a:t>
            </a:r>
            <a:r>
              <a:rPr lang="ru-RU" sz="2400" dirty="0" smtClean="0">
                <a:latin typeface="+mj-lt"/>
              </a:rPr>
              <a:t>образования.</a:t>
            </a:r>
            <a:endParaRPr lang="ru-RU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59674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Содержание образовательной программы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4231382" cy="47717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+mj-lt"/>
              </a:rPr>
              <a:t>За </a:t>
            </a:r>
            <a:r>
              <a:rPr lang="ru-RU" dirty="0">
                <a:latin typeface="+mj-lt"/>
              </a:rPr>
              <a:t>счет выбора элективных курсов, социальных практик, профессиональных проб,  видов </a:t>
            </a:r>
            <a:r>
              <a:rPr lang="ru-RU" dirty="0" smtClean="0">
                <a:latin typeface="+mj-lt"/>
              </a:rPr>
              <a:t>деятельности обеспечивает: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+mj-lt"/>
              </a:rPr>
              <a:t>вариативность </a:t>
            </a:r>
            <a:r>
              <a:rPr lang="ru-RU" dirty="0">
                <a:latin typeface="+mj-lt"/>
              </a:rPr>
              <a:t>образовательной деятельности </a:t>
            </a:r>
            <a:r>
              <a:rPr lang="ru-RU" dirty="0" smtClean="0">
                <a:latin typeface="+mj-lt"/>
              </a:rPr>
              <a:t>обучающихся;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+mj-lt"/>
              </a:rPr>
              <a:t>возможность </a:t>
            </a:r>
            <a:r>
              <a:rPr lang="ru-RU" dirty="0">
                <a:latin typeface="+mj-lt"/>
              </a:rPr>
              <a:t>построения индивидуального образовательного маршрута профессионального </a:t>
            </a:r>
            <a:r>
              <a:rPr lang="ru-RU" dirty="0" smtClean="0">
                <a:latin typeface="+mj-lt"/>
              </a:rPr>
              <a:t>самоопределения.</a:t>
            </a:r>
            <a:endParaRPr lang="ru-RU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ru-RU" dirty="0"/>
          </a:p>
        </p:txBody>
      </p:sp>
      <p:pic>
        <p:nvPicPr>
          <p:cNvPr id="5122" name="Picture 2" descr="https://ds03.infourok.ru/uploads/ex/0214/00056ccb-bb38b455/img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204864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571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Учебная </a:t>
            </a:r>
            <a:r>
              <a:rPr lang="ru-RU" dirty="0">
                <a:solidFill>
                  <a:srgbClr val="C00000"/>
                </a:solidFill>
              </a:rPr>
              <a:t>практика (профессиональные пробы)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608512" cy="50851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а </a:t>
            </a:r>
            <a:r>
              <a:rPr lang="ru-RU" dirty="0">
                <a:latin typeface="+mj-lt"/>
              </a:rPr>
              <a:t>базе </a:t>
            </a:r>
            <a:endParaRPr lang="ru-RU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latin typeface="+mj-lt"/>
              </a:rPr>
              <a:t>образовательной </a:t>
            </a:r>
            <a:r>
              <a:rPr lang="ru-RU" dirty="0">
                <a:latin typeface="+mj-lt"/>
              </a:rPr>
              <a:t>организации, </a:t>
            </a:r>
            <a:endParaRPr lang="ru-RU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latin typeface="+mj-lt"/>
              </a:rPr>
              <a:t>учреждений </a:t>
            </a:r>
            <a:r>
              <a:rPr lang="ru-RU" dirty="0">
                <a:latin typeface="+mj-lt"/>
              </a:rPr>
              <a:t>высшего и среднего профессионального </a:t>
            </a:r>
            <a:r>
              <a:rPr lang="ru-RU" dirty="0" smtClean="0">
                <a:latin typeface="+mj-lt"/>
              </a:rPr>
              <a:t>образования,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latin typeface="+mj-lt"/>
              </a:rPr>
              <a:t>предприятий</a:t>
            </a:r>
            <a:r>
              <a:rPr lang="ru-RU" dirty="0">
                <a:latin typeface="+mj-lt"/>
              </a:rPr>
              <a:t>, </a:t>
            </a:r>
            <a:endParaRPr lang="ru-RU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latin typeface="+mj-lt"/>
              </a:rPr>
              <a:t>пришкольных</a:t>
            </a:r>
            <a:r>
              <a:rPr lang="ru-RU" dirty="0">
                <a:latin typeface="+mj-lt"/>
              </a:rPr>
              <a:t>, профильных лагерей</a:t>
            </a:r>
            <a:r>
              <a:rPr lang="ru-RU" dirty="0" smtClean="0">
                <a:latin typeface="+mj-lt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детских и подростковых общественных </a:t>
            </a:r>
            <a:r>
              <a:rPr lang="ru-RU" dirty="0" smtClean="0">
                <a:latin typeface="+mj-lt"/>
              </a:rPr>
              <a:t>объединений,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других местах организации детского досуга и образовательной деятельности.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pic>
        <p:nvPicPr>
          <p:cNvPr id="4102" name="Picture 6" descr="http://www.tambov.ru/images/tstunews/2016-2/prof-prob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916832"/>
            <a:ext cx="375985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orumbtpit-btpit-r.1gb.ru/wp-content/gallery/%D0%9F%D1%80%D0%BE%D1%84%D0%BF%D1%80%D0%BE%D0%B1%D1%8B/profproby_svarschi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2970226" cy="2227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454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 мониторинга профильного обучения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628800"/>
            <a:ext cx="8191822" cy="5032375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dirty="0"/>
              <a:t>Процесс организации профильного обучения в ОО Костромской области </a:t>
            </a:r>
            <a:r>
              <a:rPr lang="ru-RU" b="1" dirty="0"/>
              <a:t>остаётся стабильным:</a:t>
            </a:r>
            <a:r>
              <a:rPr lang="ru-RU" dirty="0"/>
              <a:t>  100 % школ, в которых в 2022-23 учебном году открыты 10 и 11 классы, реализуется профильное обучение .</a:t>
            </a:r>
          </a:p>
          <a:p>
            <a:pPr lvl="0" algn="just">
              <a:lnSpc>
                <a:spcPct val="120000"/>
              </a:lnSpc>
            </a:pPr>
            <a:r>
              <a:rPr lang="ru-RU" dirty="0"/>
              <a:t>Наиболее востребованным остаётся </a:t>
            </a:r>
            <a:r>
              <a:rPr lang="ru-RU" b="1" dirty="0"/>
              <a:t>универсальный профиль</a:t>
            </a:r>
            <a:r>
              <a:rPr lang="ru-RU" dirty="0"/>
              <a:t>, что обеспечивает возможность построения обучающимися индивидуальных образовательных траекторий профильного обучения. Среди предметов, которые изучаются на углубленном уровне, предпочтение отдается математике. Востребованы также предметы: русский язык, право, экономика, химия, биология.</a:t>
            </a:r>
          </a:p>
          <a:p>
            <a:pPr lvl="0" algn="just">
              <a:lnSpc>
                <a:spcPct val="120000"/>
              </a:lnSpc>
            </a:pPr>
            <a:r>
              <a:rPr lang="ru-RU" dirty="0"/>
              <a:t>В текущем учебном году выбор обучающимся остальных 4 профилей обучения: социально-экономический, гуманитарный, технологический и естественно-научный- оказался </a:t>
            </a:r>
            <a:r>
              <a:rPr lang="ru-RU" b="1" dirty="0"/>
              <a:t>пропорциональным.  </a:t>
            </a:r>
            <a:endParaRPr lang="ru-RU" dirty="0"/>
          </a:p>
          <a:p>
            <a:pPr lvl="0" algn="just">
              <a:lnSpc>
                <a:spcPct val="120000"/>
              </a:lnSpc>
            </a:pPr>
            <a:r>
              <a:rPr lang="ru-RU" dirty="0"/>
              <a:t>Сохранилась тенденция  последних трех лет,  когда </a:t>
            </a:r>
            <a:r>
              <a:rPr lang="ru-RU" b="1" dirty="0"/>
              <a:t>не получил развитие </a:t>
            </a:r>
            <a:r>
              <a:rPr lang="ru-RU" dirty="0"/>
              <a:t>процесс формирования  классов профессиональной направленности разных профилей. При этом снизилось на 6 единиц количество педагогических классов. </a:t>
            </a:r>
          </a:p>
        </p:txBody>
      </p:sp>
    </p:spTree>
    <p:extLst>
      <p:ext uri="{BB962C8B-B14F-4D97-AF65-F5344CB8AC3E}">
        <p14:creationId xmlns:p14="http://schemas.microsoft.com/office/powerpoint/2010/main" val="38595939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Рекомендации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767076" cy="5373216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10000"/>
              </a:lnSpc>
            </a:pPr>
            <a:r>
              <a:rPr lang="ru-RU" sz="2000" dirty="0" smtClean="0"/>
              <a:t>систематически </a:t>
            </a:r>
            <a:r>
              <a:rPr lang="ru-RU" sz="2000" dirty="0"/>
              <a:t>обеспечивать исследования </a:t>
            </a:r>
            <a:r>
              <a:rPr lang="ru-RU" sz="2000" b="1" dirty="0"/>
              <a:t>по изучению потребностей </a:t>
            </a:r>
            <a:r>
              <a:rPr lang="ru-RU" sz="2000" dirty="0"/>
              <a:t>обучающихся в профильном обучении</a:t>
            </a:r>
            <a:r>
              <a:rPr lang="ru-RU" sz="2000" dirty="0" smtClean="0"/>
              <a:t>;</a:t>
            </a:r>
          </a:p>
          <a:p>
            <a:pPr lvl="1" algn="just">
              <a:lnSpc>
                <a:spcPct val="110000"/>
              </a:lnSpc>
            </a:pPr>
            <a:r>
              <a:rPr lang="ru-RU" sz="2000" dirty="0"/>
              <a:t>провести  </a:t>
            </a:r>
            <a:r>
              <a:rPr lang="ru-RU" sz="2000" b="1" dirty="0"/>
              <a:t>системный анализ </a:t>
            </a:r>
            <a:r>
              <a:rPr lang="ru-RU" sz="2000" dirty="0"/>
              <a:t>организации работы классов профессиональной направленности в ОО муниципальных образований в части формирования </a:t>
            </a:r>
            <a:r>
              <a:rPr lang="ru-RU" sz="2000" b="1" dirty="0"/>
              <a:t>педагогических, инженерных, медицинских классов; </a:t>
            </a:r>
          </a:p>
          <a:p>
            <a:pPr lvl="1" algn="just">
              <a:lnSpc>
                <a:spcPct val="110000"/>
              </a:lnSpc>
            </a:pPr>
            <a:r>
              <a:rPr lang="ru-RU" sz="2000" dirty="0" smtClean="0"/>
              <a:t>усилить </a:t>
            </a:r>
            <a:r>
              <a:rPr lang="ru-RU" sz="2000" dirty="0"/>
              <a:t>ориентацию обучающихся в рамках </a:t>
            </a:r>
            <a:r>
              <a:rPr lang="ru-RU" sz="2000" dirty="0" err="1"/>
              <a:t>предпрофильной</a:t>
            </a:r>
            <a:r>
              <a:rPr lang="ru-RU" sz="2000" dirty="0"/>
              <a:t> подготовки </a:t>
            </a:r>
            <a:r>
              <a:rPr lang="ru-RU" sz="2000" b="1" dirty="0"/>
              <a:t>на естественно-научные, математические   и технические </a:t>
            </a:r>
            <a:r>
              <a:rPr lang="ru-RU" sz="2000" dirty="0"/>
              <a:t>профили обучения;</a:t>
            </a:r>
          </a:p>
          <a:p>
            <a:pPr lvl="1" algn="just">
              <a:lnSpc>
                <a:spcPct val="110000"/>
              </a:lnSpc>
            </a:pPr>
            <a:r>
              <a:rPr lang="ru-RU" sz="2000" dirty="0"/>
              <a:t>активизировать работу по формированию </a:t>
            </a:r>
            <a:r>
              <a:rPr lang="ru-RU" sz="2000" b="1" dirty="0"/>
              <a:t>классов профессиональной направленности</a:t>
            </a:r>
            <a:r>
              <a:rPr lang="ru-RU" sz="2000" dirty="0"/>
              <a:t> разных профилей, расширению </a:t>
            </a:r>
            <a:r>
              <a:rPr lang="ru-RU" sz="2000" b="1" dirty="0"/>
              <a:t>практического содержания </a:t>
            </a:r>
            <a:r>
              <a:rPr lang="ru-RU" sz="2000" dirty="0"/>
              <a:t>образовательных программ для обеспечения осознанного выбора обучающимися востребованных на рынке труда профессий;</a:t>
            </a:r>
          </a:p>
          <a:p>
            <a:pPr lvl="1" algn="just">
              <a:lnSpc>
                <a:spcPct val="110000"/>
              </a:lnSpc>
            </a:pPr>
            <a:r>
              <a:rPr lang="ru-RU" sz="2000" dirty="0" smtClean="0"/>
              <a:t>усилить </a:t>
            </a:r>
            <a:r>
              <a:rPr lang="ru-RU" sz="2000" b="1" dirty="0" err="1"/>
              <a:t>профориентационную</a:t>
            </a:r>
            <a:r>
              <a:rPr lang="ru-RU" sz="2000" b="1" dirty="0"/>
              <a:t> направленность </a:t>
            </a:r>
            <a:r>
              <a:rPr lang="ru-RU" sz="2000" dirty="0"/>
              <a:t>содержания образовательных программ, реализующихся в </a:t>
            </a:r>
            <a:r>
              <a:rPr lang="ru-RU" sz="2000" b="1" dirty="0"/>
              <a:t>педагогических классах, </a:t>
            </a:r>
            <a:r>
              <a:rPr lang="ru-RU" sz="2000" dirty="0"/>
              <a:t>в том числе в части практической подготовки.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2050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Методическое </a:t>
            </a:r>
            <a:r>
              <a:rPr lang="ru-RU" sz="2200" b="1" dirty="0">
                <a:solidFill>
                  <a:srgbClr val="C00000"/>
                </a:solidFill>
              </a:rPr>
              <a:t>сопровождение профилактики учебной </a:t>
            </a:r>
            <a:r>
              <a:rPr lang="ru-RU" sz="2200" b="1" dirty="0" err="1">
                <a:solidFill>
                  <a:srgbClr val="C00000"/>
                </a:solidFill>
              </a:rPr>
              <a:t>неуспешности</a:t>
            </a:r>
            <a:r>
              <a:rPr lang="ru-RU" sz="2200" b="1" dirty="0">
                <a:solidFill>
                  <a:srgbClr val="C00000"/>
                </a:solidFill>
              </a:rPr>
              <a:t> в образовательных </a:t>
            </a:r>
            <a:r>
              <a:rPr lang="ru-RU" sz="2200" b="1" dirty="0" smtClean="0">
                <a:solidFill>
                  <a:srgbClr val="C00000"/>
                </a:solidFill>
              </a:rPr>
              <a:t>организациях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на </a:t>
            </a:r>
            <a:r>
              <a:rPr lang="ru-RU" sz="2200" b="1" dirty="0">
                <a:solidFill>
                  <a:srgbClr val="C00000"/>
                </a:solidFill>
              </a:rPr>
              <a:t>муниципальном уровне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778790"/>
              </p:ext>
            </p:extLst>
          </p:nvPr>
        </p:nvGraphicFramePr>
        <p:xfrm>
          <a:off x="628650" y="1825625"/>
          <a:ext cx="7886700" cy="463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66">
                  <a:extLst>
                    <a:ext uri="{9D8B030D-6E8A-4147-A177-3AD203B41FA5}">
                      <a16:colId xmlns:a16="http://schemas.microsoft.com/office/drawing/2014/main" val="2706486863"/>
                    </a:ext>
                  </a:extLst>
                </a:gridCol>
                <a:gridCol w="2667714">
                  <a:extLst>
                    <a:ext uri="{9D8B030D-6E8A-4147-A177-3AD203B41FA5}">
                      <a16:colId xmlns:a16="http://schemas.microsoft.com/office/drawing/2014/main" val="319230784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6507327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19101962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201702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Направление методического сопровождения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Состав действий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Проблемы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Пути решения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64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ВСОКО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4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Образовательная среда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1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Школьный климат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75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Профильное обучение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244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8872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Принимаем решение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09952"/>
              </p:ext>
            </p:extLst>
          </p:nvPr>
        </p:nvGraphicFramePr>
        <p:xfrm>
          <a:off x="539552" y="1556792"/>
          <a:ext cx="7848872" cy="50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1010582700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3663386372"/>
                    </a:ext>
                  </a:extLst>
                </a:gridCol>
              </a:tblGrid>
              <a:tr h="252816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будет, если это произойдет?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будет, если это НЕ произойдет?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17334"/>
                  </a:ext>
                </a:extLst>
              </a:tr>
              <a:tr h="252816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Чего НЕ будет, если это произойдет?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Чего НЕ будет, если это НЕ произойдет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05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1110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81842" y="0"/>
            <a:ext cx="7200901" cy="1556792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C00000"/>
                </a:solidFill>
              </a:rPr>
              <a:t>Нет плохих учеников, есть обстоятельства, которые 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мешают им быть хорошими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Е.Н. Емельянова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9" y="4797152"/>
            <a:ext cx="7843814" cy="1655762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algn="r"/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Школа должна любить ребёнка, тогда он полюбит школу</a:t>
            </a:r>
          </a:p>
          <a:p>
            <a:pPr algn="r"/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В.А. Сухомлинский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5978454" cy="363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556792"/>
            <a:ext cx="2752640" cy="188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1258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Планируем «дорожную карту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543362"/>
              </p:ext>
            </p:extLst>
          </p:nvPr>
        </p:nvGraphicFramePr>
        <p:xfrm>
          <a:off x="251520" y="1844824"/>
          <a:ext cx="8407846" cy="419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145">
                  <a:extLst>
                    <a:ext uri="{9D8B030D-6E8A-4147-A177-3AD203B41FA5}">
                      <a16:colId xmlns:a16="http://schemas.microsoft.com/office/drawing/2014/main" val="2706486863"/>
                    </a:ext>
                  </a:extLst>
                </a:gridCol>
                <a:gridCol w="2843994">
                  <a:extLst>
                    <a:ext uri="{9D8B030D-6E8A-4147-A177-3AD203B41FA5}">
                      <a16:colId xmlns:a16="http://schemas.microsoft.com/office/drawing/2014/main" val="3192307844"/>
                    </a:ext>
                  </a:extLst>
                </a:gridCol>
                <a:gridCol w="1245373">
                  <a:extLst>
                    <a:ext uri="{9D8B030D-6E8A-4147-A177-3AD203B41FA5}">
                      <a16:colId xmlns:a16="http://schemas.microsoft.com/office/drawing/2014/main" val="16507327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191019623"/>
                    </a:ext>
                  </a:extLst>
                </a:gridCol>
                <a:gridCol w="1927126">
                  <a:extLst>
                    <a:ext uri="{9D8B030D-6E8A-4147-A177-3AD203B41FA5}">
                      <a16:colId xmlns:a16="http://schemas.microsoft.com/office/drawing/2014/main" val="3201702108"/>
                    </a:ext>
                  </a:extLst>
                </a:gridCol>
              </a:tblGrid>
              <a:tr h="108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Планируемый результат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644405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46816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13877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751740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244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9987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Неуспешный </a:t>
            </a:r>
            <a:r>
              <a:rPr lang="ru-RU" dirty="0">
                <a:solidFill>
                  <a:srgbClr val="C00000"/>
                </a:solidFill>
              </a:rPr>
              <a:t>школьник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88184"/>
            <a:ext cx="4217482" cy="544522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еуспешным </a:t>
            </a:r>
            <a:r>
              <a:rPr lang="ru-RU" dirty="0">
                <a:latin typeface="+mj-lt"/>
              </a:rPr>
              <a:t>школьник становится только тогда, когда </a:t>
            </a:r>
            <a:r>
              <a:rPr lang="ru-RU" b="1" dirty="0">
                <a:latin typeface="+mj-lt"/>
              </a:rPr>
              <a:t>вовремя не были преодолены "школьные трудности", </a:t>
            </a:r>
            <a:r>
              <a:rPr lang="ru-RU" dirty="0">
                <a:latin typeface="+mj-lt"/>
              </a:rPr>
              <a:t>под которыми понимается весь комплекс проблем, возникших у ребенка при систематическом обучении и постепенно приводящих к ухудшению состояния здоровья, к нарушению социально-психологической адаптации и только в последнюю очередь — к снижению успешности </a:t>
            </a:r>
            <a:r>
              <a:rPr lang="ru-RU" dirty="0" smtClean="0">
                <a:latin typeface="+mj-lt"/>
              </a:rPr>
              <a:t>обучения»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                           </a:t>
            </a:r>
            <a:r>
              <a:rPr lang="ru-RU" dirty="0" err="1" smtClean="0">
                <a:latin typeface="+mj-lt"/>
              </a:rPr>
              <a:t>М.М.Безруких</a:t>
            </a:r>
            <a:endParaRPr lang="ru-RU" dirty="0">
              <a:latin typeface="+mj-lt"/>
            </a:endParaRPr>
          </a:p>
        </p:txBody>
      </p:sp>
      <p:pic>
        <p:nvPicPr>
          <p:cNvPr id="2050" name="Picture 2" descr="https://avatars.dzeninfra.ru/get-zen_doc/4414226/pub_60c1042e8ca63b4f8d3bd7b0_60c11c972d0f3903042ce90c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835209"/>
            <a:ext cx="4000500" cy="2663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078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Причины школьной </a:t>
            </a:r>
            <a:r>
              <a:rPr lang="ru-RU" sz="2800" dirty="0" err="1" smtClean="0">
                <a:solidFill>
                  <a:srgbClr val="C00000"/>
                </a:solidFill>
              </a:rPr>
              <a:t>неуспешности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25624"/>
            <a:ext cx="7975798" cy="462771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b="1" dirty="0" smtClean="0">
                <a:latin typeface="+mj-lt"/>
              </a:rPr>
              <a:t>Педагогические </a:t>
            </a:r>
            <a:r>
              <a:rPr lang="ru-RU" b="1" dirty="0">
                <a:latin typeface="+mj-lt"/>
              </a:rPr>
              <a:t>причины:</a:t>
            </a:r>
            <a:r>
              <a:rPr lang="ru-RU" dirty="0">
                <a:latin typeface="+mj-lt"/>
              </a:rPr>
              <a:t> недостатки преподавания отдельных предметов, </a:t>
            </a:r>
            <a:r>
              <a:rPr lang="ru-RU" dirty="0" smtClean="0">
                <a:latin typeface="+mj-lt"/>
              </a:rPr>
              <a:t>педагогическая </a:t>
            </a:r>
            <a:r>
              <a:rPr lang="ru-RU" dirty="0">
                <a:latin typeface="+mj-lt"/>
              </a:rPr>
              <a:t>запущенность, пробелы в знаниях, отсутствие мотивации к обучению, отношения с </a:t>
            </a:r>
            <a:r>
              <a:rPr lang="ru-RU" dirty="0" smtClean="0">
                <a:latin typeface="+mj-lt"/>
              </a:rPr>
              <a:t>педагогами, </a:t>
            </a:r>
            <a:r>
              <a:rPr lang="ru-RU" dirty="0">
                <a:latin typeface="+mj-lt"/>
              </a:rPr>
              <a:t>ученическим коллективом.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Социально-бытовые причины: </a:t>
            </a:r>
            <a:r>
              <a:rPr lang="ru-RU" dirty="0">
                <a:latin typeface="+mj-lt"/>
              </a:rPr>
              <a:t>неблагополучные условия жизни, недостойное поведение родителей, безнадзорность ребенка, материальная обеспеченность семьи. 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b="1" dirty="0" smtClean="0">
                <a:latin typeface="+mj-lt"/>
              </a:rPr>
              <a:t>Физиологические </a:t>
            </a:r>
            <a:r>
              <a:rPr lang="ru-RU" b="1" dirty="0">
                <a:latin typeface="+mj-lt"/>
              </a:rPr>
              <a:t>причины: </a:t>
            </a:r>
            <a:r>
              <a:rPr lang="ru-RU" dirty="0">
                <a:latin typeface="+mj-lt"/>
              </a:rPr>
              <a:t>болезни, общая слабость здоровья, инфекционные болезни, болезни нервной системы</a:t>
            </a:r>
            <a:r>
              <a:rPr lang="ru-RU" dirty="0" smtClean="0">
                <a:latin typeface="+mj-lt"/>
              </a:rPr>
              <a:t>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ru-RU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Психологические причины: </a:t>
            </a:r>
            <a:r>
              <a:rPr lang="ru-RU" dirty="0">
                <a:latin typeface="+mj-lt"/>
              </a:rPr>
              <a:t>особенности развития внимания, памяти, медленность </a:t>
            </a:r>
            <a:r>
              <a:rPr lang="ru-RU" dirty="0" smtClean="0">
                <a:latin typeface="+mj-lt"/>
              </a:rPr>
              <a:t>понимания, речевые нарушения, </a:t>
            </a:r>
            <a:r>
              <a:rPr lang="ru-RU" dirty="0" err="1">
                <a:latin typeface="+mj-lt"/>
              </a:rPr>
              <a:t>несформированность</a:t>
            </a:r>
            <a:r>
              <a:rPr lang="ru-RU" dirty="0">
                <a:latin typeface="+mj-lt"/>
              </a:rPr>
              <a:t> познавательных </a:t>
            </a:r>
            <a:r>
              <a:rPr lang="ru-RU" dirty="0" smtClean="0">
                <a:latin typeface="+mj-lt"/>
              </a:rPr>
              <a:t>интересов.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40129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Направления профилактики </a:t>
            </a:r>
            <a:r>
              <a:rPr lang="ru-RU" sz="2400" dirty="0">
                <a:solidFill>
                  <a:srgbClr val="C00000"/>
                </a:solidFill>
              </a:rPr>
              <a:t>учебной </a:t>
            </a:r>
            <a:r>
              <a:rPr lang="ru-RU" sz="2400" dirty="0" err="1">
                <a:solidFill>
                  <a:srgbClr val="C00000"/>
                </a:solidFill>
              </a:rPr>
              <a:t>неуспешности</a:t>
            </a:r>
            <a:r>
              <a:rPr lang="ru-RU" sz="2400" dirty="0">
                <a:solidFill>
                  <a:srgbClr val="C00000"/>
                </a:solidFill>
              </a:rPr>
              <a:t> в образовательных </a:t>
            </a:r>
            <a:r>
              <a:rPr lang="ru-RU" sz="2400" dirty="0" smtClean="0">
                <a:solidFill>
                  <a:srgbClr val="C00000"/>
                </a:solidFill>
              </a:rPr>
              <a:t>организациях на муниципальном уровне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00548"/>
              </p:ext>
            </p:extLst>
          </p:nvPr>
        </p:nvGraphicFramePr>
        <p:xfrm>
          <a:off x="107504" y="1484784"/>
          <a:ext cx="9001000" cy="5966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50">
                  <a:extLst>
                    <a:ext uri="{9D8B030D-6E8A-4147-A177-3AD203B41FA5}">
                      <a16:colId xmlns:a16="http://schemas.microsoft.com/office/drawing/2014/main" val="2435028754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887266958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3553484751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1163985076"/>
                    </a:ext>
                  </a:extLst>
                </a:gridCol>
              </a:tblGrid>
              <a:tr h="411718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Педагогические причины: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недостатки преподавания отдельных предметов, педагогическая запущенность, пробелы в знаниях, отсутствие мотивации к обучению, отношения с педагогами, ученическим коллективом.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Социально-бытовые причины: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неблагополучные условия жизни, недостойное поведение родителей, безнадзорность ребенка, материальная обеспеченность семьи. </a:t>
                      </a:r>
                    </a:p>
                    <a:p>
                      <a:endParaRPr lang="ru-RU" sz="1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Физиологические причины: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болезни, общая слабость здоровья, инфекционные болезни, болезни нервной системы.</a:t>
                      </a:r>
                    </a:p>
                    <a:p>
                      <a:endParaRPr lang="ru-RU" sz="1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Психологические причины: 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особенности развития внимания, памяти, медленность понимания, речевые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нарушения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несформированность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познавательных интересов.</a:t>
                      </a:r>
                    </a:p>
                    <a:p>
                      <a:endParaRPr lang="ru-RU" sz="1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26782"/>
                  </a:ext>
                </a:extLst>
              </a:tr>
              <a:tr h="12114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8254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5" name="Picture 2" descr="http://s.mediasalt.ru/images/0/8539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3" y="2473575"/>
            <a:ext cx="4048044" cy="2838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voy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5418" y="2020868"/>
            <a:ext cx="3086582" cy="374410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0">
            <a:contourClr>
              <a:schemeClr val="bg2"/>
            </a:contourClr>
          </a:sp3d>
        </p:spPr>
      </p:pic>
    </p:spTree>
    <p:extLst>
      <p:ext uri="{BB962C8B-B14F-4D97-AF65-F5344CB8AC3E}">
        <p14:creationId xmlns:p14="http://schemas.microsoft.com/office/powerpoint/2010/main" val="25479763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798277" cy="444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700808"/>
            <a:ext cx="4464495" cy="444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9037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.tildacdn.com/tild3631-3866-4538-a362-653433303433/Rectangle_1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88" y="548680"/>
            <a:ext cx="6932739" cy="390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vestea.net/wp-content/uploads/2016/06/mete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0" y="4102994"/>
            <a:ext cx="4892028" cy="27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110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3" y="1628800"/>
            <a:ext cx="901761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662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ECA8D6-D51A-4A42-B64D-9F7714BB0189}"/>
</file>

<file path=customXml/itemProps2.xml><?xml version="1.0" encoding="utf-8"?>
<ds:datastoreItem xmlns:ds="http://schemas.openxmlformats.org/officeDocument/2006/customXml" ds:itemID="{57070C07-73E0-431C-9C20-BF308728252A}"/>
</file>

<file path=customXml/itemProps3.xml><?xml version="1.0" encoding="utf-8"?>
<ds:datastoreItem xmlns:ds="http://schemas.openxmlformats.org/officeDocument/2006/customXml" ds:itemID="{784B6F52-9F08-43BD-BE95-78A37C57DF05}"/>
</file>

<file path=docProps/app.xml><?xml version="1.0" encoding="utf-8"?>
<Properties xmlns="http://schemas.openxmlformats.org/officeDocument/2006/extended-properties" xmlns:vt="http://schemas.openxmlformats.org/officeDocument/2006/docPropsVTypes">
  <Template>Вебинар_проект</Template>
  <TotalTime>1208</TotalTime>
  <Words>932</Words>
  <Application>Microsoft Office PowerPoint</Application>
  <PresentationFormat>Экран (4:3)</PresentationFormat>
  <Paragraphs>146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</vt:lpstr>
      <vt:lpstr>Century Gothic</vt:lpstr>
      <vt:lpstr>Garamond</vt:lpstr>
      <vt:lpstr>Segoe UI Semilight</vt:lpstr>
      <vt:lpstr>Times New Roman</vt:lpstr>
      <vt:lpstr>Verdana</vt:lpstr>
      <vt:lpstr>Wingdings</vt:lpstr>
      <vt:lpstr>КОИРО2</vt:lpstr>
      <vt:lpstr>Профилактика школьной неуспешности в образовательных организациях: муниципальный аспект </vt:lpstr>
      <vt:lpstr>Школьная неуспешность</vt:lpstr>
      <vt:lpstr>Неуспешный школьник</vt:lpstr>
      <vt:lpstr>Причины школьной неуспешности</vt:lpstr>
      <vt:lpstr>Направления профилактики учебной неуспешности в образовательных организациях на муниципальном уровне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Методическое сопровождение профилактики учебной неуспешности в образовательных организациях на муниципальном уровне </vt:lpstr>
      <vt:lpstr>Климат высоких ожиданий</vt:lpstr>
      <vt:lpstr>Как условия сделать возможностями?</vt:lpstr>
      <vt:lpstr>Как условия сделать возможностями?</vt:lpstr>
      <vt:lpstr>Профильное обучение</vt:lpstr>
      <vt:lpstr>Презентация PowerPoint</vt:lpstr>
      <vt:lpstr>Презентация PowerPoint</vt:lpstr>
      <vt:lpstr>Классы профессиональной направленности</vt:lpstr>
      <vt:lpstr>Классы профессиональной направленности</vt:lpstr>
      <vt:lpstr>Класс  профессиональной направленности </vt:lpstr>
      <vt:lpstr>Организация деятельности</vt:lpstr>
      <vt:lpstr>Содержание образовательной программы</vt:lpstr>
      <vt:lpstr>Учебная практика (профессиональные пробы)</vt:lpstr>
      <vt:lpstr>Результаты мониторинга профильного обучения</vt:lpstr>
      <vt:lpstr>Рекомендации</vt:lpstr>
      <vt:lpstr> Методическое сопровождение профилактики учебной неуспешности в образовательных организациях на муниципальном уровне </vt:lpstr>
      <vt:lpstr>Принимаем решение</vt:lpstr>
      <vt:lpstr>Нет плохих учеников, есть обстоятельства, которые  мешают им быть хорошими Е.Н. Емельянова</vt:lpstr>
      <vt:lpstr>Планируем «дорожную карту»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Пользователь</cp:lastModifiedBy>
  <cp:revision>57</cp:revision>
  <cp:lastPrinted>2022-11-29T12:21:53Z</cp:lastPrinted>
  <dcterms:created xsi:type="dcterms:W3CDTF">2022-11-15T11:30:42Z</dcterms:created>
  <dcterms:modified xsi:type="dcterms:W3CDTF">2022-11-29T18:34:45Z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