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86" r:id="rId3"/>
    <p:sldId id="288" r:id="rId4"/>
    <p:sldId id="279" r:id="rId5"/>
    <p:sldId id="276" r:id="rId6"/>
    <p:sldId id="277" r:id="rId7"/>
    <p:sldId id="280" r:id="rId8"/>
    <p:sldId id="278" r:id="rId9"/>
    <p:sldId id="283" r:id="rId10"/>
    <p:sldId id="281" r:id="rId11"/>
    <p:sldId id="289" r:id="rId12"/>
    <p:sldId id="291" r:id="rId13"/>
    <p:sldId id="292" r:id="rId14"/>
    <p:sldId id="293" r:id="rId15"/>
    <p:sldId id="294" r:id="rId16"/>
    <p:sldId id="295" r:id="rId17"/>
    <p:sldId id="29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otdel-sip@yandex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8279" y="425513"/>
            <a:ext cx="9143992" cy="3575331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Текущие конкурсные мероприятия </a:t>
            </a:r>
            <a:br>
              <a:rPr lang="ru-RU" b="1" dirty="0" smtClean="0"/>
            </a:br>
            <a:r>
              <a:rPr lang="ru-RU" b="1" dirty="0" smtClean="0"/>
              <a:t>для учителей в Костромской области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Комисарова </a:t>
            </a:r>
            <a:r>
              <a:rPr lang="ru-RU" b="1" dirty="0" smtClean="0"/>
              <a:t>Надежда Николаевна</a:t>
            </a:r>
            <a:r>
              <a:rPr lang="ru-RU" dirty="0" smtClean="0"/>
              <a:t>, заведующий отделом сопровождения инновационных 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9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Награждение победителей</a:t>
            </a: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393091" y="2288014"/>
            <a:ext cx="11797808" cy="2482827"/>
            <a:chOff x="751436" y="1017709"/>
            <a:chExt cx="11797808" cy="2482827"/>
          </a:xfrm>
        </p:grpSpPr>
        <p:sp>
          <p:nvSpPr>
            <p:cNvPr id="5" name="TextBox 4"/>
            <p:cNvSpPr txBox="1"/>
            <p:nvPr/>
          </p:nvSpPr>
          <p:spPr>
            <a:xfrm>
              <a:off x="751436" y="1017709"/>
              <a:ext cx="1179780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10 победителей</a:t>
              </a:r>
            </a:p>
            <a:p>
              <a:endParaRPr lang="ru-RU" sz="4800" b="1" dirty="0" smtClean="0">
                <a:solidFill>
                  <a:srgbClr val="C00000"/>
                </a:solidFill>
                <a:latin typeface="Akzidenz-Grotesk Pro Bold" panose="02000803050000020004" pitchFamily="2" charset="0"/>
              </a:endParaRPr>
            </a:p>
            <a:p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500 000 рублей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04242" y="3151530"/>
              <a:ext cx="981359" cy="3490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/>
                <a:t>каждый</a:t>
              </a:r>
              <a:endParaRPr lang="ru-RU" sz="2000" dirty="0"/>
            </a:p>
          </p:txBody>
        </p:sp>
      </p:grpSp>
      <p:pic>
        <p:nvPicPr>
          <p:cNvPr id="3074" name="Picture 2" descr="Vector awarding team for successful project line icon. Symbol 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95" y="2004981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37902" y="204781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Кейс-чемпионат «Наставник+» в Костромской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9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кейс-чемпионата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выявление </a:t>
            </a:r>
            <a:r>
              <a:rPr lang="ru-RU" sz="4000" dirty="0"/>
              <a:t>творческого</a:t>
            </a:r>
            <a:r>
              <a:rPr lang="ru-RU" sz="3600" dirty="0"/>
              <a:t> потенциала и развитие способностей педагогических работников в решении практических задач в сфере наставничества, популяризация практик наставничества в Костромской области.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074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Участники кейс-чемпионата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Команды образовательных организаций всех типов и видов</a:t>
            </a:r>
          </a:p>
          <a:p>
            <a:endParaRPr lang="ru-RU" dirty="0"/>
          </a:p>
          <a:p>
            <a:pPr lvl="0"/>
            <a:r>
              <a:rPr lang="ru-RU" dirty="0"/>
              <a:t>представитель организации, курирующий вопросы наставничества в учреждении; </a:t>
            </a:r>
          </a:p>
          <a:p>
            <a:pPr lvl="0"/>
            <a:r>
              <a:rPr lang="en-US" dirty="0" err="1"/>
              <a:t>педагог</a:t>
            </a:r>
            <a:r>
              <a:rPr lang="en-US" dirty="0"/>
              <a:t>, </a:t>
            </a:r>
            <a:r>
              <a:rPr lang="en-US" dirty="0" err="1"/>
              <a:t>выполняющий</a:t>
            </a:r>
            <a:r>
              <a:rPr lang="en-US" dirty="0"/>
              <a:t> </a:t>
            </a:r>
            <a:r>
              <a:rPr lang="en-US" dirty="0" err="1"/>
              <a:t>функции</a:t>
            </a:r>
            <a:r>
              <a:rPr lang="en-US" dirty="0"/>
              <a:t> </a:t>
            </a:r>
            <a:r>
              <a:rPr lang="en-US" dirty="0" err="1"/>
              <a:t>наставника</a:t>
            </a:r>
            <a:r>
              <a:rPr lang="en-US" dirty="0"/>
              <a:t>; </a:t>
            </a:r>
            <a:endParaRPr lang="ru-RU" dirty="0"/>
          </a:p>
          <a:p>
            <a:pPr lvl="0"/>
            <a:r>
              <a:rPr lang="ru-RU" dirty="0"/>
              <a:t>наставляемый педагог или наставляемый обучающийся; </a:t>
            </a:r>
          </a:p>
          <a:p>
            <a:pPr lvl="0"/>
            <a:r>
              <a:rPr lang="ru-RU" dirty="0"/>
              <a:t>работник или обучающийся образовательной организации, который будет выполнять функции визуализатора на Кейс-чемпионате.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8779" y="2501950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Состав команды: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44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Номинации </a:t>
            </a:r>
            <a:r>
              <a:rPr lang="ru-RU" b="1" dirty="0" err="1" smtClean="0"/>
              <a:t>кей</a:t>
            </a:r>
            <a:r>
              <a:rPr lang="ru-RU" b="1" dirty="0" smtClean="0"/>
              <a:t>-чемпионата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«Наставник+: учитель-учитель». В номинации участвуют команды, реализующие в образовательной организации форму наставничества «учитель-учитель».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«Наставник+: учитель-ученик». В номинации участвуют команды, реализующие в образовательной организации форму наставничества «учитель-ученик».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2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Испытания кейс-чемпионата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9" y="2005011"/>
            <a:ext cx="10809170" cy="477603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</a:t>
            </a:r>
            <a:r>
              <a:rPr lang="ru-RU" b="1" dirty="0"/>
              <a:t> тур </a:t>
            </a:r>
            <a:r>
              <a:rPr lang="ru-RU" dirty="0"/>
              <a:t>– презентация без выступления. 29 ноября 2022 года участникам открывается доступ к заданию </a:t>
            </a:r>
            <a:r>
              <a:rPr lang="en-US" dirty="0"/>
              <a:t>I</a:t>
            </a:r>
            <a:r>
              <a:rPr lang="ru-RU" dirty="0"/>
              <a:t> тура Кейс-чемпионата, на выполнение которого отводится 7 календарных дней. По истечении указанного срока команда предоставляет в оргкомитет чемпионата решение кейса в виде презентации без выступления. В срок до 9 декабря 2022 года на основании рейтинга определяются по 6 команд-полуфиналистов в каждой номинации, проходящих во </a:t>
            </a:r>
            <a:r>
              <a:rPr lang="en-US" dirty="0"/>
              <a:t>II</a:t>
            </a:r>
            <a:r>
              <a:rPr lang="ru-RU" dirty="0"/>
              <a:t> тур Кейс-чемпионата. Рейтинг участников </a:t>
            </a:r>
            <a:r>
              <a:rPr lang="en-US" dirty="0"/>
              <a:t>I</a:t>
            </a:r>
            <a:r>
              <a:rPr lang="ru-RU" dirty="0"/>
              <a:t> тура публикуется на официальной странице сайта Кейс-чемпионата.</a:t>
            </a:r>
          </a:p>
          <a:p>
            <a:r>
              <a:rPr lang="en-US" b="1" dirty="0"/>
              <a:t>II</a:t>
            </a:r>
            <a:r>
              <a:rPr lang="ru-RU" b="1" dirty="0"/>
              <a:t> тур (полуфинал) </a:t>
            </a:r>
            <a:r>
              <a:rPr lang="ru-RU" dirty="0"/>
              <a:t>– защита кейса без презентации. 12 декабря 2022 года  оргкомитет конкурса посредством видеосвязи объявляет задание </a:t>
            </a:r>
            <a:r>
              <a:rPr lang="en-US" dirty="0"/>
              <a:t>II</a:t>
            </a:r>
            <a:r>
              <a:rPr lang="ru-RU" dirty="0"/>
              <a:t> тура Кейс-чемпионата. На решение кейса отводится 1 астрономический час, по истечении которого команды-полуфиналисты озвучивают решения. Время выступления не превышает 10 минут, 5 минут команды отвечают на вопросы экспертов. На основании рейтинга </a:t>
            </a:r>
            <a:r>
              <a:rPr lang="en-US" dirty="0"/>
              <a:t>II</a:t>
            </a:r>
            <a:r>
              <a:rPr lang="ru-RU" dirty="0"/>
              <a:t> тура определяются по три лауреата Кейс-чемпионата в каждой номинации. 12 декабря 2022 года на странице сайта чемпионата публикуется рейтинг участников </a:t>
            </a:r>
            <a:r>
              <a:rPr lang="en-US" dirty="0"/>
              <a:t>II</a:t>
            </a:r>
            <a:r>
              <a:rPr lang="ru-RU" dirty="0"/>
              <a:t> тура и задание </a:t>
            </a:r>
            <a:r>
              <a:rPr lang="en-US" dirty="0"/>
              <a:t>III</a:t>
            </a:r>
            <a:r>
              <a:rPr lang="ru-RU" dirty="0"/>
              <a:t> тура.</a:t>
            </a:r>
          </a:p>
          <a:p>
            <a:r>
              <a:rPr lang="en-US" b="1" dirty="0"/>
              <a:t>III</a:t>
            </a:r>
            <a:r>
              <a:rPr lang="ru-RU" b="1" dirty="0"/>
              <a:t> тур (финал) </a:t>
            </a:r>
            <a:r>
              <a:rPr lang="ru-RU" dirty="0"/>
              <a:t>– защита кейса с презентацией. 19 декабря 2022 года посредством видеосвязи лауреаты Кейс-чемпионата представляют решения полученных кейсов, сопровождаемые презентацией. Время выступления составляет 15 минут, 10 минут команды отвечают на вопросы экспертов. На основании рейтинга определяется победитель (1 место в рейтинге), и призёры (2 и 3 место в рейтинге) в каждой номинации Кейс-чемпионата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4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Награждение участников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Победитель и призёры Кейс-чемпионата в каждой номинации награждаются дипломами. Все остальные участники получают электронные сертификаты участника Кейс-чемпионата.</a:t>
            </a:r>
          </a:p>
          <a:p>
            <a:r>
              <a:rPr lang="ru-RU" dirty="0"/>
              <a:t>Работы участников Кейс-чемпионата по решению организаторов Конкурса могут публиковаться в сети Интернет.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8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8279" y="425513"/>
            <a:ext cx="9143992" cy="3575331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Текущие конкурсные мероприятия </a:t>
            </a:r>
            <a:br>
              <a:rPr lang="ru-RU" b="1" dirty="0" smtClean="0"/>
            </a:br>
            <a:r>
              <a:rPr lang="ru-RU" b="1" dirty="0" smtClean="0"/>
              <a:t>для учителей в Костромской области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Комисарова </a:t>
            </a:r>
            <a:r>
              <a:rPr lang="ru-RU" b="1" dirty="0" smtClean="0"/>
              <a:t>Надежда Николаевна</a:t>
            </a:r>
            <a:r>
              <a:rPr lang="ru-RU" dirty="0" smtClean="0"/>
              <a:t>, заведующий отделом сопровождения инновационных </a:t>
            </a:r>
            <a:r>
              <a:rPr lang="ru-RU" dirty="0" smtClean="0"/>
              <a:t>проектов, </a:t>
            </a:r>
          </a:p>
          <a:p>
            <a:r>
              <a:rPr lang="en-US" dirty="0" smtClean="0">
                <a:hlinkClick r:id="rId2"/>
              </a:rPr>
              <a:t>o</a:t>
            </a:r>
            <a:r>
              <a:rPr lang="en-US" dirty="0" smtClean="0">
                <a:hlinkClick r:id="rId2"/>
              </a:rPr>
              <a:t>tdel-sip@yandex.ru</a:t>
            </a:r>
            <a:endParaRPr lang="en-US" dirty="0" smtClean="0"/>
          </a:p>
          <a:p>
            <a:r>
              <a:rPr lang="en-US" dirty="0" smtClean="0"/>
              <a:t>8-950-242-18-48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Сайт «Конкурсная система»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7" t="3514" r="33589" b="8140"/>
          <a:stretch/>
        </p:blipFill>
        <p:spPr>
          <a:xfrm>
            <a:off x="1058780" y="1877208"/>
            <a:ext cx="6501589" cy="4863708"/>
          </a:xfrm>
          <a:prstGeom prst="rect">
            <a:avLst/>
          </a:prstGeom>
        </p:spPr>
      </p:pic>
      <p:pic>
        <p:nvPicPr>
          <p:cNvPr id="4098" name="Picture 2" descr="https://cdn-ru.bitrix24.ru/b14414448/landing/670/6704d02bace6faa7f35b7ed2104754d2/KHraniteli_russkogo_yazyka_1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07" y="2111674"/>
            <a:ext cx="193536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-ru.bitrix24.ru/b14414448/landing/223/22344942d28d8a70397272f99affe16a/-Komanda_bolshoy_strany_1_1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61" y="2111674"/>
            <a:ext cx="1942479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37902" y="204781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Региональный </a:t>
            </a:r>
            <a:br>
              <a:rPr lang="ru-RU" b="1" dirty="0" smtClean="0"/>
            </a:br>
            <a:r>
              <a:rPr lang="ru-RU" b="1" dirty="0" smtClean="0"/>
              <a:t>конкурсный отбор </a:t>
            </a:r>
            <a:br>
              <a:rPr lang="ru-RU" b="1" dirty="0" smtClean="0"/>
            </a:br>
            <a:r>
              <a:rPr lang="ru-RU" b="1" dirty="0" smtClean="0"/>
              <a:t>«Я-УЧИТЕЛЬ» для учителей государственных (муниципальных) общеобразовательных организаций Костромской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49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Нормативная база конкурсного отбора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397027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Постановление администрации Костромской области от 12 сентября 2022 года № 457-а «О региональном конкурсном отборе «Я-УЧИТЕЛЬ» для учителей государственных (муниципальных) общеобразовательных организаций Костромской области (+Положение о конкурсе) </a:t>
            </a:r>
          </a:p>
          <a:p>
            <a:pPr>
              <a:spcAft>
                <a:spcPts val="1200"/>
              </a:spcAft>
            </a:pPr>
            <a:r>
              <a:rPr lang="ru-RU" dirty="0"/>
              <a:t>Приказ департамента образования и науки Костромской области от 1.11.2022 № 1768 «Об утверждении организационного комитета и состава конкурсной комиссии …»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Приказ департамента образования и науки Костромской области от 1.11.2022 № 1770 «Об организации регионального конкурсного отбора «Я-УЧИТЕЛЬ»…»</a:t>
            </a:r>
          </a:p>
          <a:p>
            <a:pPr>
              <a:spcAft>
                <a:spcPts val="12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1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Участника выдвигает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8432" y="2661715"/>
            <a:ext cx="40921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</a:t>
            </a:r>
            <a:r>
              <a:rPr lang="ru-RU" sz="3200" dirty="0" smtClean="0"/>
              <a:t>чредитель государственной (муниципальной) общеобразовательной организации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07109" y="2553073"/>
            <a:ext cx="40921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региональный (муниципальный) профессиональный союз</a:t>
            </a:r>
            <a:endParaRPr lang="ru-RU" sz="3200" dirty="0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3028383" y="1919336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8477061" y="1919335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Портрет участника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384038" y="3026678"/>
            <a:ext cx="4055953" cy="830997"/>
            <a:chOff x="742383" y="1756373"/>
            <a:chExt cx="4055953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742383" y="1756373"/>
              <a:ext cx="4055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≤35</a:t>
              </a:r>
              <a:endParaRPr lang="ru-RU" sz="4800" b="1" dirty="0">
                <a:solidFill>
                  <a:srgbClr val="C00000"/>
                </a:solidFill>
                <a:latin typeface="Akzidenz-Grotesk Pro Bold" panose="02000803050000020004" pitchFamily="2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50753" y="1899424"/>
              <a:ext cx="10935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/>
                <a:t>в</a:t>
              </a:r>
              <a:r>
                <a:rPr lang="ru-RU" sz="2000" dirty="0" smtClean="0"/>
                <a:t>озраст, 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/>
                <a:t>лет </a:t>
              </a:r>
              <a:endParaRPr lang="ru-RU" sz="20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86743" y="3026677"/>
            <a:ext cx="4055954" cy="830997"/>
            <a:chOff x="742383" y="2542514"/>
            <a:chExt cx="4055954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742383" y="2542514"/>
              <a:ext cx="4055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≥3</a:t>
              </a:r>
              <a:endParaRPr lang="ru-RU" sz="4800" b="1" dirty="0">
                <a:solidFill>
                  <a:srgbClr val="C00000"/>
                </a:solidFill>
                <a:latin typeface="Akzidenz-Grotesk Pro Bold" panose="02000803050000020004" pitchFamily="2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03733" y="2652752"/>
              <a:ext cx="12073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err="1" smtClean="0"/>
                <a:t>пед.стаж</a:t>
              </a:r>
              <a:r>
                <a:rPr lang="ru-RU" sz="2000" dirty="0" smtClean="0"/>
                <a:t>, 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/>
                <a:t>лет </a:t>
              </a:r>
              <a:endParaRPr lang="ru-RU" sz="20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384037" y="1888211"/>
            <a:ext cx="4055954" cy="830997"/>
            <a:chOff x="742383" y="2542514"/>
            <a:chExt cx="4055954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742383" y="2542514"/>
              <a:ext cx="4055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учитель</a:t>
              </a:r>
              <a:endParaRPr lang="ru-RU" sz="4800" b="1" dirty="0">
                <a:solidFill>
                  <a:srgbClr val="C00000"/>
                </a:solidFill>
                <a:latin typeface="Akzidenz-Grotesk Pro Bold" panose="02000803050000020004" pitchFamily="2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00132" y="2783509"/>
              <a:ext cx="1319592" cy="3490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/>
                <a:t>должность</a:t>
              </a:r>
              <a:endParaRPr lang="ru-RU" sz="20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36001" y="2006860"/>
            <a:ext cx="5931949" cy="939937"/>
            <a:chOff x="742382" y="2542514"/>
            <a:chExt cx="5931949" cy="939937"/>
          </a:xfrm>
        </p:grpSpPr>
        <p:sp>
          <p:nvSpPr>
            <p:cNvPr id="14" name="TextBox 13"/>
            <p:cNvSpPr txBox="1"/>
            <p:nvPr/>
          </p:nvSpPr>
          <p:spPr>
            <a:xfrm>
              <a:off x="742382" y="2542514"/>
              <a:ext cx="5931949" cy="939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школа 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/>
                <a:t>(</a:t>
              </a:r>
              <a:r>
                <a:rPr lang="ru-RU" sz="2000" dirty="0"/>
                <a:t>лицей, гимназия)</a:t>
              </a:r>
              <a:endParaRPr lang="ru-RU" sz="2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00282" y="2542514"/>
              <a:ext cx="1616148" cy="5952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/>
                <a:t>основное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/>
                <a:t>место работы</a:t>
              </a:r>
              <a:endParaRPr lang="ru-RU" sz="20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48361" y="3046617"/>
            <a:ext cx="4616495" cy="830997"/>
            <a:chOff x="742383" y="2542514"/>
            <a:chExt cx="4616495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742383" y="2542514"/>
              <a:ext cx="4055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≥18 </a:t>
              </a:r>
              <a:endParaRPr lang="ru-RU" sz="4800" b="1" dirty="0">
                <a:solidFill>
                  <a:srgbClr val="C00000"/>
                </a:solidFill>
                <a:latin typeface="Akzidenz-Grotesk Pro Bold" panose="02000803050000020004" pitchFamily="2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25914" y="2665626"/>
              <a:ext cx="33329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/>
                <a:t>учебная нагрузка по предмету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/>
                <a:t>час. в </a:t>
              </a:r>
              <a:r>
                <a:rPr lang="ru-RU" sz="2000" dirty="0" err="1" smtClean="0"/>
                <a:t>нед</a:t>
              </a:r>
              <a:r>
                <a:rPr lang="ru-RU" sz="2000" dirty="0" smtClean="0"/>
                <a:t>. </a:t>
              </a:r>
              <a:endParaRPr lang="ru-RU" sz="20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384037" y="4182516"/>
            <a:ext cx="10371077" cy="1286506"/>
            <a:chOff x="742383" y="1756373"/>
            <a:chExt cx="10371077" cy="1286506"/>
          </a:xfrm>
        </p:grpSpPr>
        <p:sp>
          <p:nvSpPr>
            <p:cNvPr id="20" name="TextBox 19"/>
            <p:cNvSpPr txBox="1"/>
            <p:nvPr/>
          </p:nvSpPr>
          <p:spPr>
            <a:xfrm>
              <a:off x="742383" y="1756373"/>
              <a:ext cx="4055953" cy="128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высшее/</a:t>
              </a:r>
            </a:p>
            <a:p>
              <a:pPr>
                <a:lnSpc>
                  <a:spcPct val="80000"/>
                </a:lnSpc>
              </a:pPr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среднее</a:t>
              </a:r>
              <a:endParaRPr lang="ru-RU" sz="4800" b="1" dirty="0">
                <a:solidFill>
                  <a:srgbClr val="C00000"/>
                </a:solidFill>
                <a:latin typeface="Akzidenz-Grotesk Pro Bold" panose="02000803050000020004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9019" y="1953605"/>
              <a:ext cx="7324441" cy="841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/>
                <a:t>профессиональное образование, отвечающее квалификационным 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/>
                <a:t>требованиям, указанным в квалификационных справочниках,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/>
                <a:t> и (или) профессиональным стандартам</a:t>
              </a:r>
              <a:endParaRPr lang="ru-RU" sz="20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49553" y="5958573"/>
            <a:ext cx="4055953" cy="695575"/>
            <a:chOff x="742383" y="1756373"/>
            <a:chExt cx="4055953" cy="695575"/>
          </a:xfrm>
        </p:grpSpPr>
        <p:sp>
          <p:nvSpPr>
            <p:cNvPr id="23" name="TextBox 22"/>
            <p:cNvSpPr txBox="1"/>
            <p:nvPr/>
          </p:nvSpPr>
          <p:spPr>
            <a:xfrm>
              <a:off x="742383" y="1756373"/>
              <a:ext cx="4055953" cy="6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4800" b="1" strike="sngStrike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директор</a:t>
              </a:r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 </a:t>
              </a:r>
              <a:endParaRPr lang="ru-RU" sz="4800" b="1" dirty="0">
                <a:solidFill>
                  <a:srgbClr val="C00000"/>
                </a:solidFill>
                <a:latin typeface="Akzidenz-Grotesk Pro Bold" panose="02000803050000020004" pitchFamily="2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789019" y="1953605"/>
              <a:ext cx="184731" cy="3490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endParaRPr lang="ru-RU" sz="20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095218" y="5958572"/>
            <a:ext cx="5278798" cy="683264"/>
            <a:chOff x="742383" y="1756373"/>
            <a:chExt cx="5278798" cy="683264"/>
          </a:xfrm>
        </p:grpSpPr>
        <p:sp>
          <p:nvSpPr>
            <p:cNvPr id="26" name="TextBox 25"/>
            <p:cNvSpPr txBox="1"/>
            <p:nvPr/>
          </p:nvSpPr>
          <p:spPr>
            <a:xfrm>
              <a:off x="742383" y="1756373"/>
              <a:ext cx="527879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4800" b="1" strike="sngStrike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зам. директора</a:t>
              </a:r>
              <a:r>
                <a:rPr lang="ru-RU" sz="4800" b="1" dirty="0" smtClean="0">
                  <a:solidFill>
                    <a:srgbClr val="C00000"/>
                  </a:solidFill>
                  <a:latin typeface="Akzidenz-Grotesk Pro Bold" panose="02000803050000020004" pitchFamily="2" charset="0"/>
                </a:rPr>
                <a:t> </a:t>
              </a:r>
              <a:endParaRPr lang="ru-RU" sz="4800" b="1" dirty="0">
                <a:solidFill>
                  <a:srgbClr val="C00000"/>
                </a:solidFill>
                <a:latin typeface="Akzidenz-Grotesk Pro Bold" panose="02000803050000020004" pitchFamily="2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789019" y="1953605"/>
              <a:ext cx="184731" cy="3490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endParaRPr lang="ru-RU" sz="2000" dirty="0"/>
            </a:p>
          </p:txBody>
        </p:sp>
      </p:grpSp>
      <p:cxnSp>
        <p:nvCxnSpPr>
          <p:cNvPr id="29" name="Прямая соединительная линия 28"/>
          <p:cNvCxnSpPr/>
          <p:nvPr/>
        </p:nvCxnSpPr>
        <p:spPr>
          <a:xfrm flipV="1">
            <a:off x="1315616" y="2967136"/>
            <a:ext cx="104394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315616" y="4052597"/>
            <a:ext cx="104394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384037" y="5641911"/>
            <a:ext cx="104394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Календарь конкурсного отбора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31123" t="20567" r="7543" b="21536"/>
          <a:stretch/>
        </p:blipFill>
        <p:spPr>
          <a:xfrm>
            <a:off x="1547681" y="1901228"/>
            <a:ext cx="9139058" cy="48526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17266" y="1973655"/>
            <a:ext cx="2942377" cy="210040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86851" y="1973655"/>
            <a:ext cx="2942377" cy="210040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17265" y="4363770"/>
            <a:ext cx="2942377" cy="210040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52" y="365125"/>
            <a:ext cx="11425579" cy="1325563"/>
          </a:xfrm>
        </p:spPr>
        <p:txBody>
          <a:bodyPr/>
          <a:lstStyle/>
          <a:p>
            <a:r>
              <a:rPr lang="ru-RU" b="1" dirty="0" smtClean="0"/>
              <a:t>Заявительные/конкурсные документы</a:t>
            </a:r>
            <a:endParaRPr lang="ru-RU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610920"/>
            <a:ext cx="12511888" cy="562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0" tIns="317400" rIns="620517" bIns="177744" numCol="1" anchor="ctr" anchorCtr="0" compatLnSpc="1">
            <a:prstTxWarp prst="textNoShape">
              <a:avLst/>
            </a:prstTxWarp>
            <a:spAutoFit/>
          </a:bodyPr>
          <a:lstStyle>
            <a:lvl1pPr indent="460375"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копии документа, удостоверяющего личность участника конкурсного отбора;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копии документа(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об образовании и (или) о квалификации;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копии трудовой книжки и (или) сведений о трудовой деятельности;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копии свидетельства о постановке на учет физического лица в налоговом органе или уведомления о постановке на учет в  налоговом </a:t>
            </a:r>
            <a:r>
              <a:rPr lang="ru-RU" altLang="ru-RU" sz="1400" dirty="0" smtClean="0">
                <a:ea typeface="Times New Roman" panose="02020603050405020304" pitchFamily="18" charset="0"/>
              </a:rPr>
              <a:t>органе </a:t>
            </a:r>
            <a:r>
              <a:rPr lang="ru-RU" altLang="ru-RU" sz="1400" dirty="0">
                <a:ea typeface="Times New Roman" panose="02020603050405020304" pitchFamily="18" charset="0"/>
              </a:rPr>
              <a:t>физического лица по месту жительства на территории Российской Федерации;</a:t>
            </a:r>
            <a:endParaRPr lang="ru-RU" altLang="ru-RU" sz="8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lang="ru-RU" altLang="ru-RU" sz="1400" dirty="0">
                <a:ea typeface="Times New Roman" panose="02020603050405020304" pitchFamily="18" charset="0"/>
              </a:rPr>
              <a:t>копии страхового   свидетельства   обязательного   </a:t>
            </a:r>
            <a:r>
              <a:rPr lang="ru-RU" altLang="ru-RU" sz="1400" dirty="0" smtClean="0">
                <a:ea typeface="Times New Roman" panose="02020603050405020304" pitchFamily="18" charset="0"/>
              </a:rPr>
              <a:t>пенсионного страхования </a:t>
            </a:r>
            <a:r>
              <a:rPr lang="ru-RU" altLang="ru-RU" sz="1400" dirty="0">
                <a:ea typeface="Times New Roman" panose="02020603050405020304" pitchFamily="18" charset="0"/>
              </a:rPr>
              <a:t>или документа, подтверждающего регистрацию в системе индивидуального (персонифицированного) учета «Уведомление о регистрации в системе индивидуального (персонифицированного) учета (АДИ-РЕГ)»;</a:t>
            </a:r>
            <a:endParaRPr lang="ru-RU" altLang="ru-RU" sz="8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lang="ru-RU" altLang="ru-RU" sz="14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согласие </a:t>
            </a:r>
            <a:r>
              <a:rPr lang="ru-RU" altLang="ru-RU" sz="1400" dirty="0">
                <a:solidFill>
                  <a:srgbClr val="0070C0"/>
                </a:solidFill>
                <a:ea typeface="Times New Roman" panose="02020603050405020304" pitchFamily="18" charset="0"/>
              </a:rPr>
              <a:t>на обработку персональных данных по </a:t>
            </a:r>
            <a:r>
              <a:rPr lang="ru-RU" altLang="ru-RU" sz="14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форме (форма на сайте конкурсного отбора)</a:t>
            </a:r>
            <a:r>
              <a:rPr lang="ru-RU" altLang="ru-RU" sz="1400" dirty="0" smtClean="0"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lang="ru-RU" altLang="ru-RU" sz="1400" dirty="0">
                <a:ea typeface="Times New Roman" panose="02020603050405020304" pitchFamily="18" charset="0"/>
              </a:rPr>
              <a:t>копии тарификационного листа или выписки из приказа, подтверждающего объем учебной нагрузки в текущем учебном году, заверенной руководителем общеобразовательной организации Костромской области</a:t>
            </a:r>
            <a:r>
              <a:rPr lang="ru-RU" altLang="ru-RU" sz="1400" dirty="0" smtClean="0"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lang="ru-RU" altLang="ru-RU" sz="1400" dirty="0">
                <a:solidFill>
                  <a:srgbClr val="0070C0"/>
                </a:solidFill>
                <a:ea typeface="Times New Roman" panose="02020603050405020304" pitchFamily="18" charset="0"/>
              </a:rPr>
              <a:t>ходатайства учредителя государственной (муниципальной) общеобразовательной организации Костромской области или регионального (муниципального) профессионального союза о выдвижении учителя для участия в конкурсном отборе по форме, утвержденной департаментом образования и науки Костромской </a:t>
            </a:r>
            <a:r>
              <a:rPr lang="ru-RU" altLang="ru-RU" sz="14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области (форма на сайте конкурсного отбора)</a:t>
            </a:r>
            <a:r>
              <a:rPr lang="ru-RU" altLang="ru-RU" sz="1400" dirty="0" smtClean="0">
                <a:ea typeface="Times New Roman" panose="02020603050405020304" pitchFamily="18" charset="0"/>
              </a:rPr>
              <a:t>.</a:t>
            </a:r>
            <a:endParaRPr lang="ru-RU" altLang="ru-RU" sz="1400" dirty="0">
              <a:ea typeface="Times New Roman" panose="02020603050405020304" pitchFamily="18" charset="0"/>
            </a:endParaRPr>
          </a:p>
          <a:p>
            <a:pPr marL="171450" lvl="0" indent="-1714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endParaRPr lang="ru-RU" altLang="ru-RU" sz="8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lang="ru-RU" altLang="ru-RU" sz="1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проект </a:t>
            </a:r>
            <a:r>
              <a:rPr lang="ru-RU" altLang="ru-RU" sz="1400" b="1" dirty="0">
                <a:solidFill>
                  <a:srgbClr val="C00000"/>
                </a:solidFill>
                <a:ea typeface="Times New Roman" panose="02020603050405020304" pitchFamily="18" charset="0"/>
              </a:rPr>
              <a:t>«Мой вклад в развитие школы»</a:t>
            </a:r>
            <a:r>
              <a:rPr lang="ru-RU" altLang="ru-RU" sz="1400" dirty="0">
                <a:solidFill>
                  <a:srgbClr val="C00000"/>
                </a:solidFill>
                <a:ea typeface="Times New Roman" panose="02020603050405020304" pitchFamily="18" charset="0"/>
              </a:rPr>
              <a:t>: описания актуального опыта и планируемых к реализации планов по развитию образовательной организации в течение 3-x последующих лет (в формате текстового документа, объемом до 20 страниц печатного </a:t>
            </a:r>
            <a:r>
              <a:rPr lang="ru-RU" altLang="ru-RU" sz="1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текста</a:t>
            </a:r>
            <a:r>
              <a:rPr lang="ru-RU" altLang="ru-RU" sz="1400" dirty="0">
                <a:solidFill>
                  <a:srgbClr val="C00000"/>
                </a:solidFill>
                <a:ea typeface="Times New Roman" panose="02020603050405020304" pitchFamily="18" charset="0"/>
              </a:rPr>
              <a:t>, шрифт </a:t>
            </a:r>
            <a:r>
              <a:rPr lang="ru-RU" altLang="ru-RU" sz="14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Times</a:t>
            </a:r>
            <a:r>
              <a:rPr lang="ru-RU" altLang="ru-RU" sz="14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New</a:t>
            </a:r>
            <a:r>
              <a:rPr lang="ru-RU" altLang="ru-RU" sz="14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Roman</a:t>
            </a:r>
            <a:r>
              <a:rPr lang="ru-RU" altLang="ru-RU" sz="1400" dirty="0">
                <a:solidFill>
                  <a:srgbClr val="C00000"/>
                </a:solidFill>
                <a:ea typeface="Times New Roman" panose="02020603050405020304" pitchFamily="18" charset="0"/>
              </a:rPr>
              <a:t>, размер шрифта 14, межстрочный интервал — одинарный</a:t>
            </a:r>
            <a:r>
              <a:rPr lang="ru-RU" altLang="ru-RU" sz="1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)</a:t>
            </a:r>
            <a:endParaRPr lang="ru-RU" altLang="ru-RU" sz="800" dirty="0">
              <a:solidFill>
                <a:srgbClr val="C00000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60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6993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Конкурсные документы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8432" y="2661715"/>
            <a:ext cx="409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Проект «Мой вклад в развитие школы»</a:t>
            </a:r>
          </a:p>
          <a:p>
            <a:pPr algn="ctr"/>
            <a:r>
              <a:rPr lang="ru-RU" sz="3200" dirty="0" smtClean="0"/>
              <a:t>объём до 20 страниц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91335" y="2666241"/>
            <a:ext cx="4588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Педагогические дебаты </a:t>
            </a:r>
          </a:p>
          <a:p>
            <a:pPr algn="ctr"/>
            <a:r>
              <a:rPr lang="ru-RU" sz="3200" dirty="0" smtClean="0"/>
              <a:t>(представление проекта, видеоконференцсвязь)</a:t>
            </a:r>
          </a:p>
          <a:p>
            <a:pPr algn="ctr"/>
            <a:r>
              <a:rPr lang="ru-RU" sz="3200" dirty="0"/>
              <a:t>п</a:t>
            </a:r>
            <a:r>
              <a:rPr lang="ru-RU" sz="3200" dirty="0" smtClean="0"/>
              <a:t>родолжительность – </a:t>
            </a:r>
          </a:p>
          <a:p>
            <a:pPr algn="ctr"/>
            <a:r>
              <a:rPr lang="ru-RU" sz="3200" dirty="0" smtClean="0"/>
              <a:t>до 2 минут</a:t>
            </a:r>
            <a:endParaRPr lang="ru-RU" sz="3200" dirty="0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3028383" y="1919336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8477061" y="1919335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6470DE-F46D-4ADC-AC4B-7E3AC7513417}"/>
</file>

<file path=customXml/itemProps2.xml><?xml version="1.0" encoding="utf-8"?>
<ds:datastoreItem xmlns:ds="http://schemas.openxmlformats.org/officeDocument/2006/customXml" ds:itemID="{71251DAD-B27A-4E23-BF93-337BBA91D8C7}"/>
</file>

<file path=customXml/itemProps3.xml><?xml version="1.0" encoding="utf-8"?>
<ds:datastoreItem xmlns:ds="http://schemas.openxmlformats.org/officeDocument/2006/customXml" ds:itemID="{6D04635C-15E2-4319-8CCC-4A24DE7735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843</Words>
  <Application>Microsoft Office PowerPoint</Application>
  <PresentationFormat>Широкоэкранный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Akzidenz-Grotesk Pro Bold</vt:lpstr>
      <vt:lpstr>Arial</vt:lpstr>
      <vt:lpstr>Century Gothic</vt:lpstr>
      <vt:lpstr>Garamond</vt:lpstr>
      <vt:lpstr>Times New Roman</vt:lpstr>
      <vt:lpstr>Wingdings</vt:lpstr>
      <vt:lpstr>коиро1</vt:lpstr>
      <vt:lpstr>Текущие конкурсные мероприятия  для учителей в Костромской области</vt:lpstr>
      <vt:lpstr>Сайт «Конкурсная система»</vt:lpstr>
      <vt:lpstr>Презентация PowerPoint</vt:lpstr>
      <vt:lpstr>Нормативная база конкурсного отбора</vt:lpstr>
      <vt:lpstr>Участника выдвигает</vt:lpstr>
      <vt:lpstr>Портрет участника</vt:lpstr>
      <vt:lpstr>Календарь конкурсного отбора</vt:lpstr>
      <vt:lpstr>Заявительные/конкурсные документы</vt:lpstr>
      <vt:lpstr>Конкурсные документы</vt:lpstr>
      <vt:lpstr>Награждение победителей</vt:lpstr>
      <vt:lpstr>Презентация PowerPoint</vt:lpstr>
      <vt:lpstr>Цель кейс-чемпионата</vt:lpstr>
      <vt:lpstr>Участники кейс-чемпионата</vt:lpstr>
      <vt:lpstr>Номинации кей-чемпионата</vt:lpstr>
      <vt:lpstr>Испытания кейс-чемпионата</vt:lpstr>
      <vt:lpstr>Награждение участников</vt:lpstr>
      <vt:lpstr>Текущие конкурсные мероприятия  для учителей в Костромской области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158</cp:revision>
  <dcterms:created xsi:type="dcterms:W3CDTF">2021-01-19T06:04:53Z</dcterms:created>
  <dcterms:modified xsi:type="dcterms:W3CDTF">2022-11-17T07:35:32Z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