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6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8"/>
  </p:notesMasterIdLst>
  <p:sldIdLst>
    <p:sldId id="256" r:id="rId2"/>
    <p:sldId id="257" r:id="rId3"/>
    <p:sldId id="258" r:id="rId4"/>
    <p:sldId id="284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81" r:id="rId13"/>
    <p:sldId id="283" r:id="rId14"/>
    <p:sldId id="282" r:id="rId15"/>
    <p:sldId id="268" r:id="rId16"/>
    <p:sldId id="270" r:id="rId17"/>
    <p:sldId id="271" r:id="rId18"/>
    <p:sldId id="272" r:id="rId19"/>
    <p:sldId id="273" r:id="rId20"/>
    <p:sldId id="274" r:id="rId21"/>
    <p:sldId id="279" r:id="rId22"/>
    <p:sldId id="275" r:id="rId23"/>
    <p:sldId id="277" r:id="rId24"/>
    <p:sldId id="276" r:id="rId25"/>
    <p:sldId id="278" r:id="rId26"/>
    <p:sldId id="28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E0866-DDCD-4861-BC64-0051509C6461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D1A32-5401-41CB-A733-393A5ECC00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9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713A-12AB-4347-BDDB-B2E5F8AAA029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6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6" y="3814309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70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6170" y="6376139"/>
            <a:ext cx="227511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43941" y="6376139"/>
            <a:ext cx="302139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97989" y="6376139"/>
            <a:ext cx="15252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1" y="929392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114195"/>
            <a:ext cx="10515600" cy="168547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57701" y="6220096"/>
            <a:ext cx="143922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78632" y="6220096"/>
            <a:ext cx="302139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81730" y="6220096"/>
            <a:ext cx="15252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2235278"/>
            <a:ext cx="1360713" cy="2852737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002625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086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091" y="1672504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672504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91" y="6347117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73781" y="6348272"/>
            <a:ext cx="456507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4711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669" y="103911"/>
            <a:ext cx="9862457" cy="11949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109" y="165193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7525" y="165915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5068" y="6353467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24696" y="6354333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55925" y="632980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1674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73484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12911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943" y="1812059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88971" y="6356351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63858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66256"/>
            <a:ext cx="11016343" cy="10287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639291"/>
            <a:ext cx="5299364" cy="3537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474" y="2639291"/>
            <a:ext cx="5232069" cy="35376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88971" y="6356351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1343" y="6356351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838200" y="1506538"/>
            <a:ext cx="5299363" cy="946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4"/>
          </p:nvPr>
        </p:nvSpPr>
        <p:spPr>
          <a:xfrm>
            <a:off x="6622474" y="1506538"/>
            <a:ext cx="5232069" cy="946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64504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66256"/>
            <a:ext cx="110163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29936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2474" y="1825625"/>
            <a:ext cx="523206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597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78085" y="6356352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9572" y="6332685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07522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533409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808568" y="153828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6545641" y="1538288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2457" y="1122363"/>
            <a:ext cx="9601201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2457" y="4467452"/>
            <a:ext cx="96012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60715" y="6356351"/>
            <a:ext cx="159697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3646" y="6356351"/>
            <a:ext cx="27883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7957" y="6356351"/>
            <a:ext cx="236219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21" y="51955"/>
            <a:ext cx="11023904" cy="11379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07522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533409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808568" y="153828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6533409" y="157984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5620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равнение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21" y="10391"/>
            <a:ext cx="11023904" cy="11845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07522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6533409" y="2805546"/>
            <a:ext cx="5299364" cy="33714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808568" y="153828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5"/>
          </p:nvPr>
        </p:nvSpPr>
        <p:spPr>
          <a:xfrm>
            <a:off x="6533409" y="1579849"/>
            <a:ext cx="5298017" cy="1069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387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1"/>
            <a:ext cx="99604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1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14" y="1"/>
            <a:ext cx="986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4" y="322119"/>
            <a:ext cx="10471068" cy="9767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89418" y="6267307"/>
            <a:ext cx="369223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8691" y="6267307"/>
            <a:ext cx="2563091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322119"/>
            <a:ext cx="1360713" cy="976745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0979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587" y="301338"/>
            <a:ext cx="10554195" cy="9767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798621" y="6267306"/>
            <a:ext cx="369223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68691" y="6267307"/>
            <a:ext cx="2563091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1277587" y="6267306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31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объект (зеленый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208" y="6356352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148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316567" y="1965325"/>
            <a:ext cx="10436521" cy="40971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+логоти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51464" cy="10064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80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ерый_Заголовок +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7030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07424" y="6356352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10262"/>
            <a:ext cx="1101242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838201" y="1847850"/>
            <a:ext cx="11013017" cy="4241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693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Заголовок + логоти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252069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57416" y="6356352"/>
            <a:ext cx="1350264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63656" cy="11527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13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6929" y="1048349"/>
            <a:ext cx="9658599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6929" y="3865418"/>
            <a:ext cx="9601201" cy="14897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46080" y="6252442"/>
            <a:ext cx="159697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78223" y="6252442"/>
            <a:ext cx="27883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01746" y="6252442"/>
            <a:ext cx="1539137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3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0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Заголовок +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5849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Заголовок +объек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65322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Заголовок +объект"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74045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Заголовок +объект">
    <p:bg>
      <p:bgPr>
        <a:solidFill>
          <a:schemeClr val="bg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4" y="6356352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4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72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2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16" y="-7482"/>
            <a:ext cx="95576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745" y="1773671"/>
            <a:ext cx="11237027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5745" y="6356352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43746" y="6356352"/>
            <a:ext cx="518159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9572" y="6353467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-7482"/>
            <a:ext cx="1052648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9457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392381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54728" y="6356352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3675" y="6356352"/>
            <a:ext cx="135279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20783"/>
            <a:ext cx="10994572" cy="116378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00201"/>
            <a:ext cx="10994572" cy="45927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1" y="6356352"/>
            <a:ext cx="30677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9157" y="6356352"/>
            <a:ext cx="155273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145474"/>
            <a:ext cx="10994572" cy="1142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00201"/>
            <a:ext cx="10994572" cy="44784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0" y="6243494"/>
            <a:ext cx="1295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20839" y="6243494"/>
            <a:ext cx="306775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0035" y="6243494"/>
            <a:ext cx="155273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4692"/>
            <a:ext cx="838197" cy="1163781"/>
          </a:xfrm>
          <a:prstGeom prst="rect">
            <a:avLst/>
          </a:prstGeom>
          <a:solidFill>
            <a:srgbClr val="338558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47298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342" y="1236212"/>
            <a:ext cx="10384972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1341" y="43877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91342" y="6004107"/>
            <a:ext cx="1248716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78317" y="5998300"/>
            <a:ext cx="35228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39393" y="5998631"/>
            <a:ext cx="19573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37" r:id="rId3"/>
    <p:sldLayoutId id="2147483700" r:id="rId4"/>
    <p:sldLayoutId id="2147483711" r:id="rId5"/>
    <p:sldLayoutId id="2147483712" r:id="rId6"/>
    <p:sldLayoutId id="2147483713" r:id="rId7"/>
    <p:sldLayoutId id="2147483738" r:id="rId8"/>
    <p:sldLayoutId id="2147483701" r:id="rId9"/>
    <p:sldLayoutId id="2147483714" r:id="rId10"/>
    <p:sldLayoutId id="2147483715" r:id="rId11"/>
    <p:sldLayoutId id="2147483739" r:id="rId12"/>
    <p:sldLayoutId id="2147483702" r:id="rId13"/>
    <p:sldLayoutId id="2147483716" r:id="rId14"/>
    <p:sldLayoutId id="2147483717" r:id="rId15"/>
    <p:sldLayoutId id="2147483718" r:id="rId16"/>
    <p:sldLayoutId id="2147483740" r:id="rId17"/>
    <p:sldLayoutId id="2147483746" r:id="rId18"/>
    <p:sldLayoutId id="2147483704" r:id="rId19"/>
    <p:sldLayoutId id="2147483744" r:id="rId20"/>
    <p:sldLayoutId id="2147483745" r:id="rId21"/>
    <p:sldLayoutId id="2147483743" r:id="rId22"/>
    <p:sldLayoutId id="2147483719" r:id="rId23"/>
    <p:sldLayoutId id="2147483741" r:id="rId24"/>
    <p:sldLayoutId id="2147483742" r:id="rId25"/>
    <p:sldLayoutId id="2147483705" r:id="rId26"/>
    <p:sldLayoutId id="2147483747" r:id="rId27"/>
    <p:sldLayoutId id="2147483749" r:id="rId28"/>
    <p:sldLayoutId id="2147483751" r:id="rId29"/>
    <p:sldLayoutId id="2147483750" r:id="rId30"/>
    <p:sldLayoutId id="2147483732" r:id="rId31"/>
    <p:sldLayoutId id="2147483733" r:id="rId32"/>
    <p:sldLayoutId id="2147483734" r:id="rId33"/>
    <p:sldLayoutId id="2147483735" r:id="rId34"/>
    <p:sldLayoutId id="2147483736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wp-content/uploads/2023/12/oczenka_istoriya.pdf" TargetMode="External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ntent.edsoo.ru/case/subject/4/" TargetMode="External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ontent.edsoo.ru/case/item/21/" TargetMode="External"/><Relationship Id="rId4" Type="http://schemas.openxmlformats.org/officeDocument/2006/relationships/hyperlink" Target="https://content.edsoo.ru/case/item/76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«Технология проектирования образовательного процесса </a:t>
            </a:r>
            <a:r>
              <a:rPr lang="ru-RU" sz="4000" b="1"/>
              <a:t>по </a:t>
            </a:r>
            <a:r>
              <a:rPr lang="ru-RU" sz="4000" b="1" smtClean="0"/>
              <a:t>истории в </a:t>
            </a:r>
            <a:r>
              <a:rPr lang="ru-RU" sz="4000" b="1" dirty="0"/>
              <a:t>современных условиях»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35040" y="4804755"/>
            <a:ext cx="5808617" cy="1088969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Пигалева Н.П., </a:t>
            </a:r>
            <a:r>
              <a:rPr lang="ru-RU" sz="2000" dirty="0" err="1"/>
              <a:t>к.и.н</a:t>
            </a:r>
            <a:r>
              <a:rPr lang="ru-RU" sz="2000" dirty="0"/>
              <a:t>., </a:t>
            </a:r>
          </a:p>
          <a:p>
            <a:pPr algn="r"/>
            <a:r>
              <a:rPr lang="ru-RU" sz="2000" dirty="0"/>
              <a:t>зав. кафедрой теории и методики обучения ОГБОУ ДПО «КОИРО»</a:t>
            </a:r>
          </a:p>
        </p:txBody>
      </p:sp>
    </p:spTree>
    <p:extLst>
      <p:ext uri="{BB962C8B-B14F-4D97-AF65-F5344CB8AC3E}">
        <p14:creationId xmlns:p14="http://schemas.microsoft.com/office/powerpoint/2010/main" val="2643945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комбинированного урока и учебная деятельность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3" y="1318081"/>
            <a:ext cx="11001498" cy="485888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  <a:p>
            <a:pPr fontAlgn="t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262497"/>
              </p:ext>
            </p:extLst>
          </p:nvPr>
        </p:nvGraphicFramePr>
        <p:xfrm>
          <a:off x="1537854" y="1318081"/>
          <a:ext cx="9160626" cy="5447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0313">
                  <a:extLst>
                    <a:ext uri="{9D8B030D-6E8A-4147-A177-3AD203B41FA5}">
                      <a16:colId xmlns:a16="http://schemas.microsoft.com/office/drawing/2014/main" val="2977153185"/>
                    </a:ext>
                  </a:extLst>
                </a:gridCol>
                <a:gridCol w="4580313">
                  <a:extLst>
                    <a:ext uri="{9D8B030D-6E8A-4147-A177-3AD203B41FA5}">
                      <a16:colId xmlns:a16="http://schemas.microsoft.com/office/drawing/2014/main" val="998184170"/>
                    </a:ext>
                  </a:extLst>
                </a:gridCol>
              </a:tblGrid>
              <a:tr h="983572">
                <a:tc>
                  <a:txBody>
                    <a:bodyPr/>
                    <a:lstStyle/>
                    <a:p>
                      <a:r>
                        <a:rPr lang="ru-RU" dirty="0" smtClean="0"/>
                        <a:t>Мотивационно-целевой этап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Принятие проблемы, формулирование целей учебного занятия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36191"/>
                  </a:ext>
                </a:extLst>
              </a:tr>
              <a:tr h="688500">
                <a:tc>
                  <a:txBody>
                    <a:bodyPr/>
                    <a:lstStyle/>
                    <a:p>
                      <a:r>
                        <a:rPr lang="ru-RU" dirty="0" smtClean="0"/>
                        <a:t>Актуализация опорных знаний -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Решение </a:t>
                      </a:r>
                      <a:r>
                        <a:rPr lang="ru-RU" b="1" dirty="0" smtClean="0"/>
                        <a:t>учебных задач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189796"/>
                  </a:ext>
                </a:extLst>
              </a:tr>
              <a:tr h="688500"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Изучение нового материала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Решение </a:t>
                      </a:r>
                      <a:r>
                        <a:rPr lang="ru-RU" b="1" dirty="0" smtClean="0"/>
                        <a:t>учебных </a:t>
                      </a:r>
                      <a:r>
                        <a:rPr lang="ru-RU" b="1" dirty="0" err="1" smtClean="0"/>
                        <a:t>задачнаправленных</a:t>
                      </a:r>
                      <a:r>
                        <a:rPr lang="ru-RU" b="1" dirty="0" smtClean="0"/>
                        <a:t> на ПР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276261"/>
                  </a:ext>
                </a:extLst>
              </a:tr>
              <a:tr h="688500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Самоконтроль и самооценка-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Соотнесение результатов учебной деятельности с заданными образцами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709997"/>
                  </a:ext>
                </a:extLst>
              </a:tr>
              <a:tr h="983572">
                <a:tc>
                  <a:txBody>
                    <a:bodyPr/>
                    <a:lstStyle/>
                    <a:p>
                      <a:r>
                        <a:rPr lang="ru-RU" dirty="0" smtClean="0"/>
                        <a:t>Рефлексия -Анализ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внешних факторов(что мешало, помогало и др.)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781707"/>
                  </a:ext>
                </a:extLst>
              </a:tr>
              <a:tr h="983572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 собственного результата учебной деятельности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Решение учебных задач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Соотнесение результатов учебной деятельности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539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021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Учебная задача и учебное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Учебная задача </a:t>
            </a:r>
            <a:r>
              <a:rPr lang="ru-RU" dirty="0"/>
              <a:t>- задача, требующая от учащихся открытия и освоения общего способа (принципа) решения широкого круга частных практических </a:t>
            </a:r>
            <a:r>
              <a:rPr lang="ru-RU" dirty="0" smtClean="0"/>
              <a:t>задач, </a:t>
            </a:r>
            <a:r>
              <a:rPr lang="ru-RU" dirty="0"/>
              <a:t>задача, которая ставится перед учащимися в форме </a:t>
            </a:r>
            <a:r>
              <a:rPr lang="ru-RU" i="1" dirty="0"/>
              <a:t>проблемы</a:t>
            </a:r>
          </a:p>
          <a:p>
            <a:r>
              <a:rPr lang="ru-RU" dirty="0"/>
              <a:t> Учебные задачи воплощаются в учебных заданиях.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>
                <a:solidFill>
                  <a:srgbClr val="C00000"/>
                </a:solidFill>
              </a:rPr>
              <a:t>Учебное задание </a:t>
            </a:r>
            <a:r>
              <a:rPr lang="ru-RU" dirty="0"/>
              <a:t>- средство реализации содержания образования и формирования деятельности </a:t>
            </a:r>
            <a:r>
              <a:rPr lang="ru-RU" dirty="0" smtClean="0"/>
              <a:t>обучающихся</a:t>
            </a:r>
          </a:p>
          <a:p>
            <a:endParaRPr lang="ru-RU" dirty="0" smtClean="0"/>
          </a:p>
          <a:p>
            <a:r>
              <a:rPr lang="ru-RU" dirty="0" smtClean="0"/>
              <a:t>ПОПРОБУЙТЕ СФОРМУЛИРОВАТЬ УЧЕБНУЮ ЗАДАЧУ И УЧЕБНЫЕ ЗАДАНИЯ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6414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229" y="365760"/>
            <a:ext cx="10311544" cy="71489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 чего начать? Мотивация: 6 </a:t>
            </a:r>
            <a:r>
              <a:rPr lang="ru-RU" sz="2000" dirty="0" err="1" smtClean="0"/>
              <a:t>кл</a:t>
            </a:r>
            <a:r>
              <a:rPr lang="ru-RU" sz="2000" dirty="0" smtClean="0"/>
              <a:t>. «Восточные славяне и их соседи» </a:t>
            </a:r>
            <a:r>
              <a:rPr lang="ru-RU" sz="1400" dirty="0" smtClean="0"/>
              <a:t>(стр.14 новый учебник)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88" y="1173089"/>
            <a:ext cx="6498616" cy="4902520"/>
          </a:xfrm>
        </p:spPr>
      </p:pic>
      <p:sp>
        <p:nvSpPr>
          <p:cNvPr id="5" name="Прямоугольник 4"/>
          <p:cNvSpPr/>
          <p:nvPr/>
        </p:nvSpPr>
        <p:spPr>
          <a:xfrm>
            <a:off x="1321724" y="6168044"/>
            <a:ext cx="5885411" cy="2410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Н. Рерих «Заморские гости» 1901 г.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64335" y="1080655"/>
            <a:ext cx="4039985" cy="51705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Какую информацию из данной иллюстрации могут получить ученики  о восточных славянах 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Могут ли сказать ученики, кто эти заморские гости?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Какие вопросы может поставить учитель для мотивации учеников?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Какие приемы работы с картиной необходимо использовать учителю?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Важно опереться на </a:t>
            </a:r>
            <a:r>
              <a:rPr lang="ru-RU" dirty="0" err="1" smtClean="0">
                <a:solidFill>
                  <a:schemeClr val="tx1"/>
                </a:solidFill>
              </a:rPr>
              <a:t>межпредметные</a:t>
            </a:r>
            <a:r>
              <a:rPr lang="ru-RU" dirty="0" smtClean="0">
                <a:solidFill>
                  <a:schemeClr val="tx1"/>
                </a:solidFill>
              </a:rPr>
              <a:t> темы: всеобщая история и др., термины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Пример: Образование государства Русь </a:t>
            </a:r>
            <a:r>
              <a:rPr lang="en-US" dirty="0">
                <a:solidFill>
                  <a:schemeClr val="tx1"/>
                </a:solidFill>
              </a:rPr>
              <a:t>https://content.edsoo.ru/case/item/22/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0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789" y="415637"/>
            <a:ext cx="10402984" cy="73152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6 класс  всеобщая история. Европа 9 -11 вв.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9789" y="1587730"/>
            <a:ext cx="5555016" cy="4730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417" y="3183774"/>
            <a:ext cx="4748356" cy="3426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762" y="991824"/>
            <a:ext cx="4765011" cy="21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07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349135"/>
            <a:ext cx="8711738" cy="75645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Какие учебные задачи можно поставить к данному фрагменту текста параграфа? Можно ли соотнести иллюстрации «Поселение…» и «Заморские гости»? Как? Что это даст?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94" y="1225395"/>
            <a:ext cx="3953826" cy="5265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059" y="1225394"/>
            <a:ext cx="3993335" cy="5265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394" y="1225394"/>
            <a:ext cx="3850265" cy="51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32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На каждом этапе важно…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Организация разных </a:t>
            </a:r>
            <a:r>
              <a:rPr lang="ru-RU" sz="3200" i="1" dirty="0"/>
              <a:t>видов</a:t>
            </a:r>
            <a:r>
              <a:rPr lang="ru-RU" sz="3200" dirty="0"/>
              <a:t> учебной деятельности (работа с книгой, </a:t>
            </a:r>
            <a:r>
              <a:rPr lang="ru-RU" sz="3200" dirty="0" smtClean="0"/>
              <a:t>иллюстрациями, </a:t>
            </a:r>
            <a:r>
              <a:rPr lang="ru-RU" sz="3200" dirty="0" err="1" smtClean="0"/>
              <a:t>докуменивми</a:t>
            </a:r>
            <a:r>
              <a:rPr lang="ru-RU" sz="3200" dirty="0" smtClean="0"/>
              <a:t>, построение </a:t>
            </a:r>
            <a:r>
              <a:rPr lang="ru-RU" sz="3200" dirty="0"/>
              <a:t>графиков, наблюдение и др.)</a:t>
            </a:r>
          </a:p>
          <a:p>
            <a:r>
              <a:rPr lang="ru-RU" sz="3200" dirty="0"/>
              <a:t>Организация разных </a:t>
            </a:r>
            <a:r>
              <a:rPr lang="ru-RU" sz="3200" i="1" dirty="0"/>
              <a:t>форм</a:t>
            </a:r>
            <a:r>
              <a:rPr lang="ru-RU" sz="3200" dirty="0"/>
              <a:t> учебной деятельности (самостоятельная, </a:t>
            </a:r>
            <a:r>
              <a:rPr lang="ru-RU" sz="3200" dirty="0" smtClean="0"/>
              <a:t>парная, дистанционная </a:t>
            </a:r>
            <a:r>
              <a:rPr lang="ru-RU" sz="3200" dirty="0"/>
              <a:t>и др.)</a:t>
            </a:r>
          </a:p>
          <a:p>
            <a:r>
              <a:rPr lang="ru-RU" sz="3200" dirty="0"/>
              <a:t>Нацеленность на </a:t>
            </a:r>
            <a:r>
              <a:rPr lang="ru-RU" sz="3200" i="1" dirty="0"/>
              <a:t>формирование планируемых результатов </a:t>
            </a:r>
            <a:r>
              <a:rPr lang="ru-RU" sz="3200" dirty="0"/>
              <a:t>обучения </a:t>
            </a:r>
          </a:p>
          <a:p>
            <a:r>
              <a:rPr lang="ru-RU" sz="3200" dirty="0"/>
              <a:t>Наличие </a:t>
            </a:r>
            <a:r>
              <a:rPr lang="ru-RU" sz="3200" dirty="0" smtClean="0"/>
              <a:t>постоянной обратной </a:t>
            </a:r>
            <a:r>
              <a:rPr lang="ru-RU" sz="3200" dirty="0"/>
              <a:t>связи</a:t>
            </a:r>
          </a:p>
        </p:txBody>
      </p:sp>
    </p:spTree>
    <p:extLst>
      <p:ext uri="{BB962C8B-B14F-4D97-AF65-F5344CB8AC3E}">
        <p14:creationId xmlns:p14="http://schemas.microsoft.com/office/powerpoint/2010/main" val="359319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4239" y="252919"/>
            <a:ext cx="7454341" cy="10651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Уровни познавательной деятельности и 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Базовый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accent2"/>
                </a:solidFill>
              </a:rPr>
              <a:t>Ознакомление</a:t>
            </a:r>
            <a:r>
              <a:rPr lang="ru-RU" dirty="0" smtClean="0"/>
              <a:t> – сделайте сообщение; перечислите; запишите…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/>
                </a:solidFill>
              </a:rPr>
              <a:t>Продвинутый</a:t>
            </a:r>
            <a:r>
              <a:rPr lang="ru-RU" dirty="0" smtClean="0"/>
              <a:t>: Понимание – объясните причины; сделайте заключение; изложите основную идею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Применение</a:t>
            </a:r>
            <a:r>
              <a:rPr lang="ru-RU" dirty="0" smtClean="0"/>
              <a:t> – проиллюстрируйте; изобразите графически..; сравните и обоснуйте выводы и др.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accent2"/>
                </a:solidFill>
              </a:rPr>
              <a:t>Углубленный</a:t>
            </a:r>
            <a:r>
              <a:rPr lang="ru-RU" dirty="0" smtClean="0"/>
              <a:t> – анализ; синтез; оценка</a:t>
            </a:r>
          </a:p>
          <a:p>
            <a:r>
              <a:rPr lang="ru-RU" dirty="0" smtClean="0"/>
              <a:t>ПРОДОЛЖИТЬ РЯД (ПО ТАБЛИЦЕ)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537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10" y="-7482"/>
            <a:ext cx="10128664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Сформулируйте задания на разные уровни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714895" y="1413164"/>
            <a:ext cx="10881360" cy="54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80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0" y="2"/>
            <a:ext cx="7524750" cy="144779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Урок </a:t>
            </a:r>
            <a:r>
              <a:rPr lang="ru-RU" dirty="0">
                <a:solidFill>
                  <a:schemeClr val="accent2"/>
                </a:solidFill>
              </a:rPr>
              <a:t>должен иметь четко поставленную цель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Формулировка цели и задач урока должна быть лаконичной и точно определять все виды деятельности учителя и учащихся на уроке и каждом его этапе</a:t>
            </a:r>
          </a:p>
          <a:p>
            <a:r>
              <a:rPr lang="ru-RU" b="1" dirty="0"/>
              <a:t> </a:t>
            </a:r>
            <a:r>
              <a:rPr lang="ru-RU" b="1" i="1" dirty="0" smtClean="0"/>
              <a:t>Цели </a:t>
            </a:r>
            <a:r>
              <a:rPr lang="ru-RU" b="1" i="1" dirty="0"/>
              <a:t>деятельности и конкретного урока должны быть:</a:t>
            </a:r>
            <a:endParaRPr lang="ru-RU" dirty="0"/>
          </a:p>
          <a:p>
            <a:pPr lvl="0"/>
            <a:r>
              <a:rPr lang="ru-RU" dirty="0"/>
              <a:t>Диагностируемые. </a:t>
            </a:r>
            <a:r>
              <a:rPr lang="ru-RU" dirty="0" err="1"/>
              <a:t>Диагностичность</a:t>
            </a:r>
            <a:r>
              <a:rPr lang="ru-RU" dirty="0"/>
              <a:t> целей обозначает, что имеются средства и возможности проверить, достигнута ли цель. Критерии измеримости бывают качественные и количественные;</a:t>
            </a:r>
          </a:p>
          <a:p>
            <a:pPr lvl="0"/>
            <a:r>
              <a:rPr lang="ru-RU" dirty="0"/>
              <a:t>Конкретные;</a:t>
            </a:r>
          </a:p>
          <a:p>
            <a:pPr lvl="0"/>
            <a:r>
              <a:rPr lang="ru-RU" dirty="0"/>
              <a:t>Понятные;</a:t>
            </a:r>
          </a:p>
          <a:p>
            <a:pPr lvl="0"/>
            <a:r>
              <a:rPr lang="ru-RU" dirty="0"/>
              <a:t>Осознанные;</a:t>
            </a:r>
          </a:p>
          <a:p>
            <a:pPr lvl="0"/>
            <a:r>
              <a:rPr lang="ru-RU" dirty="0"/>
              <a:t>Описывающие желаемый результат;</a:t>
            </a:r>
          </a:p>
          <a:p>
            <a:pPr lvl="0"/>
            <a:r>
              <a:rPr lang="ru-RU" dirty="0"/>
              <a:t>Реальные;</a:t>
            </a:r>
          </a:p>
          <a:p>
            <a:pPr lvl="0"/>
            <a:r>
              <a:rPr lang="ru-RU" dirty="0"/>
              <a:t>Побудительные (побуждать к действию);</a:t>
            </a:r>
          </a:p>
          <a:p>
            <a:pPr lvl="0"/>
            <a:r>
              <a:rPr lang="ru-RU" dirty="0"/>
              <a:t>Точные. Цель не должна иметь расплывчатые формулировки. Не следует употреблять такие расплывчатые выражения, как «узнать», «почувствовать», «понять».</a:t>
            </a:r>
          </a:p>
        </p:txBody>
      </p:sp>
    </p:spTree>
    <p:extLst>
      <p:ext uri="{BB962C8B-B14F-4D97-AF65-F5344CB8AC3E}">
        <p14:creationId xmlns:p14="http://schemas.microsoft.com/office/powerpoint/2010/main" val="2513441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26295" y="143933"/>
            <a:ext cx="7080448" cy="783719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</a:rPr>
              <a:t>Технологическая карта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3324" y="1210733"/>
            <a:ext cx="8645236" cy="4998873"/>
          </a:xfrm>
          <a:solidFill>
            <a:schemeClr val="bg1"/>
          </a:solidFill>
        </p:spPr>
        <p:txBody>
          <a:bodyPr/>
          <a:lstStyle/>
          <a:p>
            <a:endParaRPr lang="ru-RU" altLang="ru-RU" dirty="0" smtClean="0"/>
          </a:p>
          <a:p>
            <a:pPr algn="just"/>
            <a:r>
              <a:rPr lang="ru-RU" altLang="ru-RU" sz="28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это модернизированный план урока, это системная рекомендация для учителя и для ученика. В ней спланирована не только деятельность учителя, но и деятельность ученика, направленная на достижение планируемых результатов: личных, предметных, </a:t>
            </a:r>
            <a:r>
              <a:rPr lang="ru-RU" alt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метапредметных</a:t>
            </a:r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ru-RU" altLang="ru-RU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Акцент на формирование компонентов функциональной грамотности: читательской, естественно-научной, математической и др. </a:t>
            </a:r>
            <a:endParaRPr lang="ru-RU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0567" y="182880"/>
            <a:ext cx="8853055" cy="5902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Педагогическое проектирование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8305" y="872836"/>
            <a:ext cx="9815353" cy="5250378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Проектирование образовательного процесса – это вид профессиональной деятельности учителя, в котором определяется сам будущий образовательный процесс и его </a:t>
            </a:r>
            <a:r>
              <a:rPr lang="ru-RU" sz="2800" dirty="0" smtClean="0"/>
              <a:t>результат</a:t>
            </a:r>
          </a:p>
          <a:p>
            <a:pPr algn="just"/>
            <a:r>
              <a:rPr lang="ru-RU" sz="2800" dirty="0" smtClean="0"/>
              <a:t>Это </a:t>
            </a:r>
            <a:r>
              <a:rPr lang="ru-RU" sz="2800" dirty="0"/>
              <a:t>возможность педагога увидеть проблему (большой объем, трудный материал, </a:t>
            </a:r>
            <a:r>
              <a:rPr lang="ru-RU" sz="2800" dirty="0" err="1"/>
              <a:t>разноуровневой</a:t>
            </a:r>
            <a:r>
              <a:rPr lang="ru-RU" sz="2800" dirty="0"/>
              <a:t> подготовки класс и др.) и найти свой путь ее решения.</a:t>
            </a:r>
          </a:p>
          <a:p>
            <a:pPr algn="just"/>
            <a:r>
              <a:rPr lang="ru-RU" sz="2800" dirty="0"/>
              <a:t>Проектировщик (учитель) всегда должен ясно формулировать </a:t>
            </a:r>
            <a:r>
              <a:rPr lang="ru-RU" sz="2800" i="1" dirty="0"/>
              <a:t>цели</a:t>
            </a:r>
            <a:r>
              <a:rPr lang="ru-RU" sz="2800" dirty="0"/>
              <a:t>, тщательно </a:t>
            </a:r>
            <a:r>
              <a:rPr lang="ru-RU" sz="2800" i="1" dirty="0"/>
              <a:t>подбирать </a:t>
            </a:r>
            <a:r>
              <a:rPr lang="ru-RU" sz="2800" dirty="0"/>
              <a:t>механизмы и </a:t>
            </a:r>
            <a:r>
              <a:rPr lang="ru-RU" sz="2800" i="1" dirty="0"/>
              <a:t>способы реализации </a:t>
            </a:r>
            <a:r>
              <a:rPr lang="ru-RU" sz="2800" dirty="0"/>
              <a:t>проекта (</a:t>
            </a:r>
            <a:r>
              <a:rPr lang="ru-RU" sz="2800" i="1" dirty="0"/>
              <a:t>достижения целей</a:t>
            </a:r>
            <a:r>
              <a:rPr lang="ru-RU" sz="2800" dirty="0"/>
              <a:t>) и затем все по возможности точно воплощать для получения планируемого результата. Наконец, </a:t>
            </a:r>
            <a:r>
              <a:rPr lang="ru-RU" sz="2800" i="1" dirty="0"/>
              <a:t>соотнести результат с целью</a:t>
            </a:r>
            <a:r>
              <a:rPr lang="ru-RU" sz="2800" dirty="0"/>
              <a:t> (проанализировать что получилось и нет, сделать выводы)</a:t>
            </a:r>
          </a:p>
          <a:p>
            <a:pPr algn="l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5042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3531" y="212035"/>
            <a:ext cx="7204805" cy="106017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698957"/>
              </p:ext>
            </p:extLst>
          </p:nvPr>
        </p:nvGraphicFramePr>
        <p:xfrm>
          <a:off x="689956" y="212035"/>
          <a:ext cx="11080866" cy="6384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5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6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12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Ход урока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Этапы урока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Деятельность учителя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 Определите назначение каждого этапа?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Деятельность </a:t>
                      </a:r>
                      <a:r>
                        <a:rPr lang="ru-RU" sz="1600" dirty="0" smtClean="0">
                          <a:effectLst/>
                        </a:rPr>
                        <a:t>учащихся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Какие виды деятельности на разных этапах?</a:t>
                      </a: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1.Организационный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этап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2.Этап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актуализации знаний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3.Мотивационно-целевой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9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4.Первичное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восприятие и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работа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с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новым учебным материалом (способы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действия,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 введение понятий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, алгоритмов…)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9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5.Применение новых знаний и способов действий в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условиях выполнения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заданий 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решения практических задач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6.Самостоятельное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творческое использование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нового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знания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(идущие впереди)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99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7.Обобщение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усвоенного и включение его в систему ранее усвоенных знаний и учебных действий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24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8.Контроль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за процессом и результатом учебной деятельности учащихся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9.Рефлексия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деятельности (трудно, легко, что мешало и др.)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14" marR="5951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1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117" y="423949"/>
            <a:ext cx="6295306" cy="894132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От цели – к результату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35135" y="1587732"/>
            <a:ext cx="6675119" cy="47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845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2031558" y="133005"/>
            <a:ext cx="8179242" cy="117896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ru-RU" altLang="ru-RU" sz="2000" dirty="0" smtClean="0">
                <a:solidFill>
                  <a:schemeClr val="accent2"/>
                </a:solidFill>
              </a:rPr>
              <a:t> Планируемые результаты </a:t>
            </a:r>
            <a:br>
              <a:rPr lang="ru-RU" altLang="ru-RU" sz="2000" dirty="0" smtClean="0">
                <a:solidFill>
                  <a:schemeClr val="accent2"/>
                </a:solidFill>
              </a:rPr>
            </a:br>
            <a:r>
              <a:rPr lang="ru-RU" altLang="ru-RU" sz="2000" dirty="0" smtClean="0">
                <a:solidFill>
                  <a:schemeClr val="accent2"/>
                </a:solidFill>
              </a:rPr>
              <a:t>тема: </a:t>
            </a:r>
            <a:r>
              <a:rPr lang="ru-RU" altLang="ru-RU" sz="2000" dirty="0" smtClean="0"/>
              <a:t>«</a:t>
            </a:r>
            <a:r>
              <a:rPr lang="ru-RU" sz="2000" dirty="0" smtClean="0"/>
              <a:t>Русские </a:t>
            </a:r>
            <a:r>
              <a:rPr lang="ru-RU" sz="2000" dirty="0"/>
              <a:t>земли и их соседи в середине XIII – XIV в</a:t>
            </a:r>
            <a:r>
              <a:rPr lang="ru-RU" sz="2000" dirty="0" smtClean="0"/>
              <a:t>.»-10ч.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	 </a:t>
            </a:r>
            <a:r>
              <a:rPr lang="ru-RU" sz="2000" dirty="0" smtClean="0"/>
              <a:t>Т/у: «Походы </a:t>
            </a:r>
            <a:r>
              <a:rPr lang="ru-RU" sz="2000" dirty="0"/>
              <a:t>Батыя на Восточную </a:t>
            </a:r>
            <a:r>
              <a:rPr lang="ru-RU" sz="2000" dirty="0" smtClean="0"/>
              <a:t>Европу». </a:t>
            </a:r>
            <a:r>
              <a:rPr lang="ru-RU" sz="2000" dirty="0"/>
              <a:t>	</a:t>
            </a:r>
            <a:r>
              <a:rPr lang="ru-RU" sz="2000" dirty="0" smtClean="0"/>
              <a:t>6класс</a:t>
            </a:r>
            <a:endParaRPr lang="ru-RU" altLang="ru-RU" sz="2000" dirty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>
          <a:xfrm>
            <a:off x="1893652" y="1311965"/>
            <a:ext cx="8317148" cy="5380665"/>
          </a:xfrm>
        </p:spPr>
        <p:txBody>
          <a:bodyPr>
            <a:normAutofit lnSpcReduction="10000"/>
          </a:bodyPr>
          <a:lstStyle/>
          <a:p>
            <a:r>
              <a:rPr lang="ru-RU" altLang="ru-RU" sz="2000" dirty="0" smtClean="0">
                <a:solidFill>
                  <a:schemeClr val="accent2"/>
                </a:solidFill>
              </a:rPr>
              <a:t>Содержание </a:t>
            </a:r>
          </a:p>
          <a:p>
            <a:r>
              <a:rPr lang="ru-RU" dirty="0"/>
              <a:t>Судьбы русских земель после монгольского нашествия. Система зависимости русских земель от ордынских ханов (так называемое ордынское иго) 	</a:t>
            </a:r>
          </a:p>
          <a:p>
            <a:r>
              <a:rPr lang="ru-RU" altLang="ru-RU" sz="2000" dirty="0" smtClean="0">
                <a:solidFill>
                  <a:schemeClr val="accent2"/>
                </a:solidFill>
              </a:rPr>
              <a:t>Виды деятельности: </a:t>
            </a:r>
            <a:r>
              <a:rPr lang="ru-RU" i="1" dirty="0"/>
              <a:t>Объяснять</a:t>
            </a:r>
            <a:r>
              <a:rPr lang="ru-RU" dirty="0"/>
              <a:t> значение понятий и </a:t>
            </a:r>
            <a:r>
              <a:rPr lang="ru-RU" dirty="0" smtClean="0"/>
              <a:t>терминов темы; </a:t>
            </a:r>
            <a:r>
              <a:rPr lang="ru-RU" i="1" dirty="0"/>
              <a:t>Извлекать</a:t>
            </a:r>
            <a:r>
              <a:rPr lang="ru-RU" dirty="0"/>
              <a:t> информацию из материалов, свидетельствующих о походах монгольских завоевателей (исторической карты, отрывков из летописей, произведений древнерусской литературы и другое), </a:t>
            </a:r>
            <a:r>
              <a:rPr lang="ru-RU" i="1" dirty="0"/>
              <a:t>сопоставлять </a:t>
            </a:r>
            <a:r>
              <a:rPr lang="ru-RU" dirty="0"/>
              <a:t>содержащиеся в </a:t>
            </a:r>
            <a:r>
              <a:rPr lang="ru-RU" dirty="0" smtClean="0"/>
              <a:t>них; </a:t>
            </a:r>
            <a:r>
              <a:rPr lang="ru-RU" i="1" dirty="0" smtClean="0"/>
              <a:t>Показывать</a:t>
            </a:r>
            <a:r>
              <a:rPr lang="ru-RU" dirty="0" smtClean="0"/>
              <a:t> на исторической карте события и территории.</a:t>
            </a:r>
          </a:p>
          <a:p>
            <a:r>
              <a:rPr lang="ru-RU" dirty="0" smtClean="0">
                <a:solidFill>
                  <a:schemeClr val="accent2"/>
                </a:solidFill>
              </a:rPr>
              <a:t>Какие </a:t>
            </a:r>
            <a:r>
              <a:rPr lang="ru-RU" dirty="0" err="1" smtClean="0">
                <a:solidFill>
                  <a:schemeClr val="accent2"/>
                </a:solidFill>
              </a:rPr>
              <a:t>метапредметные</a:t>
            </a:r>
            <a:r>
              <a:rPr lang="ru-RU" dirty="0" smtClean="0">
                <a:solidFill>
                  <a:schemeClr val="accent2"/>
                </a:solidFill>
              </a:rPr>
              <a:t> результаты можно формировать по этим видам деятельности?</a:t>
            </a:r>
          </a:p>
          <a:p>
            <a:r>
              <a:rPr lang="ru-RU" u="sng" dirty="0" smtClean="0">
                <a:solidFill>
                  <a:schemeClr val="accent2"/>
                </a:solidFill>
              </a:rPr>
              <a:t>Личностные результаты</a:t>
            </a:r>
            <a:r>
              <a:rPr lang="ru-RU" dirty="0">
                <a:solidFill>
                  <a:schemeClr val="accent2"/>
                </a:solidFill>
              </a:rPr>
              <a:t>	</a:t>
            </a:r>
            <a:r>
              <a:rPr lang="ru-RU" dirty="0" smtClean="0">
                <a:solidFill>
                  <a:schemeClr val="accent2"/>
                </a:solidFill>
              </a:rPr>
              <a:t>Где берем эти результаты?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ru-RU" dirty="0"/>
              <a:t>	</a:t>
            </a:r>
          </a:p>
          <a:p>
            <a:endParaRPr lang="ru-RU" altLang="ru-RU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1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8756" y="333375"/>
            <a:ext cx="7692044" cy="6605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>
                <a:solidFill>
                  <a:schemeClr val="accent2"/>
                </a:solidFill>
              </a:rPr>
              <a:t>Планируемые </a:t>
            </a:r>
            <a:r>
              <a:rPr lang="ru-RU" dirty="0" smtClean="0">
                <a:solidFill>
                  <a:schemeClr val="accent2"/>
                </a:solidFill>
              </a:rPr>
              <a:t>результаты по теме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>
          <a:xfrm>
            <a:off x="2063750" y="1196976"/>
            <a:ext cx="8147050" cy="56610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ru-RU" altLang="ru-RU" sz="1600" i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altLang="ru-RU" dirty="0">
                <a:solidFill>
                  <a:schemeClr val="accent2"/>
                </a:solidFill>
              </a:rPr>
              <a:t>Предметные </a:t>
            </a:r>
            <a:r>
              <a:rPr lang="ru-RU" altLang="ru-RU" dirty="0" smtClean="0">
                <a:solidFill>
                  <a:schemeClr val="accent2"/>
                </a:solidFill>
              </a:rPr>
              <a:t>– содержание (термины, даты, факты…)</a:t>
            </a:r>
          </a:p>
          <a:p>
            <a:pPr>
              <a:defRPr/>
            </a:pPr>
            <a:r>
              <a:rPr lang="ru-RU" dirty="0" err="1" smtClean="0">
                <a:solidFill>
                  <a:schemeClr val="accent1"/>
                </a:solidFill>
              </a:rPr>
              <a:t>Метапредметные</a:t>
            </a:r>
            <a:endParaRPr lang="ru-RU" dirty="0" smtClean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accent1"/>
                </a:solidFill>
              </a:rPr>
              <a:t>1</a:t>
            </a:r>
            <a:r>
              <a:rPr lang="ru-RU" dirty="0" smtClean="0">
                <a:solidFill>
                  <a:schemeClr val="accent1"/>
                </a:solidFill>
              </a:rPr>
              <a:t> Познавательные </a:t>
            </a:r>
          </a:p>
          <a:p>
            <a:pPr>
              <a:defRPr/>
            </a:pPr>
            <a:r>
              <a:rPr lang="ru-RU" i="1" dirty="0" smtClean="0"/>
              <a:t>1.1.Базовые </a:t>
            </a:r>
            <a:r>
              <a:rPr lang="ru-RU" i="1" dirty="0"/>
              <a:t>логические </a:t>
            </a:r>
            <a:r>
              <a:rPr lang="ru-RU" i="1" dirty="0" smtClean="0"/>
              <a:t>действия</a:t>
            </a:r>
          </a:p>
          <a:p>
            <a:pPr>
              <a:defRPr/>
            </a:pPr>
            <a:r>
              <a:rPr lang="ru-RU" i="1" dirty="0" smtClean="0"/>
              <a:t>1.2.</a:t>
            </a:r>
            <a:r>
              <a:rPr lang="ru-RU" b="1" i="1" dirty="0"/>
              <a:t> </a:t>
            </a:r>
            <a:r>
              <a:rPr lang="ru-RU" i="1" dirty="0"/>
              <a:t>Базовые исследовательские </a:t>
            </a:r>
            <a:r>
              <a:rPr lang="ru-RU" i="1" dirty="0" smtClean="0"/>
              <a:t>действия</a:t>
            </a:r>
          </a:p>
          <a:p>
            <a:pPr>
              <a:defRPr/>
            </a:pPr>
            <a:r>
              <a:rPr lang="ru-RU" i="1" dirty="0" smtClean="0"/>
              <a:t>1.3.</a:t>
            </a:r>
            <a:r>
              <a:rPr lang="ru-RU" b="1" i="1" dirty="0"/>
              <a:t> </a:t>
            </a:r>
            <a:r>
              <a:rPr lang="ru-RU" i="1" dirty="0"/>
              <a:t>Работа с информацией</a:t>
            </a:r>
          </a:p>
          <a:p>
            <a:pPr>
              <a:defRPr/>
            </a:pPr>
            <a:r>
              <a:rPr lang="ru-RU" altLang="ru-RU" dirty="0" smtClean="0">
                <a:solidFill>
                  <a:schemeClr val="accent1"/>
                </a:solidFill>
              </a:rPr>
              <a:t>2.Коммуникативные</a:t>
            </a:r>
            <a:endParaRPr lang="ru-RU" altLang="ru-RU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ru-RU" altLang="ru-RU" dirty="0"/>
              <a:t> </a:t>
            </a:r>
            <a:r>
              <a:rPr lang="ru-RU" altLang="ru-RU" dirty="0" smtClean="0">
                <a:solidFill>
                  <a:schemeClr val="accent1"/>
                </a:solidFill>
              </a:rPr>
              <a:t>3.Регулятивные</a:t>
            </a:r>
            <a:r>
              <a:rPr lang="ru-RU" altLang="ru-RU" dirty="0" smtClean="0"/>
              <a:t> </a:t>
            </a:r>
            <a:r>
              <a:rPr lang="ru-RU" altLang="ru-RU" dirty="0"/>
              <a:t>- </a:t>
            </a:r>
            <a:r>
              <a:rPr lang="ru-RU" dirty="0"/>
              <a:t>планировать шаги по решению учебной задачи, контролировать свои действия</a:t>
            </a:r>
          </a:p>
          <a:p>
            <a:pPr>
              <a:defRPr/>
            </a:pPr>
            <a:r>
              <a:rPr lang="ru-RU" altLang="ru-RU" dirty="0">
                <a:solidFill>
                  <a:srgbClr val="0070C0"/>
                </a:solidFill>
              </a:rPr>
              <a:t>Личностные </a:t>
            </a:r>
            <a:r>
              <a:rPr lang="ru-RU" dirty="0"/>
              <a:t>оценивать свои успехи в изучении предмета, проявление сопереживания, уважения и </a:t>
            </a:r>
            <a:r>
              <a:rPr lang="ru-RU" dirty="0" smtClean="0"/>
              <a:t>доброжелательности, </a:t>
            </a:r>
            <a:r>
              <a:rPr lang="ru-RU" dirty="0" err="1" smtClean="0"/>
              <a:t>эмпатии</a:t>
            </a:r>
            <a:r>
              <a:rPr lang="ru-RU" dirty="0" smtClean="0"/>
              <a:t> и др.</a:t>
            </a:r>
            <a:endParaRPr lang="ru-RU" alt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1826" y="2529191"/>
            <a:ext cx="4870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00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2166938" y="91441"/>
            <a:ext cx="8501062" cy="908684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1800" dirty="0"/>
              <a:t>В таблице 1 приведён составленный на основе п. 8 ФГОС перечень</a:t>
            </a:r>
            <a:br>
              <a:rPr lang="ru-RU" sz="1800" dirty="0"/>
            </a:br>
            <a:r>
              <a:rPr lang="ru-RU" sz="1800" dirty="0"/>
              <a:t>проверяемых требований к </a:t>
            </a:r>
            <a:r>
              <a:rPr lang="ru-RU" sz="1800" dirty="0" err="1"/>
              <a:t>метапредметным</a:t>
            </a:r>
            <a:r>
              <a:rPr lang="ru-RU" sz="1800" dirty="0"/>
              <a:t> результатам освоения основной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образовательной программы среднего общего образования</a:t>
            </a:r>
            <a:r>
              <a:rPr lang="ru-RU" sz="1800" dirty="0" smtClean="0"/>
              <a:t>.(</a:t>
            </a:r>
            <a:r>
              <a:rPr lang="ru-RU" sz="1800" b="1" dirty="0" smtClean="0"/>
              <a:t>КОДИФИКАТОР)</a:t>
            </a:r>
            <a:endParaRPr lang="ru-RU" altLang="ru-RU" sz="1800" b="1" dirty="0">
              <a:solidFill>
                <a:schemeClr val="accent2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901" y="1456517"/>
            <a:ext cx="7426786" cy="23226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901" y="3779126"/>
            <a:ext cx="7426786" cy="17768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612" y="5556002"/>
            <a:ext cx="7365075" cy="122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3101010" y="92766"/>
            <a:ext cx="7109791" cy="795131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altLang="ru-RU" sz="2800" dirty="0">
                <a:solidFill>
                  <a:schemeClr val="accent2"/>
                </a:solidFill>
              </a:rPr>
              <a:t>Критерии результативности урока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1990929" y="1245499"/>
            <a:ext cx="8677072" cy="5214937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dirty="0"/>
              <a:t>Цели урока задаются с тенденцией передачи функции от учителя к ученику.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Учет </a:t>
            </a:r>
            <a:r>
              <a:rPr lang="ru-RU" dirty="0"/>
              <a:t>личностных, </a:t>
            </a:r>
            <a:r>
              <a:rPr lang="ru-RU" dirty="0" err="1"/>
              <a:t>метапредметных</a:t>
            </a:r>
            <a:r>
              <a:rPr lang="ru-RU" dirty="0"/>
              <a:t> и предметных планируемых результатов в определении целей урока. </a:t>
            </a:r>
            <a:r>
              <a:rPr lang="ru-RU" dirty="0" smtClean="0"/>
              <a:t>Использование </a:t>
            </a:r>
            <a:r>
              <a:rPr lang="ru-RU" dirty="0"/>
              <a:t>разнообразных форм, методов и приемов обучения, повышающих активность учащихся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 Учитель </a:t>
            </a:r>
            <a:r>
              <a:rPr lang="ru-RU" dirty="0"/>
              <a:t>владеет технологией диалога, обучает учащихся ставить и адресовать вопросы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Учитель </a:t>
            </a:r>
            <a:r>
              <a:rPr lang="ru-RU" dirty="0"/>
              <a:t>эффективно сочетает репродуктивную и проблемную форму обучения, учит детей работать по правилу и творчески. 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Учитель </a:t>
            </a:r>
            <a:r>
              <a:rPr lang="ru-RU" dirty="0"/>
              <a:t>систематически обучает детей осуществлять рефлексивное действие</a:t>
            </a:r>
            <a:r>
              <a:rPr lang="ru-RU" dirty="0" smtClean="0"/>
              <a:t>.</a:t>
            </a:r>
          </a:p>
          <a:p>
            <a:pPr>
              <a:defRPr/>
            </a:pPr>
            <a:r>
              <a:rPr lang="ru-RU" dirty="0" smtClean="0"/>
              <a:t> Стиль</a:t>
            </a:r>
            <a:r>
              <a:rPr lang="ru-RU" dirty="0"/>
              <a:t>, тон отношений, задаваемые на уроке, создают атмосферу сотрудничества, сотворчества, психологического комфорта</a:t>
            </a:r>
            <a:endParaRPr lang="ru-RU" altLang="ru-RU" dirty="0" smtClean="0"/>
          </a:p>
          <a:p>
            <a:pPr>
              <a:defRPr/>
            </a:pPr>
            <a:endParaRPr lang="ru-RU" altLang="ru-RU" dirty="0" smtClean="0"/>
          </a:p>
          <a:p>
            <a:pPr>
              <a:buFont typeface="Arial" panose="020B0604020202020204" pitchFamily="34" charset="0"/>
              <a:buChar char="•"/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227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0" y="224444"/>
            <a:ext cx="9638213" cy="1093637"/>
          </a:xfrm>
        </p:spPr>
        <p:txBody>
          <a:bodyPr/>
          <a:lstStyle/>
          <a:p>
            <a:r>
              <a:rPr lang="ru-RU" dirty="0" smtClean="0"/>
              <a:t>Ресурс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54727"/>
            <a:ext cx="10530840" cy="4722236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https://edsoo.ru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accent2"/>
                </a:solidFill>
              </a:rPr>
              <a:t>Единое содержание общего образования</a:t>
            </a:r>
          </a:p>
          <a:p>
            <a:r>
              <a:rPr lang="ru-RU" dirty="0"/>
              <a:t>URL: 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edsoo.ru/wp-content/uploads/2023/12/oczenka_istoriya.pdf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Система оценки достижений планируемых предметных результатов освоения учебного предмета «История» : методические </a:t>
            </a:r>
          </a:p>
          <a:p>
            <a:r>
              <a:rPr lang="ru-RU" dirty="0"/>
              <a:t>рекомендации. – ФГБНУ «ИСРО», 2023. – 113 с</a:t>
            </a:r>
            <a:r>
              <a:rPr lang="ru-RU" dirty="0" smtClean="0"/>
              <a:t>.</a:t>
            </a:r>
          </a:p>
          <a:p>
            <a:r>
              <a:rPr lang="ru-RU" dirty="0"/>
              <a:t>– История. 6 класс / Формирование умения устанавливать причинно-следственные связи событий на примере темы «Политическая раздробленность» при обучении истории в 6 классе. – URL: https://static.edsoo.ru/projects/case/2024/ooo/his/1/index.html </a:t>
            </a:r>
          </a:p>
          <a:p>
            <a:r>
              <a:rPr lang="ru-RU" dirty="0"/>
              <a:t>– История. 7 класс / Как правильно рассказывать об известных исторических деятелях. – URL: https://static.edsoo.ru/projects/case/2024/ooo/his/2/index.html </a:t>
            </a:r>
          </a:p>
          <a:p>
            <a:r>
              <a:rPr lang="ru-RU" dirty="0"/>
              <a:t>– История. 10 класс / Формирование </a:t>
            </a:r>
            <a:r>
              <a:rPr lang="ru-RU" dirty="0" err="1"/>
              <a:t>метапредметных</a:t>
            </a:r>
            <a:r>
              <a:rPr lang="ru-RU" dirty="0"/>
              <a:t> результатов (умения работать с информацией) на уроках истории по теме «Россия в годы Первой мировой войны и Великой российской революции». – URL: https://static.edsoo.ru/projects/case/2024/soo/his/2/index.html </a:t>
            </a:r>
          </a:p>
          <a:p>
            <a:r>
              <a:rPr lang="ru-RU" dirty="0"/>
              <a:t>– История. 10 класс / Условно-графическая наглядность в обучении истории: понятие, способы работы, современные средства формирования умений (на примере темы «Советский Союз в 20–30-е гг.»). – URL: https://static.edsoo.ru/projects/case/2024/soo/his/1/index.html </a:t>
            </a:r>
          </a:p>
          <a:p>
            <a:r>
              <a:rPr lang="ru-RU" i="1" dirty="0"/>
              <a:t>Методические рекомендации: </a:t>
            </a:r>
            <a:endParaRPr lang="ru-RU" dirty="0"/>
          </a:p>
          <a:p>
            <a:r>
              <a:rPr lang="ru-RU" dirty="0"/>
              <a:t>– История (углублённый уровень). Реализация требований ФГОС среднего общего образования : методическое пособие для учителя. – ФГБНУ «ИСРО», 2023. – 98 с. </a:t>
            </a:r>
            <a:r>
              <a:rPr lang="ru-RU" i="1" dirty="0"/>
              <a:t>– </a:t>
            </a:r>
            <a:r>
              <a:rPr lang="ru-RU" dirty="0"/>
              <a:t>URL: https://edsoo.ru/wp-content/uploads/2023/12/mp_istoriya_uu_10-11-klassy.pdf </a:t>
            </a:r>
          </a:p>
          <a:p>
            <a:r>
              <a:rPr lang="ru-RU" dirty="0"/>
              <a:t>Достижение </a:t>
            </a:r>
            <a:r>
              <a:rPr lang="ru-RU" dirty="0" err="1"/>
              <a:t>метапредметных</a:t>
            </a:r>
            <a:r>
              <a:rPr lang="ru-RU" dirty="0"/>
              <a:t> результатов в рамках изучения предметов социально-гуманитарного блока (основное общее образование) : методические рекомендации. – ФГБНУ «ИСРО», 2023. – 105 с. – URL: https://edsoo.ru/wp-content/uploads/2023/12/soczialno-gumanitarnyj-blok_01.pdf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58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3600" dirty="0" smtClean="0">
                <a:solidFill>
                  <a:srgbClr val="C00000"/>
                </a:solidFill>
              </a:rPr>
              <a:t/>
            </a:r>
            <a:br>
              <a:rPr lang="ru-RU" altLang="ru-RU" sz="3600" dirty="0" smtClean="0">
                <a:solidFill>
                  <a:srgbClr val="C00000"/>
                </a:solidFill>
              </a:rPr>
            </a:br>
            <a:r>
              <a:rPr lang="ru-RU" altLang="ru-RU" sz="3600" dirty="0" smtClean="0">
                <a:solidFill>
                  <a:srgbClr val="C00000"/>
                </a:solidFill>
              </a:rPr>
              <a:t>Этапы </a:t>
            </a:r>
            <a:r>
              <a:rPr lang="ru-RU" altLang="ru-RU" sz="3600" dirty="0">
                <a:solidFill>
                  <a:srgbClr val="C00000"/>
                </a:solidFill>
              </a:rPr>
              <a:t>планирования образовательного процесса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6088" indent="-446088" algn="l"/>
            <a:r>
              <a:rPr lang="ru-RU" dirty="0"/>
              <a:t>Проект с позиций педагогики – это система планируемых и </a:t>
            </a:r>
            <a:r>
              <a:rPr lang="ru-RU" dirty="0" smtClean="0"/>
              <a:t>реализуемых действий</a:t>
            </a:r>
            <a:r>
              <a:rPr lang="ru-RU" dirty="0"/>
              <a:t>, необходимых условий и средств, для достижения определенных педагогических целей</a:t>
            </a:r>
            <a:endParaRPr lang="ru-RU" b="1" dirty="0" smtClean="0"/>
          </a:p>
          <a:p>
            <a:pPr marL="446088" indent="-446088" algn="l"/>
            <a:r>
              <a:rPr lang="ru-RU" b="1" dirty="0" smtClean="0"/>
              <a:t>План</a:t>
            </a:r>
            <a:r>
              <a:rPr lang="ru-RU" dirty="0" smtClean="0"/>
              <a:t> </a:t>
            </a:r>
            <a:r>
              <a:rPr lang="ru-RU" dirty="0"/>
              <a:t>–заранее намеченная система мероприятий, предусматривающая порядок, последовательность и сроки выполнения работ, операций и т.д., объединенных общей </a:t>
            </a:r>
            <a:r>
              <a:rPr lang="ru-RU" dirty="0" smtClean="0"/>
              <a:t>целью</a:t>
            </a:r>
          </a:p>
          <a:p>
            <a:pPr marL="446088" indent="-446088" algn="l"/>
            <a:endParaRPr lang="ru-RU" altLang="ru-RU" dirty="0"/>
          </a:p>
          <a:p>
            <a:pPr marL="446088" indent="-446088" algn="l"/>
            <a:r>
              <a:rPr lang="ru-RU" altLang="ru-RU" dirty="0"/>
              <a:t>Изучение нормативной базы (федерального и регионального уровня)</a:t>
            </a:r>
          </a:p>
          <a:p>
            <a:pPr marL="446088" indent="-446088" algn="l"/>
            <a:r>
              <a:rPr lang="ru-RU" altLang="ru-RU" dirty="0" smtClean="0"/>
              <a:t>Изучение Федеральной программы, работа с УМК (в перспективе 1 учебник)</a:t>
            </a:r>
            <a:endParaRPr lang="ru-RU" altLang="ru-RU" dirty="0"/>
          </a:p>
          <a:p>
            <a:pPr algn="l"/>
            <a:r>
              <a:rPr lang="ru-RU" dirty="0" smtClean="0"/>
              <a:t>Подготовка  проекта </a:t>
            </a:r>
            <a:r>
              <a:rPr lang="ru-RU" dirty="0"/>
              <a:t>изучения темы (отдельных уроков)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068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0036" y="498764"/>
            <a:ext cx="9734204" cy="615141"/>
          </a:xfrm>
        </p:spPr>
        <p:txBody>
          <a:bodyPr>
            <a:normAutofit fontScale="90000"/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Изучение нормативной </a:t>
            </a:r>
            <a:r>
              <a:rPr lang="ru-RU" altLang="ru-RU" dirty="0" smtClean="0">
                <a:solidFill>
                  <a:srgbClr val="C00000"/>
                </a:solidFill>
              </a:rPr>
              <a:t>базы  и метод. опыта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337" y="1487978"/>
            <a:ext cx="10893433" cy="4688985"/>
          </a:xfrm>
        </p:spPr>
        <p:txBody>
          <a:bodyPr/>
          <a:lstStyle/>
          <a:p>
            <a:r>
              <a:rPr lang="ru-RU" altLang="ru-RU" dirty="0"/>
              <a:t>Изучение Федеральной </a:t>
            </a:r>
            <a:r>
              <a:rPr lang="ru-RU" altLang="ru-RU" dirty="0" smtClean="0"/>
              <a:t>программы </a:t>
            </a:r>
            <a:r>
              <a:rPr lang="en-US" altLang="ru-RU" dirty="0">
                <a:hlinkClick r:id="rId2"/>
              </a:rPr>
              <a:t>https://edsoo.ru</a:t>
            </a:r>
            <a:r>
              <a:rPr lang="en-US" altLang="ru-RU" dirty="0" smtClean="0">
                <a:hlinkClick r:id="rId2"/>
              </a:rPr>
              <a:t>/</a:t>
            </a:r>
            <a:endParaRPr lang="ru-RU" altLang="ru-RU" dirty="0" smtClean="0"/>
          </a:p>
          <a:p>
            <a:r>
              <a:rPr lang="ru-RU" dirty="0" smtClean="0"/>
              <a:t>Демонстрационные материалы по ВПР</a:t>
            </a:r>
          </a:p>
          <a:p>
            <a:r>
              <a:rPr lang="ru-RU" dirty="0" smtClean="0"/>
              <a:t>ФИПИ ОГЭ, ЕГЭ</a:t>
            </a:r>
          </a:p>
          <a:p>
            <a:r>
              <a:rPr lang="ru-RU" dirty="0" smtClean="0"/>
              <a:t>И ОПЫТА ПЕРСТВАВЛЕННОГО НА СЕЙТЕ</a:t>
            </a:r>
            <a:endParaRPr lang="ru-RU" dirty="0"/>
          </a:p>
          <a:p>
            <a:r>
              <a:rPr lang="ru-RU" dirty="0" smtClean="0"/>
              <a:t>Методические кейсы  по истории </a:t>
            </a:r>
            <a:r>
              <a:rPr lang="en-US" dirty="0">
                <a:hlinkClick r:id="rId3"/>
              </a:rPr>
              <a:t>https://content.edsoo.ru/case/subject/4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Пример </a:t>
            </a:r>
            <a:r>
              <a:rPr lang="en-US" dirty="0">
                <a:hlinkClick r:id="rId4"/>
              </a:rPr>
              <a:t>https://content.edsoo.ru/case/item/76</a:t>
            </a:r>
            <a:r>
              <a:rPr lang="en-US" dirty="0" smtClean="0">
                <a:hlinkClick r:id="rId4"/>
              </a:rPr>
              <a:t>/</a:t>
            </a:r>
            <a:r>
              <a:rPr lang="ru-RU" dirty="0" smtClean="0"/>
              <a:t> (5 класс работа с картой)</a:t>
            </a:r>
          </a:p>
          <a:p>
            <a:r>
              <a:rPr lang="ru-RU" dirty="0" smtClean="0"/>
              <a:t>Социальная политика Петра 1 </a:t>
            </a:r>
            <a:r>
              <a:rPr lang="en-US" dirty="0">
                <a:hlinkClick r:id="rId5"/>
              </a:rPr>
              <a:t>https://content.edsoo.ru/case/item/21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020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Назначение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dirty="0">
                <a:cs typeface="Times New Roman" panose="02020603050405020304" pitchFamily="18" charset="0"/>
              </a:rPr>
              <a:t>Урок – это </a:t>
            </a:r>
            <a:r>
              <a:rPr lang="ru-RU" altLang="ru-RU" dirty="0" smtClean="0">
                <a:cs typeface="Times New Roman" panose="02020603050405020304" pitchFamily="18" charset="0"/>
              </a:rPr>
              <a:t>процесс по организации учебной деятельности учеников </a:t>
            </a:r>
            <a:endParaRPr lang="ru-RU" altLang="ru-RU" dirty="0">
              <a:cs typeface="Times New Roman" panose="02020603050405020304" pitchFamily="18" charset="0"/>
            </a:endParaRPr>
          </a:p>
          <a:p>
            <a:r>
              <a:rPr lang="ru-RU" altLang="ru-RU" dirty="0">
                <a:cs typeface="Times New Roman" panose="02020603050405020304" pitchFamily="18" charset="0"/>
              </a:rPr>
              <a:t>На уроке ученик получает (приобретает) знания (как мин. на 3 б.), возможность до 5+</a:t>
            </a:r>
          </a:p>
          <a:p>
            <a:r>
              <a:rPr lang="ru-RU" altLang="ru-RU" dirty="0">
                <a:cs typeface="Times New Roman" panose="02020603050405020304" pitchFamily="18" charset="0"/>
              </a:rPr>
              <a:t>Информации (ресурсов) должно быть избыточно</a:t>
            </a:r>
          </a:p>
          <a:p>
            <a:r>
              <a:rPr lang="ru-RU" altLang="ru-RU" dirty="0">
                <a:cs typeface="Times New Roman" panose="02020603050405020304" pitchFamily="18" charset="0"/>
              </a:rPr>
              <a:t>Есть </a:t>
            </a:r>
            <a:r>
              <a:rPr lang="ru-RU" altLang="ru-RU" i="1" dirty="0">
                <a:cs typeface="Times New Roman" panose="02020603050405020304" pitchFamily="18" charset="0"/>
              </a:rPr>
              <a:t>возможность выбора </a:t>
            </a:r>
            <a:r>
              <a:rPr lang="ru-RU" altLang="ru-RU" dirty="0">
                <a:cs typeface="Times New Roman" panose="02020603050405020304" pitchFamily="18" charset="0"/>
              </a:rPr>
              <a:t>для ученика и свобода действия (по времени, по форме работы)</a:t>
            </a:r>
          </a:p>
          <a:p>
            <a:r>
              <a:rPr lang="ru-RU" altLang="ru-RU" dirty="0">
                <a:cs typeface="Times New Roman" panose="02020603050405020304" pitchFamily="18" charset="0"/>
              </a:rPr>
              <a:t>Урок </a:t>
            </a:r>
            <a:r>
              <a:rPr lang="ru-RU" altLang="ru-RU" dirty="0" err="1">
                <a:cs typeface="Times New Roman" panose="02020603050405020304" pitchFamily="18" charset="0"/>
              </a:rPr>
              <a:t>практикоориентирован</a:t>
            </a:r>
            <a:r>
              <a:rPr lang="ru-RU" altLang="ru-RU" dirty="0">
                <a:cs typeface="Times New Roman" panose="02020603050405020304" pitchFamily="18" charset="0"/>
              </a:rPr>
              <a:t>, интерактивен </a:t>
            </a:r>
          </a:p>
          <a:p>
            <a:r>
              <a:rPr lang="ru-RU" altLang="ru-RU" dirty="0">
                <a:cs typeface="Times New Roman" panose="02020603050405020304" pitchFamily="18" charset="0"/>
              </a:rPr>
              <a:t>В деятельности учителя должна быть </a:t>
            </a:r>
            <a:r>
              <a:rPr lang="ru-RU" altLang="ru-RU" i="1" dirty="0">
                <a:cs typeface="Times New Roman" panose="02020603050405020304" pitchFamily="18" charset="0"/>
              </a:rPr>
              <a:t>гибкость</a:t>
            </a:r>
          </a:p>
          <a:p>
            <a:r>
              <a:rPr lang="ru-RU" altLang="ru-RU" dirty="0">
                <a:cs typeface="Times New Roman" panose="02020603050405020304" pitchFamily="18" charset="0"/>
              </a:rPr>
              <a:t>Набор методов, приемов, </a:t>
            </a:r>
            <a:r>
              <a:rPr lang="ru-RU" altLang="ru-RU" dirty="0" err="1">
                <a:cs typeface="Times New Roman" panose="02020603050405020304" pitchFamily="18" charset="0"/>
              </a:rPr>
              <a:t>разноуровневых</a:t>
            </a:r>
            <a:r>
              <a:rPr lang="ru-RU" altLang="ru-RU" dirty="0">
                <a:cs typeface="Times New Roman" panose="02020603050405020304" pitchFamily="18" charset="0"/>
              </a:rPr>
              <a:t> заданий, разных форматов оценивания и др. позволяет </a:t>
            </a:r>
            <a:r>
              <a:rPr lang="ru-RU" altLang="ru-RU" i="1" dirty="0">
                <a:cs typeface="Times New Roman" panose="02020603050405020304" pitchFamily="18" charset="0"/>
              </a:rPr>
              <a:t>конструировать урок</a:t>
            </a:r>
            <a:r>
              <a:rPr lang="ru-RU" altLang="ru-RU" dirty="0">
                <a:cs typeface="Times New Roman" panose="02020603050405020304" pitchFamily="18" charset="0"/>
              </a:rPr>
              <a:t>, а не быть привязанным к конспекту, выполняя свои цели (не очень обращая внимания на учеников)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90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>Принципы урока ФГОС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/>
              <a:t>Субъективизация</a:t>
            </a:r>
            <a:r>
              <a:rPr lang="ru-RU" dirty="0"/>
              <a:t>. Ученик рассматривается не как объект обучения, а как равноправный с учителем участник образовательного процесса.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 err="1"/>
              <a:t>Метапредметность</a:t>
            </a:r>
            <a:r>
              <a:rPr lang="ru-RU" dirty="0"/>
              <a:t> предусматривает формирование и развитие универсальных способностей </a:t>
            </a:r>
            <a:r>
              <a:rPr lang="ru-RU" dirty="0" smtClean="0"/>
              <a:t>учащихся (анализировать, сравнивать, </a:t>
            </a:r>
            <a:endParaRPr lang="ru-RU" dirty="0"/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 err="1"/>
              <a:t>Деятельностный</a:t>
            </a:r>
            <a:r>
              <a:rPr lang="ru-RU" i="1" dirty="0"/>
              <a:t> подход</a:t>
            </a:r>
            <a:r>
              <a:rPr lang="ru-RU" dirty="0"/>
              <a:t>. Знания не преподносятся детям в готовом виде, а добываются ими в ходе поисковой и исследовательской деятельности.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 err="1"/>
              <a:t>Коммуникативность</a:t>
            </a:r>
            <a:r>
              <a:rPr lang="ru-RU" dirty="0"/>
              <a:t>. Обмениваясь информацией, ученики взаимодействуют на уроке.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 err="1"/>
              <a:t>Рефлексивность</a:t>
            </a:r>
            <a:r>
              <a:rPr lang="ru-RU" dirty="0"/>
              <a:t>. Ученики ставятся в ситуацию, когда им необходимо проанализировать свою деятельность в ходе урока.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i="1" dirty="0" err="1"/>
              <a:t>Импровизационность</a:t>
            </a:r>
            <a:r>
              <a:rPr lang="ru-RU" i="1" dirty="0"/>
              <a:t>.</a:t>
            </a:r>
            <a:r>
              <a:rPr lang="ru-RU" dirty="0"/>
              <a:t> Учитель должен быть готов к изменению и коррекции хода урока в процессе его проведения.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50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Конкретизация ПР в ФГОС 2021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9462" y="1318081"/>
            <a:ext cx="10943308" cy="4999592"/>
          </a:xfrm>
        </p:spPr>
        <p:txBody>
          <a:bodyPr>
            <a:noAutofit/>
          </a:bodyPr>
          <a:lstStyle/>
          <a:p>
            <a:r>
              <a:rPr lang="ru-RU" sz="1400" dirty="0"/>
              <a:t>Новые ФГОС, как и прежде, требуют системно-</a:t>
            </a:r>
            <a:r>
              <a:rPr lang="ru-RU" sz="1400" dirty="0" err="1"/>
              <a:t>деятельностного</a:t>
            </a:r>
            <a:r>
              <a:rPr lang="ru-RU" sz="1400" dirty="0"/>
              <a:t> подхода. Они конкретно определяют требования к личностным и </a:t>
            </a:r>
            <a:r>
              <a:rPr lang="ru-RU" sz="1400" dirty="0" err="1"/>
              <a:t>метапредметным</a:t>
            </a:r>
            <a:r>
              <a:rPr lang="ru-RU" sz="1400" dirty="0"/>
              <a:t> образовательным результатам. Если в старых стандартах эти результаты были просто перечислены, то в новых они описаны по группам. </a:t>
            </a:r>
          </a:p>
          <a:p>
            <a:r>
              <a:rPr lang="ru-RU" sz="1400" dirty="0">
                <a:solidFill>
                  <a:srgbClr val="0070C0"/>
                </a:solidFill>
              </a:rPr>
              <a:t>Личностные результаты </a:t>
            </a:r>
            <a:r>
              <a:rPr lang="ru-RU" sz="1400" dirty="0"/>
              <a:t>группируются по направлениям воспитания: </a:t>
            </a:r>
          </a:p>
          <a:p>
            <a:pPr lvl="0"/>
            <a:r>
              <a:rPr lang="ru-RU" sz="1400" dirty="0"/>
              <a:t>гражданско-патриотическое; </a:t>
            </a:r>
          </a:p>
          <a:p>
            <a:pPr lvl="0"/>
            <a:r>
              <a:rPr lang="ru-RU" sz="1400" dirty="0"/>
              <a:t>духовно-нравственное; </a:t>
            </a:r>
          </a:p>
          <a:p>
            <a:pPr lvl="0"/>
            <a:r>
              <a:rPr lang="ru-RU" sz="1400" dirty="0"/>
              <a:t>эстетическое; </a:t>
            </a:r>
          </a:p>
          <a:p>
            <a:pPr lvl="0"/>
            <a:r>
              <a:rPr lang="ru-RU" sz="1400" dirty="0"/>
              <a:t>физическое воспитание, формирование культуры здоровья и эмоционального благополучия; </a:t>
            </a:r>
          </a:p>
          <a:p>
            <a:pPr lvl="0"/>
            <a:r>
              <a:rPr lang="ru-RU" sz="1400" dirty="0"/>
              <a:t>трудовое; </a:t>
            </a:r>
          </a:p>
          <a:p>
            <a:pPr lvl="0"/>
            <a:r>
              <a:rPr lang="ru-RU" sz="1400" dirty="0"/>
              <a:t>экологическое; </a:t>
            </a:r>
          </a:p>
          <a:p>
            <a:pPr lvl="0"/>
            <a:r>
              <a:rPr lang="ru-RU" sz="1400" dirty="0"/>
              <a:t>ценность научного познания. </a:t>
            </a:r>
          </a:p>
          <a:p>
            <a:r>
              <a:rPr lang="ru-RU" sz="1400" dirty="0">
                <a:solidFill>
                  <a:srgbClr val="00B050"/>
                </a:solidFill>
              </a:rPr>
              <a:t> </a:t>
            </a:r>
            <a:r>
              <a:rPr lang="ru-RU" sz="1400" dirty="0" err="1" smtClean="0">
                <a:solidFill>
                  <a:srgbClr val="00B050"/>
                </a:solidFill>
              </a:rPr>
              <a:t>Метапредметные</a:t>
            </a:r>
            <a:r>
              <a:rPr lang="ru-RU" sz="1400" dirty="0" smtClean="0">
                <a:solidFill>
                  <a:srgbClr val="00B050"/>
                </a:solidFill>
              </a:rPr>
              <a:t> </a:t>
            </a:r>
            <a:r>
              <a:rPr lang="ru-RU" sz="1400" dirty="0">
                <a:solidFill>
                  <a:srgbClr val="00B050"/>
                </a:solidFill>
              </a:rPr>
              <a:t>результаты </a:t>
            </a:r>
            <a:r>
              <a:rPr lang="ru-RU" sz="1400" dirty="0"/>
              <a:t>группируются по видам универсальных учебных действий: </a:t>
            </a:r>
          </a:p>
          <a:p>
            <a:pPr lvl="0"/>
            <a:r>
              <a:rPr lang="ru-RU" sz="1400" dirty="0"/>
              <a:t>овладение универсальными учебными </a:t>
            </a:r>
            <a:r>
              <a:rPr lang="ru-RU" sz="1400" dirty="0">
                <a:solidFill>
                  <a:schemeClr val="accent1"/>
                </a:solidFill>
              </a:rPr>
              <a:t>познавательными действиями </a:t>
            </a:r>
            <a:r>
              <a:rPr lang="ru-RU" sz="1400" dirty="0"/>
              <a:t>– базовые логические, базовые исследовательские, работа с информацией; </a:t>
            </a:r>
          </a:p>
          <a:p>
            <a:pPr lvl="0"/>
            <a:r>
              <a:rPr lang="ru-RU" sz="1400" dirty="0"/>
              <a:t>овладение универсальными учебными </a:t>
            </a:r>
            <a:r>
              <a:rPr lang="ru-RU" sz="1400" dirty="0">
                <a:solidFill>
                  <a:schemeClr val="accent1"/>
                </a:solidFill>
              </a:rPr>
              <a:t>коммуникативными действиями </a:t>
            </a:r>
            <a:r>
              <a:rPr lang="ru-RU" sz="1400" dirty="0"/>
              <a:t>– общение, совместная деятельность; </a:t>
            </a:r>
          </a:p>
          <a:p>
            <a:pPr lvl="0"/>
            <a:r>
              <a:rPr lang="ru-RU" sz="1400" dirty="0"/>
              <a:t>овладение универсальными учебными </a:t>
            </a:r>
            <a:r>
              <a:rPr lang="ru-RU" sz="1400" dirty="0">
                <a:solidFill>
                  <a:schemeClr val="accent1"/>
                </a:solidFill>
              </a:rPr>
              <a:t>регулятивными действиями </a:t>
            </a:r>
            <a:r>
              <a:rPr lang="ru-RU" sz="1400" dirty="0"/>
              <a:t>– самоорганизация, самоконтроль.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94605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Основные виды учебных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/>
              <a:t>Урок изучения нового материала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/>
              <a:t>Комбинированный урок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/>
              <a:t>Урок обобщения и систематизации изученного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/>
              <a:t>Урок проверки и оценки знаний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800" dirty="0"/>
              <a:t>Нетрадиционные </a:t>
            </a:r>
            <a:r>
              <a:rPr lang="ru-RU" sz="2800" dirty="0" smtClean="0"/>
              <a:t>формы (урок – игра, путешествие, зачет и др.)</a:t>
            </a:r>
            <a:endParaRPr lang="ru-RU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11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Компоненты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Основные проектируемые компоненты урока: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  определение </a:t>
            </a:r>
            <a:r>
              <a:rPr lang="ru-RU" b="1" dirty="0"/>
              <a:t>цели</a:t>
            </a:r>
            <a:r>
              <a:rPr lang="ru-RU" dirty="0"/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  отбор </a:t>
            </a:r>
            <a:r>
              <a:rPr lang="ru-RU" b="1" dirty="0"/>
              <a:t>содержания</a:t>
            </a:r>
            <a:r>
              <a:rPr lang="ru-RU" dirty="0"/>
              <a:t>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 проектирование системы </a:t>
            </a:r>
            <a:r>
              <a:rPr lang="ru-RU" b="1" dirty="0"/>
              <a:t>учебных задач</a:t>
            </a:r>
            <a:r>
              <a:rPr lang="ru-RU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 выбор </a:t>
            </a:r>
            <a:r>
              <a:rPr lang="ru-RU" b="1" dirty="0"/>
              <a:t>форм организации</a:t>
            </a:r>
            <a:r>
              <a:rPr lang="ru-RU" dirty="0"/>
              <a:t> учебной деятельности на всех этапах урока (индивидуальная, фронтальная, групповая)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/>
              <a:t>Контроль, рефлексия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233824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КОИРО_ЦНППМ 4_3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Шаблон презентации КОИРО_ЦНППМ 4_3" id="{330D7E50-AF6B-4941-AEEF-9F7D36A7D8F4}" vid="{F26AF6DD-B0DB-4791-B7FD-0F32A4C7819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3C3B7A1-1E29-48BE-98AC-26095C62E8EE}"/>
</file>

<file path=customXml/itemProps2.xml><?xml version="1.0" encoding="utf-8"?>
<ds:datastoreItem xmlns:ds="http://schemas.openxmlformats.org/officeDocument/2006/customXml" ds:itemID="{5C5EBADD-467C-4F6B-BD22-59A1041ADEC0}"/>
</file>

<file path=customXml/itemProps3.xml><?xml version="1.0" encoding="utf-8"?>
<ds:datastoreItem xmlns:ds="http://schemas.openxmlformats.org/officeDocument/2006/customXml" ds:itemID="{0BBA5C4F-CC28-4703-9EF8-C6FA3422FD46}"/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КОИРО_ЦНППМ 4_3</Template>
  <TotalTime>413</TotalTime>
  <Words>1613</Words>
  <Application>Microsoft Office PowerPoint</Application>
  <PresentationFormat>Широкоэкранный</PresentationFormat>
  <Paragraphs>219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Garamond</vt:lpstr>
      <vt:lpstr>Times New Roman</vt:lpstr>
      <vt:lpstr>Wingdings</vt:lpstr>
      <vt:lpstr>Шаблон презентации КОИРО_ЦНППМ 4_3</vt:lpstr>
      <vt:lpstr>«Технология проектирования образовательного процесса по истории в современных условиях»</vt:lpstr>
      <vt:lpstr>Педагогическое проектирование</vt:lpstr>
      <vt:lpstr> Этапы планирования образовательного процесса </vt:lpstr>
      <vt:lpstr>Изучение нормативной базы  и метод. опыта</vt:lpstr>
      <vt:lpstr>Назначение урока</vt:lpstr>
      <vt:lpstr>Принципы урока ФГОС</vt:lpstr>
      <vt:lpstr>Конкретизация ПР в ФГОС 2021 г.</vt:lpstr>
      <vt:lpstr>Основные виды учебных занятий</vt:lpstr>
      <vt:lpstr>Компоненты урока</vt:lpstr>
      <vt:lpstr>Этапы комбинированного урока и учебная деятельность</vt:lpstr>
      <vt:lpstr>Учебная задача и учебное задание</vt:lpstr>
      <vt:lpstr>С чего начать? Мотивация: 6 кл. «Восточные славяне и их соседи» (стр.14 новый учебник)</vt:lpstr>
      <vt:lpstr>6 класс  всеобщая история. Европа 9 -11 вв.</vt:lpstr>
      <vt:lpstr>Какие учебные задачи можно поставить к данному фрагменту текста параграфа? Можно ли соотнести иллюстрации «Поселение…» и «Заморские гости»? Как? Что это даст?</vt:lpstr>
      <vt:lpstr>На каждом этапе важно…</vt:lpstr>
      <vt:lpstr>Уровни познавательной деятельности и примеры</vt:lpstr>
      <vt:lpstr>Сформулируйте задания на разные уровни</vt:lpstr>
      <vt:lpstr>Урок должен иметь четко поставленную цель</vt:lpstr>
      <vt:lpstr>Технологическая карта </vt:lpstr>
      <vt:lpstr>Презентация PowerPoint</vt:lpstr>
      <vt:lpstr>От цели – к результату</vt:lpstr>
      <vt:lpstr> Планируемые результаты  тема: «Русские земли и их соседи в середине XIII – XIV в.»-10ч.    Т/у: «Походы Батыя на Восточную Европу».  6класс</vt:lpstr>
      <vt:lpstr>Планируемые результаты по теме</vt:lpstr>
      <vt:lpstr>В таблице 1 приведён составленный на основе п. 8 ФГОС перечень проверяемых требований к метапредметным результатам освоения основной образовательной программы среднего общего образования.(КОДИФИКАТОР)</vt:lpstr>
      <vt:lpstr>Критерии результативности урока</vt:lpstr>
      <vt:lpstr>Ресурс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«Технология проектирования образовательного процесса по предмету в современных условиях»</dc:title>
  <dc:creator>User</dc:creator>
  <cp:lastModifiedBy>User</cp:lastModifiedBy>
  <cp:revision>36</cp:revision>
  <dcterms:created xsi:type="dcterms:W3CDTF">2023-01-16T09:35:20Z</dcterms:created>
  <dcterms:modified xsi:type="dcterms:W3CDTF">2024-10-09T09:48:10Z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