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77" r:id="rId2"/>
    <p:sldId id="357" r:id="rId3"/>
    <p:sldId id="358" r:id="rId4"/>
    <p:sldId id="360" r:id="rId5"/>
    <p:sldId id="359" r:id="rId6"/>
    <p:sldId id="361" r:id="rId7"/>
    <p:sldId id="286" r:id="rId8"/>
    <p:sldId id="331" r:id="rId9"/>
    <p:sldId id="355" r:id="rId10"/>
    <p:sldId id="356" r:id="rId11"/>
    <p:sldId id="362" r:id="rId12"/>
    <p:sldId id="364" r:id="rId13"/>
  </p:sldIdLst>
  <p:sldSz cx="12192000" cy="6858000"/>
  <p:notesSz cx="6858000" cy="9947275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737" autoAdjust="0"/>
  </p:normalViewPr>
  <p:slideViewPr>
    <p:cSldViewPr snapToGrid="0">
      <p:cViewPr varScale="1">
        <p:scale>
          <a:sx n="109" d="100"/>
          <a:sy n="109" d="100"/>
        </p:scale>
        <p:origin x="49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CDD14-0BC4-4D66-8FE8-EDB5C18B8075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40ACA-2781-4FC9-A4C7-A1C9F053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3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pPr/>
              <a:t>25.09.2024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3332" y="477981"/>
            <a:ext cx="7278202" cy="2833800"/>
          </a:xfrm>
        </p:spPr>
        <p:txBody>
          <a:bodyPr>
            <a:normAutofit/>
          </a:bodyPr>
          <a:lstStyle/>
          <a:p>
            <a:pPr lvl="0"/>
            <a:r>
              <a:rPr lang="ru-RU" sz="3600" dirty="0" smtClean="0"/>
              <a:t>Преподавание истории на углубленном уровне: проблемы учителя и ученика; возможности решений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467600" y="5118101"/>
            <a:ext cx="373952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err="1" smtClean="0"/>
              <a:t>Пигалева</a:t>
            </a:r>
            <a:r>
              <a:rPr lang="ru-RU" sz="2800" i="1" dirty="0" smtClean="0"/>
              <a:t> Н.П., </a:t>
            </a:r>
            <a:r>
              <a:rPr lang="ru-RU" sz="2800" i="1" dirty="0" err="1" smtClean="0"/>
              <a:t>к.и.н</a:t>
            </a:r>
            <a:r>
              <a:rPr lang="ru-RU" sz="2800" i="1" dirty="0" smtClean="0"/>
              <a:t>., зав. кафедрой ТМО КОИРО</a:t>
            </a:r>
          </a:p>
          <a:p>
            <a:pPr algn="ctr"/>
            <a:endParaRPr lang="ru-RU" sz="2000" i="1" dirty="0" smtClean="0"/>
          </a:p>
          <a:p>
            <a:endParaRPr lang="ru-RU" dirty="0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/>
          <a:srcRect r="1032"/>
          <a:stretch>
            <a:fillRect/>
          </a:stretch>
        </p:blipFill>
        <p:spPr bwMode="auto">
          <a:xfrm>
            <a:off x="9094690" y="349799"/>
            <a:ext cx="265834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8617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Результаты (конкретизация стр.31 - 50)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проверяем личностные результаты? Почему они идут первыми?</a:t>
            </a:r>
          </a:p>
          <a:p>
            <a:r>
              <a:rPr lang="ru-RU" dirty="0" err="1" smtClean="0"/>
              <a:t>Метапредметные</a:t>
            </a:r>
            <a:endParaRPr lang="ru-RU" dirty="0" smtClean="0"/>
          </a:p>
          <a:p>
            <a:r>
              <a:rPr lang="ru-RU" dirty="0" smtClean="0"/>
              <a:t>Предметные </a:t>
            </a:r>
          </a:p>
          <a:p>
            <a:r>
              <a:rPr lang="ru-RU" dirty="0" smtClean="0"/>
              <a:t>Использование документов ЕГЭ (Спецификация, Кодификатор, возможно ИКС по разделам, как шпаргалка)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70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6338" y="219808"/>
            <a:ext cx="7640516" cy="110783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Тематическое в помощь! </a:t>
            </a:r>
            <a:br>
              <a:rPr lang="ru-RU" sz="3600" dirty="0" smtClean="0"/>
            </a:br>
            <a:r>
              <a:rPr lang="ru-RU" sz="2400" dirty="0" smtClean="0"/>
              <a:t>(содержание +виды деятельности)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4467" y="1661746"/>
            <a:ext cx="9079395" cy="507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820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1848" y="463463"/>
            <a:ext cx="9231681" cy="96450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Проблемы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3356" y="5244407"/>
            <a:ext cx="10351852" cy="140485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Объект 3"/>
          <p:cNvSpPr>
            <a:spLocks noGrp="1"/>
          </p:cNvSpPr>
          <p:nvPr>
            <p:ph sz="half" idx="1"/>
          </p:nvPr>
        </p:nvSpPr>
        <p:spPr>
          <a:xfrm>
            <a:off x="1222195" y="1913725"/>
            <a:ext cx="4680067" cy="3009208"/>
          </a:xfr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</a:rPr>
              <a:t>Содержание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ФРП (БУ, УУ)- УМК???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Возможные ресурсы 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?</a:t>
            </a:r>
          </a:p>
          <a:p>
            <a:r>
              <a:rPr lang="ru-RU" dirty="0">
                <a:latin typeface="Times New Roman" panose="02020603050405020304" pitchFamily="18" charset="0"/>
              </a:rPr>
              <a:t>?</a:t>
            </a:r>
            <a:endParaRPr lang="ru-RU" dirty="0" smtClean="0">
              <a:latin typeface="Times New Roman" panose="02020603050405020304" pitchFamily="18" charset="0"/>
            </a:endParaRPr>
          </a:p>
        </p:txBody>
      </p:sp>
      <p:sp>
        <p:nvSpPr>
          <p:cNvPr id="9" name="Объект 4"/>
          <p:cNvSpPr txBox="1">
            <a:spLocks/>
          </p:cNvSpPr>
          <p:nvPr/>
        </p:nvSpPr>
        <p:spPr>
          <a:xfrm>
            <a:off x="6239956" y="1883058"/>
            <a:ext cx="4935252" cy="32260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Знание нового содержания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Методика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Специфика УУ? В чем?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  <a:p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92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71800" y="465992"/>
            <a:ext cx="8678691" cy="808894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35370" y="1696915"/>
            <a:ext cx="8387862" cy="4624754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ru-RU" dirty="0" smtClean="0"/>
              <a:t> </a:t>
            </a:r>
            <a:r>
              <a:rPr lang="ru-RU" b="1" dirty="0"/>
              <a:t>Практикум. </a:t>
            </a:r>
            <a:endParaRPr lang="ru-RU" b="1" dirty="0" smtClean="0"/>
          </a:p>
          <a:p>
            <a:pPr algn="l"/>
            <a:r>
              <a:rPr lang="ru-RU" dirty="0" smtClean="0"/>
              <a:t>1</a:t>
            </a:r>
            <a:r>
              <a:rPr lang="ru-RU" dirty="0"/>
              <a:t>. Выберите тему конкретного урока </a:t>
            </a:r>
            <a:r>
              <a:rPr lang="ru-RU" dirty="0" smtClean="0"/>
              <a:t>по истории</a:t>
            </a:r>
            <a:endParaRPr lang="ru-RU" dirty="0"/>
          </a:p>
          <a:p>
            <a:pPr algn="l"/>
            <a:r>
              <a:rPr lang="ru-RU" dirty="0"/>
              <a:t>2. Определите планируемые результаты (личностные, </a:t>
            </a:r>
            <a:r>
              <a:rPr lang="ru-RU" dirty="0" err="1"/>
              <a:t>метапредметные</a:t>
            </a:r>
            <a:r>
              <a:rPr lang="ru-RU" dirty="0"/>
              <a:t>, предметные</a:t>
            </a:r>
            <a:r>
              <a:rPr lang="ru-RU" dirty="0" smtClean="0"/>
              <a:t>) к </a:t>
            </a:r>
            <a:r>
              <a:rPr lang="ru-RU" dirty="0"/>
              <a:t>данному уроку</a:t>
            </a:r>
          </a:p>
          <a:p>
            <a:pPr algn="l"/>
            <a:r>
              <a:rPr lang="ru-RU" dirty="0"/>
              <a:t>3. К </a:t>
            </a:r>
            <a:r>
              <a:rPr lang="ru-RU" u="sng" dirty="0"/>
              <a:t>каждому планируемому результату (</a:t>
            </a:r>
            <a:r>
              <a:rPr lang="ru-RU" dirty="0"/>
              <a:t>см. задание 2) пропишите 1-2 продуктивных задания, которые позволят формировать эти результаты, либо проверить их </a:t>
            </a:r>
            <a:r>
              <a:rPr lang="ru-RU" dirty="0" err="1"/>
              <a:t>сформированность</a:t>
            </a:r>
            <a:endParaRPr lang="ru-RU" dirty="0"/>
          </a:p>
          <a:p>
            <a:pPr algn="l"/>
            <a:r>
              <a:rPr lang="ru-RU" dirty="0"/>
              <a:t> </a:t>
            </a:r>
          </a:p>
          <a:p>
            <a:pPr algn="l"/>
            <a:r>
              <a:rPr lang="ru-RU" b="1" dirty="0"/>
              <a:t>Практическую работу необходимо выслать </a:t>
            </a:r>
            <a:r>
              <a:rPr lang="ru-RU" b="1" dirty="0" smtClean="0"/>
              <a:t>14- 15 декабря </a:t>
            </a:r>
            <a:r>
              <a:rPr lang="ru-RU" dirty="0" smtClean="0"/>
              <a:t>на </a:t>
            </a:r>
            <a:r>
              <a:rPr lang="ru-RU" dirty="0"/>
              <a:t>адрес электронной почты:</a:t>
            </a:r>
          </a:p>
          <a:p>
            <a:pPr lvl="0" algn="l"/>
            <a:r>
              <a:rPr lang="ru-RU" dirty="0"/>
              <a:t>pigaleva-nadin@yandex.ru​ - </a:t>
            </a:r>
            <a:r>
              <a:rPr lang="ru-RU" dirty="0" err="1"/>
              <a:t>Пигалева</a:t>
            </a:r>
            <a:r>
              <a:rPr lang="ru-RU" dirty="0"/>
              <a:t> Надежда Павловна (предмет "История")</a:t>
            </a:r>
          </a:p>
          <a:p>
            <a:pPr algn="l"/>
            <a:endParaRPr lang="ru-RU" dirty="0"/>
          </a:p>
        </p:txBody>
      </p:sp>
      <p:pic>
        <p:nvPicPr>
          <p:cNvPr id="1027" name="Рисунок 1" descr="https://www.eduportal44.ru/_layouts/15/images/icpd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Рисунок 2" descr="https://www.eduportal44.ru/_layouts/15/images/icpd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3" descr="https://www.eduportal44.ru/_layouts/15/images/icpd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9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28110" y="232757"/>
            <a:ext cx="7178635" cy="681644"/>
          </a:xfrm>
        </p:spPr>
        <p:txBody>
          <a:bodyPr>
            <a:noAutofit/>
          </a:bodyPr>
          <a:lstStyle/>
          <a:p>
            <a:r>
              <a:rPr lang="ru-RU" sz="2000" dirty="0"/>
              <a:t>Преподавание учебного предмета «История» на уровне среднего общего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28109" y="1463040"/>
            <a:ext cx="7178634" cy="4660174"/>
          </a:xfrm>
        </p:spPr>
        <p:txBody>
          <a:bodyPr/>
          <a:lstStyle/>
          <a:p>
            <a:r>
              <a:rPr lang="ru-RU" dirty="0"/>
              <a:t>осуществляется на основе федеральной рабочей программы (далее по тексту – ФРП) по учебному предмету «История» на уровне среднего общего образования на базовом и углубленном </a:t>
            </a:r>
            <a:r>
              <a:rPr lang="ru-RU" dirty="0" smtClean="0"/>
              <a:t>уровнях</a:t>
            </a:r>
          </a:p>
          <a:p>
            <a:pPr algn="l"/>
            <a:r>
              <a:rPr lang="ru-RU" dirty="0" smtClean="0"/>
              <a:t>	Общее </a:t>
            </a:r>
            <a:r>
              <a:rPr lang="ru-RU" dirty="0"/>
              <a:t>число часов, рекомендованных для </a:t>
            </a:r>
            <a:r>
              <a:rPr lang="ru-RU" b="1" dirty="0"/>
              <a:t>изучения истории на базовом уровне</a:t>
            </a:r>
            <a:r>
              <a:rPr lang="ru-RU" dirty="0"/>
              <a:t>  - 136, в 10-11 классах по 2 часа в неделю при 34 учебных неделях</a:t>
            </a:r>
            <a:r>
              <a:rPr lang="ru-RU" dirty="0" smtClean="0"/>
              <a:t>.</a:t>
            </a:r>
          </a:p>
          <a:p>
            <a:pPr algn="l"/>
            <a:endParaRPr lang="ru-RU" dirty="0"/>
          </a:p>
          <a:p>
            <a:pPr algn="l"/>
            <a:endParaRPr lang="ru-RU" dirty="0" smtClean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21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44735" y="689957"/>
            <a:ext cx="7162008" cy="399010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Преподавание истории на углубленном уровне</a:t>
            </a:r>
            <a:r>
              <a:rPr lang="ru-RU" sz="2400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11732" y="1704110"/>
            <a:ext cx="7295012" cy="3715789"/>
          </a:xfrm>
        </p:spPr>
        <p:txBody>
          <a:bodyPr/>
          <a:lstStyle/>
          <a:p>
            <a:r>
              <a:rPr lang="ru-RU" dirty="0" smtClean="0"/>
              <a:t>возможно </a:t>
            </a:r>
            <a:r>
              <a:rPr lang="ru-RU" dirty="0"/>
              <a:t>в рамках гуманитарного и универсального </a:t>
            </a:r>
            <a:r>
              <a:rPr lang="ru-RU" dirty="0" smtClean="0"/>
              <a:t>профилей (4 часа в неделю)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3577244" y="2610197"/>
            <a:ext cx="6317672" cy="244394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336176" y="5120640"/>
            <a:ext cx="6882936" cy="1205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1275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классных журналах (10–11 класс) отводится единая страница для записи уроков по предмету и выставляется единая полугодовая и годовая отметки. Обязательным элементом содержания рабочих программ является включение краеведческого материала.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271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5843" y="482139"/>
            <a:ext cx="7200901" cy="606828"/>
          </a:xfrm>
        </p:spPr>
        <p:txBody>
          <a:bodyPr>
            <a:normAutofit/>
          </a:bodyPr>
          <a:lstStyle/>
          <a:p>
            <a:r>
              <a:rPr lang="en-US" sz="2400" dirty="0"/>
              <a:t>https://edsoo.ru/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156" y="1496806"/>
            <a:ext cx="6930823" cy="385754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156" y="5342212"/>
            <a:ext cx="6930823" cy="103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069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3784" y="201718"/>
            <a:ext cx="4800601" cy="666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87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1848" y="463463"/>
            <a:ext cx="9231681" cy="96450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БАЗОВЫЙ и УГЛУБЛЕННЫЙ УРОВНИ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8" name="Объект 3"/>
          <p:cNvSpPr>
            <a:spLocks noGrp="1"/>
          </p:cNvSpPr>
          <p:nvPr>
            <p:ph sz="half" idx="1"/>
          </p:nvPr>
        </p:nvSpPr>
        <p:spPr>
          <a:xfrm>
            <a:off x="951978" y="1547447"/>
            <a:ext cx="5067822" cy="4690516"/>
          </a:xfr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УЧЕНИК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ЧЕЙ ВЫБОР?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РЕЗУЛЬТАТ ОГЭ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МОТИВАЦИЯ И ЦЕЛИ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ОРГАНИЗАЦИЯ СОБСТВЕННОЙ ДЕЯТЕЛЬНОСТИ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РЕЗУЛЬТАТ (и не только ЕГЭ)</a:t>
            </a:r>
            <a:endParaRPr lang="ru-RU" dirty="0"/>
          </a:p>
        </p:txBody>
      </p:sp>
      <p:sp>
        <p:nvSpPr>
          <p:cNvPr id="9" name="Объект 4"/>
          <p:cNvSpPr txBox="1">
            <a:spLocks/>
          </p:cNvSpPr>
          <p:nvPr/>
        </p:nvSpPr>
        <p:spPr>
          <a:xfrm>
            <a:off x="6210300" y="1547446"/>
            <a:ext cx="5143500" cy="499305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Times New Roman" panose="02020603050405020304" pitchFamily="18" charset="0"/>
              </a:rPr>
              <a:t>УЧИТЕЛЬ 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ЕСТЬ ЛИ ВЫБОР (вести или нет)?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СТЕПЕНЬ ГОТОВНОСТИ (</a:t>
            </a:r>
            <a:r>
              <a:rPr lang="ru-RU" sz="1700" dirty="0" smtClean="0">
                <a:latin typeface="Times New Roman" panose="02020603050405020304" pitchFamily="18" charset="0"/>
              </a:rPr>
              <a:t>ЦЕЛЕПОЛАГАНИЕ, СОДЕРЖАНИЕ, МЕТОДИКИ и др</a:t>
            </a:r>
            <a:r>
              <a:rPr lang="ru-RU" dirty="0" smtClean="0">
                <a:latin typeface="Times New Roman" panose="02020603050405020304" pitchFamily="18" charset="0"/>
              </a:rPr>
              <a:t>.)</a:t>
            </a:r>
          </a:p>
          <a:p>
            <a:r>
              <a:rPr lang="ru-RU" sz="2400" dirty="0" smtClean="0">
                <a:latin typeface="Times New Roman" panose="02020603050405020304" pitchFamily="18" charset="0"/>
              </a:rPr>
              <a:t>ПРОЕКТИРОВАНИЕ И ОРГАНИЗАЦИЯ СОБСТВЕННОЙ ДЕЯТЕЛЬНОСТИ И ДЕЯТЕЛЬНОСТИ УЧЕНИКОВ</a:t>
            </a:r>
          </a:p>
          <a:p>
            <a:r>
              <a:rPr lang="ru-RU" sz="2400" dirty="0" smtClean="0">
                <a:latin typeface="Times New Roman" panose="02020603050405020304" pitchFamily="18" charset="0"/>
              </a:rPr>
              <a:t>РЕЗУЛЬТАТ </a:t>
            </a:r>
            <a:r>
              <a:rPr lang="ru-RU" dirty="0" smtClean="0">
                <a:latin typeface="Times New Roman" panose="02020603050405020304" pitchFamily="18" charset="0"/>
              </a:rPr>
              <a:t>(воспитание, мировоззрение, ЕГЭ и </a:t>
            </a:r>
            <a:r>
              <a:rPr lang="ru-RU" dirty="0" err="1" smtClean="0">
                <a:latin typeface="Times New Roman" panose="02020603050405020304" pitchFamily="18" charset="0"/>
              </a:rPr>
              <a:t>др</a:t>
            </a:r>
            <a:endParaRPr lang="ru-RU" dirty="0" smtClean="0">
              <a:latin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978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1848" y="463463"/>
            <a:ext cx="9231681" cy="96450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Проблемы смыслов и целей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3356" y="5244407"/>
            <a:ext cx="10351852" cy="140485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ЧТО ДЕЛАТЬ УЧИТЕЛЮ И УЧЕНИКУ? КАК РАБОТАТЬ С РОДИТЕЛЯМИ?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ПОЗИЦИЯ УЧЕНИКА, РОЛЬ УЧИТЕЛЯ, ДОГОВОРЕННОСТИ И РАСПРЕДЕЛЕНИЕ ОТВЕТСТВЕННОСТИ, НАЦЕЛЕННОСТЬ НА РЕЗУЛЬТАТ И ДР.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бъект 3"/>
          <p:cNvSpPr>
            <a:spLocks noGrp="1"/>
          </p:cNvSpPr>
          <p:nvPr>
            <p:ph sz="half" idx="1"/>
          </p:nvPr>
        </p:nvSpPr>
        <p:spPr>
          <a:xfrm>
            <a:off x="1222195" y="1913725"/>
            <a:ext cx="4680067" cy="3009208"/>
          </a:xfr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</a:rPr>
              <a:t>Содержание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ФРП (БУ, УУ)- УМК???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Возможные ресурсы </a:t>
            </a:r>
          </a:p>
          <a:p>
            <a:r>
              <a:rPr lang="ru-RU" dirty="0" smtClean="0">
                <a:latin typeface="Times New Roman" panose="02020603050405020304" pitchFamily="18" charset="0"/>
              </a:rPr>
              <a:t>?</a:t>
            </a:r>
          </a:p>
          <a:p>
            <a:r>
              <a:rPr lang="ru-RU" dirty="0">
                <a:latin typeface="Times New Roman" panose="02020603050405020304" pitchFamily="18" charset="0"/>
              </a:rPr>
              <a:t>?</a:t>
            </a:r>
            <a:endParaRPr lang="ru-RU" dirty="0" smtClean="0">
              <a:latin typeface="Times New Roman" panose="02020603050405020304" pitchFamily="18" charset="0"/>
            </a:endParaRPr>
          </a:p>
        </p:txBody>
      </p:sp>
      <p:sp>
        <p:nvSpPr>
          <p:cNvPr id="9" name="Объект 4"/>
          <p:cNvSpPr txBox="1">
            <a:spLocks/>
          </p:cNvSpPr>
          <p:nvPr/>
        </p:nvSpPr>
        <p:spPr>
          <a:xfrm>
            <a:off x="6239956" y="1883058"/>
            <a:ext cx="4935252" cy="32260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Знание нового содержания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Методика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Специфика УУ? В чем?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  <a:p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4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31022" y="149468"/>
            <a:ext cx="994410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Общей целью школьного исторического образования </a:t>
            </a:r>
            <a:r>
              <a:rPr lang="ru-RU" dirty="0"/>
              <a:t>является </a:t>
            </a:r>
            <a:r>
              <a:rPr lang="ru-RU" b="1" dirty="0"/>
              <a:t>формирование и развитие личности обучающегося</a:t>
            </a:r>
            <a:r>
              <a:rPr lang="ru-RU" dirty="0"/>
              <a:t>, способного к самоидентификации и определению своих ценностных ориентиров на основе осмысления и освоения исторического опыта своей страны и человечества в целом, активно и творчески </a:t>
            </a:r>
            <a:r>
              <a:rPr lang="ru-RU" dirty="0" smtClean="0"/>
              <a:t>применяющего </a:t>
            </a:r>
            <a:r>
              <a:rPr lang="ru-RU" dirty="0"/>
              <a:t>исторические знания и предметные умения в учебной и социальной практике. Данная цель предполагает формирование у обучающихся целостной картины российской и мировой истории, понимание места и роли России в мире, важности вклада каждого её народа, его культуры в общую историю страны и мировую историю, формирование личностной позиции по отношению к прошлому и настоящему </a:t>
            </a:r>
            <a:r>
              <a:rPr lang="ru-RU" dirty="0" smtClean="0"/>
              <a:t>Отечества</a:t>
            </a:r>
          </a:p>
          <a:p>
            <a:r>
              <a:rPr lang="ru-RU" b="1" dirty="0" smtClean="0"/>
              <a:t>Задачи (на уровне содержания и деятельности)</a:t>
            </a:r>
          </a:p>
          <a:p>
            <a:r>
              <a:rPr lang="ru-RU" dirty="0" smtClean="0"/>
              <a:t>-</a:t>
            </a:r>
            <a:r>
              <a:rPr lang="ru-RU" b="1" dirty="0" smtClean="0"/>
              <a:t>формирование </a:t>
            </a:r>
            <a:r>
              <a:rPr lang="ru-RU" b="1" dirty="0"/>
              <a:t>исторического мышления</a:t>
            </a:r>
            <a:r>
              <a:rPr lang="ru-RU" dirty="0"/>
              <a:t>, то есть способности рассматривать события и явления с точки зрения их исторической обусловленности и взаимосвязи, в развитии, в системе координат «прошлое – настоящее – будущее»; </a:t>
            </a:r>
            <a:r>
              <a:rPr lang="ru-RU" dirty="0" smtClean="0"/>
              <a:t>-</a:t>
            </a:r>
            <a:r>
              <a:rPr lang="ru-RU" b="1" dirty="0" smtClean="0"/>
              <a:t>работа </a:t>
            </a:r>
            <a:r>
              <a:rPr lang="ru-RU" b="1" dirty="0"/>
              <a:t>с комплексами источников </a:t>
            </a:r>
            <a:r>
              <a:rPr lang="ru-RU" dirty="0"/>
              <a:t>исторической и социальной информации, развитие учебно-проектной деятельности, </a:t>
            </a:r>
            <a:r>
              <a:rPr lang="ru-RU" b="1" dirty="0"/>
              <a:t>в углубленных курсах – приобретение первичного опыта исследовательской деятельности</a:t>
            </a:r>
            <a:r>
              <a:rPr lang="ru-RU" dirty="0"/>
              <a:t>; расширение аксиологических знаний и опыта оценочной деятельности (сопоставление различных версий и оценок исторических событий и личностей, определение и выражение собственного отношения, обоснование позиции при изучении дискуссионных проблем прошлого и современности); развитие практики применения знаний и умений в социальной среде, общественной деятельности, межкультурном общении; </a:t>
            </a:r>
            <a:r>
              <a:rPr lang="ru-RU" b="1" dirty="0"/>
              <a:t>в углубленных курсах – элементы ориентации на продолжение образования в организациях профессионального образования гуманитарного профиля </a:t>
            </a:r>
            <a:r>
              <a:rPr lang="ru-RU" dirty="0"/>
              <a:t>(Концепция преподавания учебного курса «История России» в образовательных организациях Российской Федерации, реализующих основные образовательные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31542810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4707f489e816780eb12c9589e225293a4c6204e"/>
</p:tagLst>
</file>

<file path=ppt/theme/theme1.xml><?xml version="1.0" encoding="utf-8"?>
<a:theme xmlns:a="http://schemas.openxmlformats.org/drawingml/2006/main" name="коиро1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1" id="{4A0EAB06-ABF7-4637-9106-F3432C47BED1}" vid="{2E48D4C3-B77D-410B-89EE-E90A7F82F5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57DB81-06DD-409C-BCFA-189E2E7E78C8}"/>
</file>

<file path=customXml/itemProps2.xml><?xml version="1.0" encoding="utf-8"?>
<ds:datastoreItem xmlns:ds="http://schemas.openxmlformats.org/officeDocument/2006/customXml" ds:itemID="{83086577-8CD7-4455-8201-922DB37D44C1}"/>
</file>

<file path=customXml/itemProps3.xml><?xml version="1.0" encoding="utf-8"?>
<ds:datastoreItem xmlns:ds="http://schemas.openxmlformats.org/officeDocument/2006/customXml" ds:itemID="{F9E9B184-12BF-4008-ADD7-D557692B8A9A}"/>
</file>

<file path=docProps/app.xml><?xml version="1.0" encoding="utf-8"?>
<Properties xmlns="http://schemas.openxmlformats.org/officeDocument/2006/extended-properties" xmlns:vt="http://schemas.openxmlformats.org/officeDocument/2006/docPropsVTypes">
  <Template>коиро1 (Широкоформатный)</Template>
  <TotalTime>4258</TotalTime>
  <Words>578</Words>
  <Application>Microsoft Office PowerPoint</Application>
  <PresentationFormat>Широкоэкранный</PresentationFormat>
  <Paragraphs>64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Garamond</vt:lpstr>
      <vt:lpstr>Times New Roman</vt:lpstr>
      <vt:lpstr>коиро1</vt:lpstr>
      <vt:lpstr>Преподавание истории на углубленном уровне: проблемы учителя и ученика; возможности решений</vt:lpstr>
      <vt:lpstr>Презентация PowerPoint</vt:lpstr>
      <vt:lpstr>Преподавание учебного предмета «История» на уровне среднего общего образования</vt:lpstr>
      <vt:lpstr>Преподавание истории на углубленном уровне </vt:lpstr>
      <vt:lpstr>https://edsoo.ru/</vt:lpstr>
      <vt:lpstr>Презентация PowerPoint</vt:lpstr>
      <vt:lpstr>БАЗОВЫЙ и УГЛУБЛЕННЫЙ УРОВНИ</vt:lpstr>
      <vt:lpstr>Проблемы смыслов и целей</vt:lpstr>
      <vt:lpstr>Презентация PowerPoint</vt:lpstr>
      <vt:lpstr>Результаты (конкретизация стр.31 - 50) </vt:lpstr>
      <vt:lpstr>Тематическое в помощь!  (содержание +виды деятельности)</vt:lpstr>
      <vt:lpstr>Проблемы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Сопровождение проектов естественнонаучного направления в школьных и публичных библиотеках</dc:title>
  <dc:creator>user</dc:creator>
  <cp:lastModifiedBy>User</cp:lastModifiedBy>
  <cp:revision>262</cp:revision>
  <cp:lastPrinted>2018-05-22T08:17:07Z</cp:lastPrinted>
  <dcterms:created xsi:type="dcterms:W3CDTF">2018-01-19T06:20:47Z</dcterms:created>
  <dcterms:modified xsi:type="dcterms:W3CDTF">2024-09-25T10:29:17Z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