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0"/>
  </p:notesMasterIdLst>
  <p:sldIdLst>
    <p:sldId id="256" r:id="rId2"/>
    <p:sldId id="409" r:id="rId3"/>
    <p:sldId id="423" r:id="rId4"/>
    <p:sldId id="424" r:id="rId5"/>
    <p:sldId id="436" r:id="rId6"/>
    <p:sldId id="415" r:id="rId7"/>
    <p:sldId id="422" r:id="rId8"/>
    <p:sldId id="421" r:id="rId9"/>
    <p:sldId id="431" r:id="rId10"/>
    <p:sldId id="389" r:id="rId11"/>
    <p:sldId id="425" r:id="rId12"/>
    <p:sldId id="426" r:id="rId13"/>
    <p:sldId id="433" r:id="rId14"/>
    <p:sldId id="435" r:id="rId15"/>
    <p:sldId id="390" r:id="rId16"/>
    <p:sldId id="411" r:id="rId17"/>
    <p:sldId id="428" r:id="rId18"/>
    <p:sldId id="429" r:id="rId19"/>
    <p:sldId id="432" r:id="rId20"/>
    <p:sldId id="412" r:id="rId21"/>
    <p:sldId id="413" r:id="rId22"/>
    <p:sldId id="388" r:id="rId23"/>
    <p:sldId id="410" r:id="rId24"/>
    <p:sldId id="416" r:id="rId25"/>
    <p:sldId id="414" r:id="rId26"/>
    <p:sldId id="403" r:id="rId27"/>
    <p:sldId id="405" r:id="rId28"/>
    <p:sldId id="261" r:id="rId29"/>
  </p:sldIdLst>
  <p:sldSz cx="9144000" cy="6858000" type="screen4x3"/>
  <p:notesSz cx="6797675" cy="9926638"/>
  <p:custDataLst>
    <p:tags r:id="rId3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15" d="100"/>
          <a:sy n="115" d="100"/>
        </p:scale>
        <p:origin x="147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8A13F6A-CD0A-4A9F-B374-D65EB708A2A0}" type="datetimeFigureOut">
              <a:rPr lang="ru-RU" smtClean="0"/>
              <a:pPr/>
              <a:t>29.08.2024</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02FFA3C-B636-48EC-91A5-EF229E91C486}" type="slidenum">
              <a:rPr lang="ru-RU" smtClean="0"/>
              <a:pPr/>
              <a:t>‹#›</a:t>
            </a:fld>
            <a:endParaRPr lang="ru-RU"/>
          </a:p>
        </p:txBody>
      </p:sp>
    </p:spTree>
    <p:extLst>
      <p:ext uri="{BB962C8B-B14F-4D97-AF65-F5344CB8AC3E}">
        <p14:creationId xmlns:p14="http://schemas.microsoft.com/office/powerpoint/2010/main" val="60856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681841" y="3814309"/>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25486059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26504187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7516719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7384266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3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31899188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4257" y="0"/>
            <a:ext cx="7470322" cy="1325563"/>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35728755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7735" y="0"/>
            <a:ext cx="7396843" cy="1325563"/>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28204245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181579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681842" y="4467452"/>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1020535" y="6356350"/>
            <a:ext cx="1951263" cy="365125"/>
          </a:xfrm>
        </p:spPr>
        <p:txBody>
          <a:bodyPr/>
          <a:lstStyle/>
          <a:p>
            <a:fld id="{D190D787-D32D-4E92-B227-0E52D5AD77D3}" type="datetimeFigureOut">
              <a:rPr lang="ru-RU" smtClean="0"/>
              <a:pPr/>
              <a:t>29.08.2024</a:t>
            </a:fld>
            <a:endParaRPr lang="ru-RU"/>
          </a:p>
        </p:txBody>
      </p:sp>
      <p:sp>
        <p:nvSpPr>
          <p:cNvPr id="5" name="Footer Placeholder 4"/>
          <p:cNvSpPr>
            <a:spLocks noGrp="1"/>
          </p:cNvSpPr>
          <p:nvPr>
            <p:ph type="ftr" sz="quarter" idx="11"/>
          </p:nvPr>
        </p:nvSpPr>
        <p:spPr>
          <a:xfrm>
            <a:off x="3028950" y="6356351"/>
            <a:ext cx="2294164" cy="365125"/>
          </a:xfrm>
        </p:spPr>
        <p:txBody>
          <a:bodyPr/>
          <a:lstStyle/>
          <a:p>
            <a:endParaRPr lang="ru-RU" dirty="0"/>
          </a:p>
        </p:txBody>
      </p:sp>
      <p:sp>
        <p:nvSpPr>
          <p:cNvPr id="6" name="Slide Number Placeholder 5"/>
          <p:cNvSpPr>
            <a:spLocks noGrp="1"/>
          </p:cNvSpPr>
          <p:nvPr>
            <p:ph type="sldNum" sz="quarter" idx="12"/>
          </p:nvPr>
        </p:nvSpPr>
        <p:spPr>
          <a:xfrm>
            <a:off x="5380265" y="6356351"/>
            <a:ext cx="1771649" cy="365125"/>
          </a:xfrm>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1982066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266172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15654242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9714" y="-7482"/>
            <a:ext cx="7894865"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1040533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482"/>
            <a:ext cx="8245929" cy="1325563"/>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pPr/>
              <a:t>29.08.2024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41802822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4725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1118506" y="6011014"/>
            <a:ext cx="2057400" cy="365125"/>
          </a:xfrm>
        </p:spPr>
        <p:txBody>
          <a:bodyPr/>
          <a:lstStyle/>
          <a:p>
            <a:fld id="{D190D787-D32D-4E92-B227-0E52D5AD77D3}" type="datetimeFigureOut">
              <a:rPr lang="ru-RU" smtClean="0"/>
              <a:pPr/>
              <a:t>29.08.2024</a:t>
            </a:fld>
            <a:endParaRPr lang="ru-RU"/>
          </a:p>
        </p:txBody>
      </p:sp>
      <p:sp>
        <p:nvSpPr>
          <p:cNvPr id="5" name="Footer Placeholder 4"/>
          <p:cNvSpPr>
            <a:spLocks noGrp="1"/>
          </p:cNvSpPr>
          <p:nvPr>
            <p:ph type="ftr" sz="quarter" idx="11"/>
          </p:nvPr>
        </p:nvSpPr>
        <p:spPr>
          <a:xfrm>
            <a:off x="3690257" y="6011013"/>
            <a:ext cx="3086100" cy="365125"/>
          </a:xfrm>
        </p:spPr>
        <p:txBody>
          <a:bodyPr/>
          <a:lstStyle/>
          <a:p>
            <a:endParaRPr lang="ru-RU"/>
          </a:p>
        </p:txBody>
      </p:sp>
      <p:sp>
        <p:nvSpPr>
          <p:cNvPr id="6" name="Slide Number Placeholder 5"/>
          <p:cNvSpPr>
            <a:spLocks noGrp="1"/>
          </p:cNvSpPr>
          <p:nvPr>
            <p:ph type="sldNum" sz="quarter" idx="12"/>
          </p:nvPr>
        </p:nvSpPr>
        <p:spPr>
          <a:xfrm>
            <a:off x="6947806" y="6011014"/>
            <a:ext cx="2057400" cy="365125"/>
          </a:xfrm>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2691856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D190D787-D32D-4E92-B227-0E52D5AD77D3}" type="datetimeFigureOut">
              <a:rPr lang="ru-RU" smtClean="0"/>
              <a:pPr/>
              <a:t>29.08.2024</a:t>
            </a:fld>
            <a:endParaRPr lang="ru-RU"/>
          </a:p>
        </p:txBody>
      </p:sp>
      <p:sp>
        <p:nvSpPr>
          <p:cNvPr id="5" name="Footer Placeholder 4"/>
          <p:cNvSpPr>
            <a:spLocks noGrp="1"/>
          </p:cNvSpPr>
          <p:nvPr>
            <p:ph type="ftr" sz="quarter" idx="11"/>
          </p:nvPr>
        </p:nvSpPr>
        <p:spPr>
          <a:xfrm>
            <a:off x="2432955" y="6376138"/>
            <a:ext cx="3086100" cy="365125"/>
          </a:xfrm>
        </p:spPr>
        <p:txBody>
          <a:bodyPr/>
          <a:lstStyle/>
          <a:p>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40608965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D190D787-D32D-4E92-B227-0E52D5AD77D3}" type="datetimeFigureOut">
              <a:rPr lang="ru-RU" smtClean="0"/>
              <a:pPr/>
              <a:t>29.08.2024</a:t>
            </a:fld>
            <a:endParaRPr lang="ru-RU"/>
          </a:p>
        </p:txBody>
      </p:sp>
      <p:sp>
        <p:nvSpPr>
          <p:cNvPr id="5" name="Footer Placeholder 4"/>
          <p:cNvSpPr>
            <a:spLocks noGrp="1"/>
          </p:cNvSpPr>
          <p:nvPr>
            <p:ph type="ftr" sz="quarter" idx="11"/>
          </p:nvPr>
        </p:nvSpPr>
        <p:spPr>
          <a:xfrm>
            <a:off x="2432955" y="6376138"/>
            <a:ext cx="3086100" cy="365125"/>
          </a:xfrm>
        </p:spPr>
        <p:txBody>
          <a:bodyPr/>
          <a:lstStyle/>
          <a:p>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pPr/>
              <a:t>‹#›</a:t>
            </a:fld>
            <a:endParaRPr lang="ru-RU"/>
          </a:p>
        </p:txBody>
      </p:sp>
    </p:spTree>
    <p:extLst>
      <p:ext uri="{BB962C8B-B14F-4D97-AF65-F5344CB8AC3E}">
        <p14:creationId xmlns:p14="http://schemas.microsoft.com/office/powerpoint/2010/main" val="34551293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0D787-D32D-4E92-B227-0E52D5AD77D3}" type="datetimeFigureOut">
              <a:rPr lang="ru-RU" smtClean="0"/>
              <a:pPr/>
              <a:t>29.08.2024</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AB965-0061-48B7-8827-09429CCA7BF8}" type="slidenum">
              <a:rPr lang="ru-RU" smtClean="0"/>
              <a:pPr/>
              <a:t>‹#›</a:t>
            </a:fld>
            <a:endParaRPr lang="ru-RU"/>
          </a:p>
        </p:txBody>
      </p:sp>
    </p:spTree>
    <p:extLst>
      <p:ext uri="{BB962C8B-B14F-4D97-AF65-F5344CB8AC3E}">
        <p14:creationId xmlns:p14="http://schemas.microsoft.com/office/powerpoint/2010/main" val="1864084198"/>
      </p:ext>
    </p:extLst>
  </p:cSld>
  <p:clrMap bg1="lt1" tx1="dk1" bg2="lt2" tx2="dk2" accent1="accent1" accent2="accent2" accent3="accent3" accent4="accent4" accent5="accent5" accent6="accent6" hlink="hlink" folHlink="folHlink"/>
  <p:sldLayoutIdLst>
    <p:sldLayoutId id="2147483699" r:id="rId1"/>
    <p:sldLayoutId id="2147483710" r:id="rId2"/>
    <p:sldLayoutId id="2147483700" r:id="rId3"/>
    <p:sldLayoutId id="2147483711" r:id="rId4"/>
    <p:sldLayoutId id="2147483712" r:id="rId5"/>
    <p:sldLayoutId id="2147483713" r:id="rId6"/>
    <p:sldLayoutId id="2147483701" r:id="rId7"/>
    <p:sldLayoutId id="2147483714" r:id="rId8"/>
    <p:sldLayoutId id="2147483715" r:id="rId9"/>
    <p:sldLayoutId id="2147483702" r:id="rId10"/>
    <p:sldLayoutId id="2147483716" r:id="rId11"/>
    <p:sldLayoutId id="2147483717" r:id="rId12"/>
    <p:sldLayoutId id="2147483718" r:id="rId13"/>
    <p:sldLayoutId id="2147483704" r:id="rId14"/>
    <p:sldLayoutId id="2147483719" r:id="rId15"/>
    <p:sldLayoutId id="2147483705"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sihdocs.ru/aktualenie-problemi-korrekcionnoj-pedagogiki-v-sovremennih-usl.html" TargetMode="External"/><Relationship Id="rId2" Type="http://schemas.openxmlformats.org/officeDocument/2006/relationships/hyperlink" Target="http://psihdocs.ru/?q=%D0%A3%D1%87%D0%B5%D0%B1%D0%BD%D0%B8%D0%BA" TargetMode="External"/><Relationship Id="rId1" Type="http://schemas.openxmlformats.org/officeDocument/2006/relationships/slideLayout" Target="../slideLayouts/slideLayout2.xml"/><Relationship Id="rId4" Type="http://schemas.openxmlformats.org/officeDocument/2006/relationships/hyperlink" Target="http://psihdocs.ru/tehnologii-poiska-otbora-i-adaptacii-personala-v-kompanii.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pigaleva-nadin@yandex.r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histrf.ru/read/articles/ne-chital-no-osuzhday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86494" y="881148"/>
            <a:ext cx="6796249" cy="2502131"/>
          </a:xfrm>
        </p:spPr>
        <p:txBody>
          <a:bodyPr>
            <a:noAutofit/>
          </a:bodyPr>
          <a:lstStyle/>
          <a:p>
            <a:r>
              <a:rPr lang="ru-RU" sz="3200" dirty="0" smtClean="0">
                <a:solidFill>
                  <a:schemeClr val="accent5"/>
                </a:solidFill>
                <a:latin typeface="Times New Roman" panose="02020603050405020304" pitchFamily="18" charset="0"/>
                <a:cs typeface="Times New Roman" panose="02020603050405020304" pitchFamily="18" charset="0"/>
              </a:rPr>
              <a:t>Единый учебник истории и современный УМК </a:t>
            </a:r>
            <a:br>
              <a:rPr lang="ru-RU" sz="3200" dirty="0" smtClean="0">
                <a:solidFill>
                  <a:schemeClr val="accent5"/>
                </a:solidFill>
                <a:latin typeface="Times New Roman" panose="02020603050405020304" pitchFamily="18" charset="0"/>
                <a:cs typeface="Times New Roman" panose="02020603050405020304" pitchFamily="18" charset="0"/>
              </a:rPr>
            </a:br>
            <a:endParaRPr lang="ru-RU" sz="3200" dirty="0">
              <a:solidFill>
                <a:schemeClr val="accent5"/>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498848" y="4901185"/>
            <a:ext cx="4645152" cy="1158240"/>
          </a:xfrm>
        </p:spPr>
        <p:txBody>
          <a:bodyPr>
            <a:normAutofit lnSpcReduction="10000"/>
          </a:bodyPr>
          <a:lstStyle/>
          <a:p>
            <a:pPr algn="l"/>
            <a:r>
              <a:rPr lang="ru-RU" sz="1600" dirty="0" err="1" smtClean="0">
                <a:latin typeface="Arial" panose="020B0604020202020204" pitchFamily="34" charset="0"/>
                <a:cs typeface="Arial" panose="020B0604020202020204" pitchFamily="34" charset="0"/>
              </a:rPr>
              <a:t>Пигалева</a:t>
            </a:r>
            <a:r>
              <a:rPr lang="ru-RU" sz="1600" dirty="0" smtClean="0">
                <a:latin typeface="Arial" panose="020B0604020202020204" pitchFamily="34" charset="0"/>
                <a:cs typeface="Arial" panose="020B0604020202020204" pitchFamily="34" charset="0"/>
              </a:rPr>
              <a:t> Надежда Павловна, </a:t>
            </a:r>
            <a:r>
              <a:rPr lang="ru-RU" sz="1600" dirty="0" err="1" smtClean="0">
                <a:latin typeface="Arial" panose="020B0604020202020204" pitchFamily="34" charset="0"/>
                <a:cs typeface="Arial" panose="020B0604020202020204" pitchFamily="34" charset="0"/>
              </a:rPr>
              <a:t>к.и.н</a:t>
            </a:r>
            <a:r>
              <a:rPr lang="ru-RU" sz="1600" dirty="0" smtClean="0">
                <a:latin typeface="Arial" panose="020B0604020202020204" pitchFamily="34" charset="0"/>
                <a:cs typeface="Arial" panose="020B0604020202020204" pitchFamily="34" charset="0"/>
              </a:rPr>
              <a:t>.,</a:t>
            </a:r>
          </a:p>
          <a:p>
            <a:pPr algn="l"/>
            <a:r>
              <a:rPr lang="ru-RU" sz="1600" dirty="0" smtClean="0">
                <a:latin typeface="Arial" panose="020B0604020202020204" pitchFamily="34" charset="0"/>
                <a:cs typeface="Arial" panose="020B0604020202020204" pitchFamily="34" charset="0"/>
              </a:rPr>
              <a:t>зав. кафедрой теории и методики обучения ОГБОУ ДПО «КОИРО»</a:t>
            </a:r>
          </a:p>
          <a:p>
            <a:pPr algn="l"/>
            <a:r>
              <a:rPr lang="ru-RU" sz="1600" dirty="0" smtClean="0">
                <a:latin typeface="Arial" panose="020B0604020202020204" pitchFamily="34" charset="0"/>
                <a:cs typeface="Arial" panose="020B0604020202020204" pitchFamily="34" charset="0"/>
              </a:rPr>
              <a:t>Сентябрь 2023 г.</a:t>
            </a:r>
          </a:p>
        </p:txBody>
      </p:sp>
    </p:spTree>
    <p:extLst>
      <p:ext uri="{BB962C8B-B14F-4D97-AF65-F5344CB8AC3E}">
        <p14:creationId xmlns:p14="http://schemas.microsoft.com/office/powerpoint/2010/main" val="605020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87979" y="1"/>
            <a:ext cx="6916188" cy="573024"/>
          </a:xfrm>
        </p:spPr>
        <p:txBody>
          <a:bodyPr>
            <a:normAutofit/>
          </a:bodyPr>
          <a:lstStyle/>
          <a:p>
            <a:r>
              <a:rPr lang="ru-RU" sz="2000" dirty="0" smtClean="0"/>
              <a:t>Структура учебника</a:t>
            </a:r>
            <a:endParaRPr lang="ru-RU" sz="2000" dirty="0"/>
          </a:p>
        </p:txBody>
      </p:sp>
      <p:sp>
        <p:nvSpPr>
          <p:cNvPr id="3" name="Подзаголовок 2"/>
          <p:cNvSpPr>
            <a:spLocks noGrp="1"/>
          </p:cNvSpPr>
          <p:nvPr>
            <p:ph type="subTitle" idx="1"/>
          </p:nvPr>
        </p:nvSpPr>
        <p:spPr>
          <a:xfrm>
            <a:off x="1487979" y="822960"/>
            <a:ext cx="7394766" cy="5660967"/>
          </a:xfrm>
        </p:spPr>
        <p:txBody>
          <a:bodyPr>
            <a:normAutofit/>
          </a:bodyPr>
          <a:lstStyle/>
          <a:p>
            <a:pPr algn="just"/>
            <a:r>
              <a:rPr lang="ru-RU" dirty="0" smtClean="0"/>
              <a:t> </a:t>
            </a:r>
            <a:endParaRPr lang="ru-RU" dirty="0"/>
          </a:p>
        </p:txBody>
      </p:sp>
      <p:pic>
        <p:nvPicPr>
          <p:cNvPr id="4" name="Рисунок 3"/>
          <p:cNvPicPr>
            <a:picLocks noChangeAspect="1"/>
          </p:cNvPicPr>
          <p:nvPr/>
        </p:nvPicPr>
        <p:blipFill>
          <a:blip r:embed="rId2"/>
          <a:stretch>
            <a:fillRect/>
          </a:stretch>
        </p:blipFill>
        <p:spPr>
          <a:xfrm>
            <a:off x="2535936" y="658073"/>
            <a:ext cx="4669536" cy="6267666"/>
          </a:xfrm>
          <a:prstGeom prst="rect">
            <a:avLst/>
          </a:prstGeom>
        </p:spPr>
      </p:pic>
    </p:spTree>
    <p:extLst>
      <p:ext uri="{BB962C8B-B14F-4D97-AF65-F5344CB8AC3E}">
        <p14:creationId xmlns:p14="http://schemas.microsoft.com/office/powerpoint/2010/main" val="199628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9700" y="123825"/>
            <a:ext cx="7473043" cy="828675"/>
          </a:xfrm>
        </p:spPr>
        <p:txBody>
          <a:bodyPr>
            <a:normAutofit/>
          </a:bodyPr>
          <a:lstStyle/>
          <a:p>
            <a:r>
              <a:rPr lang="ru-RU" sz="2400" dirty="0" smtClean="0"/>
              <a:t>Основной текст, иллюстрации, пояснительный текст, метод. аппарат</a:t>
            </a:r>
            <a:endParaRPr lang="ru-RU" sz="2400" dirty="0"/>
          </a:p>
        </p:txBody>
      </p:sp>
      <p:pic>
        <p:nvPicPr>
          <p:cNvPr id="4" name="Рисунок 3"/>
          <p:cNvPicPr>
            <a:picLocks noChangeAspect="1"/>
          </p:cNvPicPr>
          <p:nvPr/>
        </p:nvPicPr>
        <p:blipFill>
          <a:blip r:embed="rId2"/>
          <a:stretch>
            <a:fillRect/>
          </a:stretch>
        </p:blipFill>
        <p:spPr>
          <a:xfrm>
            <a:off x="1704974" y="1028700"/>
            <a:ext cx="4536621" cy="5581706"/>
          </a:xfrm>
          <a:prstGeom prst="rect">
            <a:avLst/>
          </a:prstGeom>
        </p:spPr>
      </p:pic>
    </p:spTree>
    <p:extLst>
      <p:ext uri="{BB962C8B-B14F-4D97-AF65-F5344CB8AC3E}">
        <p14:creationId xmlns:p14="http://schemas.microsoft.com/office/powerpoint/2010/main" val="302648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45920" y="149630"/>
            <a:ext cx="7236824" cy="872836"/>
          </a:xfrm>
        </p:spPr>
        <p:txBody>
          <a:bodyPr>
            <a:normAutofit/>
          </a:bodyPr>
          <a:lstStyle/>
          <a:p>
            <a:r>
              <a:rPr lang="ru-RU" sz="2400" dirty="0" smtClean="0"/>
              <a:t>Задание: определить назначение основного текста по приемам изложения</a:t>
            </a:r>
            <a:endParaRPr lang="ru-RU" sz="2400" dirty="0"/>
          </a:p>
        </p:txBody>
      </p:sp>
      <p:sp>
        <p:nvSpPr>
          <p:cNvPr id="3" name="Подзаголовок 2"/>
          <p:cNvSpPr>
            <a:spLocks noGrp="1"/>
          </p:cNvSpPr>
          <p:nvPr>
            <p:ph type="subTitle" idx="1"/>
          </p:nvPr>
        </p:nvSpPr>
        <p:spPr>
          <a:xfrm>
            <a:off x="1438102" y="1221971"/>
            <a:ext cx="7444641" cy="4901243"/>
          </a:xfrm>
        </p:spPr>
        <p:txBody>
          <a:bodyPr>
            <a:normAutofit fontScale="92500" lnSpcReduction="20000"/>
          </a:bodyPr>
          <a:lstStyle/>
          <a:p>
            <a:pPr algn="l"/>
            <a:r>
              <a:rPr lang="ru-RU" sz="2600" b="1" dirty="0" smtClean="0"/>
              <a:t>Параграф 4 «Великая российская революция: Февраль1917г.»</a:t>
            </a:r>
            <a:r>
              <a:rPr lang="ru-RU" sz="2800" b="1" dirty="0"/>
              <a:t> </a:t>
            </a:r>
            <a:r>
              <a:rPr lang="ru-RU" sz="2300" b="1" dirty="0" smtClean="0"/>
              <a:t>(пункт 1. с.37 - 38)</a:t>
            </a:r>
          </a:p>
          <a:p>
            <a:pPr marL="457200" indent="-457200" algn="l">
              <a:buAutoNum type="arabicPeriod"/>
            </a:pPr>
            <a:r>
              <a:rPr lang="ru-RU" sz="2300" b="1" dirty="0" smtClean="0"/>
              <a:t>Описательный</a:t>
            </a:r>
            <a:r>
              <a:rPr lang="ru-RU" sz="2300" dirty="0" smtClean="0"/>
              <a:t> – в тексте</a:t>
            </a:r>
            <a:r>
              <a:rPr lang="ru-RU" sz="2300" dirty="0"/>
              <a:t> говорится о чертах человека, предмета или явления. </a:t>
            </a:r>
            <a:r>
              <a:rPr lang="ru-RU" sz="2300" dirty="0" smtClean="0"/>
              <a:t>Описательный </a:t>
            </a:r>
            <a:r>
              <a:rPr lang="ru-RU" sz="2300" dirty="0"/>
              <a:t>текст похож </a:t>
            </a:r>
            <a:r>
              <a:rPr lang="ru-RU" sz="2300" b="1" dirty="0"/>
              <a:t>на статическую картину или фотографию.</a:t>
            </a:r>
            <a:r>
              <a:rPr lang="ru-RU" sz="2300" dirty="0"/>
              <a:t> Вследствие этого в описательском тексте </a:t>
            </a:r>
            <a:r>
              <a:rPr lang="ru-RU" sz="2300" b="1" dirty="0"/>
              <a:t>преобладают существительные и прилагательные, а глаголы уходят на второй </a:t>
            </a:r>
            <a:r>
              <a:rPr lang="ru-RU" sz="2300" b="1" dirty="0" smtClean="0"/>
              <a:t>план</a:t>
            </a:r>
            <a:r>
              <a:rPr lang="ru-RU" sz="2300" dirty="0" smtClean="0"/>
              <a:t>.</a:t>
            </a:r>
          </a:p>
          <a:p>
            <a:pPr marL="457200" indent="-457200" algn="l">
              <a:buAutoNum type="arabicPeriod"/>
            </a:pPr>
            <a:r>
              <a:rPr lang="ru-RU" sz="2300" b="1" dirty="0"/>
              <a:t>Повествовательны</a:t>
            </a:r>
            <a:r>
              <a:rPr lang="ru-RU" sz="2300" dirty="0"/>
              <a:t>й текст- это текст в котором 1) говорится о </a:t>
            </a:r>
            <a:r>
              <a:rPr lang="ru-RU" sz="2300" b="1" dirty="0"/>
              <a:t>действиях, что было сначала, потом, чем все </a:t>
            </a:r>
            <a:r>
              <a:rPr lang="ru-RU" sz="2300" b="1" dirty="0" smtClean="0"/>
              <a:t>закончилось</a:t>
            </a:r>
          </a:p>
          <a:p>
            <a:pPr marL="457200" indent="-457200" algn="l">
              <a:buAutoNum type="arabicPeriod"/>
            </a:pPr>
            <a:r>
              <a:rPr lang="ru-RU" b="1" dirty="0" smtClean="0"/>
              <a:t>Объяснительный -</a:t>
            </a:r>
            <a:r>
              <a:rPr lang="ru-RU" dirty="0" smtClean="0"/>
              <a:t> </a:t>
            </a:r>
            <a:r>
              <a:rPr lang="ru-RU" dirty="0"/>
              <a:t>интерпретация (события, факта, </a:t>
            </a:r>
            <a:r>
              <a:rPr lang="ru-RU" dirty="0" smtClean="0"/>
              <a:t>состояния</a:t>
            </a:r>
          </a:p>
          <a:p>
            <a:pPr marL="457200" indent="-457200" algn="l">
              <a:buFont typeface="Arial" panose="020B0604020202020204" pitchFamily="34" charset="0"/>
              <a:buAutoNum type="arabicPeriod"/>
            </a:pPr>
            <a:r>
              <a:rPr lang="ru-RU" b="1" dirty="0"/>
              <a:t>Проблемный </a:t>
            </a:r>
            <a:r>
              <a:rPr lang="ru-RU" dirty="0"/>
              <a:t>(столкновение позиций, несоответствие)</a:t>
            </a:r>
          </a:p>
          <a:p>
            <a:pPr marL="457200" indent="-457200" algn="l">
              <a:buAutoNum type="arabicPeriod"/>
            </a:pPr>
            <a:endParaRPr lang="ru-RU" sz="2300" dirty="0" smtClean="0"/>
          </a:p>
          <a:p>
            <a:pPr algn="l"/>
            <a:r>
              <a:rPr lang="ru-RU" sz="2100" b="1" dirty="0" smtClean="0"/>
              <a:t>Причина </a:t>
            </a:r>
            <a:r>
              <a:rPr lang="ru-RU" dirty="0" smtClean="0"/>
              <a:t> - явление</a:t>
            </a:r>
            <a:r>
              <a:rPr lang="ru-RU" dirty="0"/>
              <a:t>, обстоятельство, служащее основанием чего-н. или обусловливающее появление другого явления; противоп. следствие.</a:t>
            </a:r>
            <a:endParaRPr lang="ru-RU" sz="2000" dirty="0" smtClean="0"/>
          </a:p>
          <a:p>
            <a:pPr marL="457200" indent="-457200" algn="l">
              <a:buAutoNum type="arabicPeriod"/>
            </a:pPr>
            <a:endParaRPr lang="ru-RU" sz="2000" dirty="0" smtClean="0"/>
          </a:p>
          <a:p>
            <a:pPr marL="457200" indent="-457200" algn="l">
              <a:buAutoNum type="arabicPeriod"/>
            </a:pPr>
            <a:endParaRPr lang="ru-RU" sz="2000" dirty="0"/>
          </a:p>
          <a:p>
            <a:pPr algn="l"/>
            <a:endParaRPr lang="ru-RU" sz="2000" dirty="0" smtClean="0"/>
          </a:p>
          <a:p>
            <a:pPr algn="l"/>
            <a:endParaRPr lang="ru-RU" sz="2000" dirty="0"/>
          </a:p>
        </p:txBody>
      </p:sp>
    </p:spTree>
    <p:extLst>
      <p:ext uri="{BB962C8B-B14F-4D97-AF65-F5344CB8AC3E}">
        <p14:creationId xmlns:p14="http://schemas.microsoft.com/office/powerpoint/2010/main" val="3419635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81842" y="207818"/>
            <a:ext cx="7200901" cy="739833"/>
          </a:xfrm>
        </p:spPr>
        <p:txBody>
          <a:bodyPr>
            <a:normAutofit fontScale="90000"/>
          </a:bodyPr>
          <a:lstStyle/>
          <a:p>
            <a:r>
              <a:rPr lang="ru-RU" sz="2800" dirty="0" smtClean="0"/>
              <a:t>Возможности текстового компонента(развитие ЧГ)</a:t>
            </a:r>
            <a:endParaRPr lang="ru-RU" sz="2800" dirty="0"/>
          </a:p>
        </p:txBody>
      </p:sp>
      <p:sp>
        <p:nvSpPr>
          <p:cNvPr id="3" name="Подзаголовок 2"/>
          <p:cNvSpPr>
            <a:spLocks noGrp="1"/>
          </p:cNvSpPr>
          <p:nvPr>
            <p:ph type="subTitle" idx="1"/>
          </p:nvPr>
        </p:nvSpPr>
        <p:spPr>
          <a:xfrm>
            <a:off x="1512916" y="1504605"/>
            <a:ext cx="7369827" cy="4618610"/>
          </a:xfrm>
        </p:spPr>
        <p:txBody>
          <a:bodyPr>
            <a:normAutofit/>
          </a:bodyPr>
          <a:lstStyle/>
          <a:p>
            <a:pPr algn="l"/>
            <a:r>
              <a:rPr lang="ru-RU" sz="1800" dirty="0" smtClean="0"/>
              <a:t>Понимание классификации видов текста позволяет ставить и решать </a:t>
            </a:r>
            <a:r>
              <a:rPr lang="ru-RU" sz="1800" b="1" dirty="0" smtClean="0"/>
              <a:t>разные дидактические задачи</a:t>
            </a:r>
            <a:r>
              <a:rPr lang="ru-RU" sz="1800" dirty="0" smtClean="0"/>
              <a:t> (объяснительный – как объясняет?...Объясните…; повествовательный – какие действия…? Учить детей и выделять самому учителю наиболее важные фрагменты текста, при недостатке времени)</a:t>
            </a:r>
          </a:p>
          <a:p>
            <a:endParaRPr lang="en-US" sz="1800" dirty="0"/>
          </a:p>
          <a:p>
            <a:pPr marL="342900" indent="-342900" algn="l">
              <a:buAutoNum type="arabicPeriod"/>
            </a:pPr>
            <a:endParaRPr lang="ru-RU" sz="1800" dirty="0" smtClean="0"/>
          </a:p>
          <a:p>
            <a:pPr marL="342900" indent="-342900" algn="l">
              <a:buAutoNum type="arabicPeriod"/>
            </a:pPr>
            <a:endParaRPr lang="ru-RU" sz="1800" dirty="0"/>
          </a:p>
        </p:txBody>
      </p:sp>
      <p:pic>
        <p:nvPicPr>
          <p:cNvPr id="4" name="Picture 2" descr="http://www.centeroko.ru/images/model_rl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916" y="2939308"/>
            <a:ext cx="7352671" cy="229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44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5796" y="141316"/>
            <a:ext cx="7186947" cy="889463"/>
          </a:xfrm>
        </p:spPr>
        <p:txBody>
          <a:bodyPr>
            <a:noAutofit/>
          </a:bodyPr>
          <a:lstStyle/>
          <a:p>
            <a:r>
              <a:rPr lang="ru-RU" sz="2800" dirty="0">
                <a:solidFill>
                  <a:prstClr val="black"/>
                </a:solidFill>
              </a:rPr>
              <a:t>ЧГ-умения – требования ФГОС ОО к </a:t>
            </a:r>
            <a:r>
              <a:rPr lang="ru-RU" sz="2800" dirty="0" err="1" smtClean="0">
                <a:solidFill>
                  <a:srgbClr val="00B050"/>
                </a:solidFill>
              </a:rPr>
              <a:t>метапредметным</a:t>
            </a:r>
            <a:r>
              <a:rPr lang="ru-RU" sz="2800" dirty="0" smtClean="0">
                <a:solidFill>
                  <a:srgbClr val="00B050"/>
                </a:solidFill>
              </a:rPr>
              <a:t> результатам</a:t>
            </a:r>
            <a:endParaRPr lang="ru-RU" sz="2800" dirty="0"/>
          </a:p>
        </p:txBody>
      </p:sp>
      <p:sp>
        <p:nvSpPr>
          <p:cNvPr id="4" name="Объект 2"/>
          <p:cNvSpPr txBox="1">
            <a:spLocks/>
          </p:cNvSpPr>
          <p:nvPr/>
        </p:nvSpPr>
        <p:spPr>
          <a:xfrm>
            <a:off x="2053244" y="1346663"/>
            <a:ext cx="6575367" cy="4738254"/>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dirty="0" smtClean="0"/>
              <a:t>Овладение  </a:t>
            </a:r>
            <a:r>
              <a:rPr lang="ru-RU" u="sng" dirty="0" smtClean="0"/>
              <a:t>навыками</a:t>
            </a:r>
            <a:r>
              <a:rPr lang="ru-RU" dirty="0" smtClean="0"/>
              <a:t>  </a:t>
            </a:r>
            <a:r>
              <a:rPr lang="ru-RU" u="sng" dirty="0" smtClean="0"/>
              <a:t>работы с информацией (текстом) </a:t>
            </a:r>
            <a:r>
              <a:rPr lang="ru-RU" dirty="0" smtClean="0"/>
              <a:t>:</a:t>
            </a:r>
          </a:p>
          <a:p>
            <a:pPr algn="l">
              <a:buFontTx/>
              <a:buChar char="-"/>
            </a:pPr>
            <a:r>
              <a:rPr lang="ru-RU" sz="2000" dirty="0" smtClean="0"/>
              <a:t> формулировать основание для извлечения информации из </a:t>
            </a:r>
            <a:r>
              <a:rPr lang="ru-RU" sz="2000" b="1" dirty="0" smtClean="0"/>
              <a:t>источника</a:t>
            </a:r>
            <a:r>
              <a:rPr lang="ru-RU" sz="2000" dirty="0" smtClean="0"/>
              <a:t>, учитывая характер задания</a:t>
            </a:r>
          </a:p>
          <a:p>
            <a:pPr algn="l">
              <a:buFontTx/>
              <a:buChar char="-"/>
            </a:pPr>
            <a:r>
              <a:rPr lang="ru-RU" sz="2000" dirty="0" smtClean="0"/>
              <a:t> характеризовать, оценивать </a:t>
            </a:r>
            <a:r>
              <a:rPr lang="ru-RU" sz="2000" b="1" dirty="0" smtClean="0"/>
              <a:t>источник</a:t>
            </a:r>
            <a:r>
              <a:rPr lang="ru-RU" sz="2000" dirty="0" smtClean="0"/>
              <a:t> в соответствии с задачей инф. поиска</a:t>
            </a:r>
          </a:p>
          <a:p>
            <a:pPr algn="l">
              <a:buFontTx/>
              <a:buChar char="-"/>
            </a:pPr>
            <a:r>
              <a:rPr lang="ru-RU" sz="2000" dirty="0" smtClean="0"/>
              <a:t> находить требуемый </a:t>
            </a:r>
            <a:r>
              <a:rPr lang="ru-RU" sz="2000" b="1" dirty="0" smtClean="0"/>
              <a:t>источник</a:t>
            </a:r>
            <a:r>
              <a:rPr lang="ru-RU" sz="2000" dirty="0" smtClean="0"/>
              <a:t>, в </a:t>
            </a:r>
            <a:r>
              <a:rPr lang="ru-RU" sz="2000" dirty="0" err="1" smtClean="0"/>
              <a:t>т.ч</a:t>
            </a:r>
            <a:r>
              <a:rPr lang="ru-RU" sz="2000" dirty="0" smtClean="0"/>
              <a:t>.  Интернете</a:t>
            </a:r>
          </a:p>
          <a:p>
            <a:pPr algn="l">
              <a:buFontTx/>
              <a:buChar char="-"/>
            </a:pPr>
            <a:r>
              <a:rPr lang="ru-RU" sz="2000" dirty="0" smtClean="0"/>
              <a:t> сопоставлять информацию из разных </a:t>
            </a:r>
            <a:r>
              <a:rPr lang="ru-RU" sz="2000" b="1" dirty="0" smtClean="0"/>
              <a:t>источников</a:t>
            </a:r>
          </a:p>
          <a:p>
            <a:pPr algn="l">
              <a:buFontTx/>
              <a:buChar char="-"/>
            </a:pPr>
            <a:r>
              <a:rPr lang="ru-RU" sz="2000" dirty="0" smtClean="0"/>
              <a:t> выбирать, анализировать, ранжировать, систематизировать и интерпретировать информацию различного вида, давать оценку ее соответствия цели инф. поиска</a:t>
            </a:r>
          </a:p>
          <a:p>
            <a:pPr algn="l">
              <a:buFontTx/>
              <a:buChar char="-"/>
            </a:pPr>
            <a:r>
              <a:rPr lang="ru-RU" sz="2000" dirty="0" smtClean="0"/>
              <a:t> распознавать достоверную и недостоверную информацию, … определять несложную противоречивую информацию, самостоятельно находить способы ее проверки</a:t>
            </a:r>
          </a:p>
          <a:p>
            <a:pPr algn="l">
              <a:buFontTx/>
              <a:buChar char="-"/>
            </a:pPr>
            <a:r>
              <a:rPr lang="ru-RU" sz="2000" dirty="0" smtClean="0"/>
              <a:t> подбирать иллюстративную, графическую и текстовую информацию в соответствии с поставленной задачей</a:t>
            </a:r>
          </a:p>
          <a:p>
            <a:r>
              <a:rPr lang="ru-RU" b="1" dirty="0" smtClean="0"/>
              <a:t>Смысловое чтение как осмысление цели чтения и выбор вида чтения в зависимости от цели (</a:t>
            </a:r>
            <a:r>
              <a:rPr lang="ru-RU" dirty="0"/>
              <a:t>изучающее, ознакомительное, просмотровое, поисковое</a:t>
            </a:r>
            <a:r>
              <a:rPr lang="ru-RU" b="1" dirty="0" smtClean="0"/>
              <a:t>)</a:t>
            </a:r>
            <a:endParaRPr lang="ru-RU" dirty="0"/>
          </a:p>
        </p:txBody>
      </p:sp>
    </p:spTree>
    <p:extLst>
      <p:ext uri="{BB962C8B-B14F-4D97-AF65-F5344CB8AC3E}">
        <p14:creationId xmlns:p14="http://schemas.microsoft.com/office/powerpoint/2010/main" val="131995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81842" y="353569"/>
            <a:ext cx="7200901" cy="829055"/>
          </a:xfrm>
        </p:spPr>
        <p:txBody>
          <a:bodyPr>
            <a:normAutofit/>
          </a:bodyPr>
          <a:lstStyle/>
          <a:p>
            <a:r>
              <a:rPr lang="ru-RU" sz="2400" dirty="0" smtClean="0"/>
              <a:t>Дополнительный текст (док-т)</a:t>
            </a:r>
            <a:endParaRPr lang="ru-RU" sz="2400" dirty="0"/>
          </a:p>
        </p:txBody>
      </p:sp>
      <p:pic>
        <p:nvPicPr>
          <p:cNvPr id="5" name="Рисунок 4"/>
          <p:cNvPicPr>
            <a:picLocks noChangeAspect="1"/>
          </p:cNvPicPr>
          <p:nvPr/>
        </p:nvPicPr>
        <p:blipFill>
          <a:blip r:embed="rId2"/>
          <a:stretch>
            <a:fillRect/>
          </a:stretch>
        </p:blipFill>
        <p:spPr>
          <a:xfrm>
            <a:off x="1562100" y="1816345"/>
            <a:ext cx="7294328" cy="3908179"/>
          </a:xfrm>
          <a:prstGeom prst="rect">
            <a:avLst/>
          </a:prstGeom>
        </p:spPr>
      </p:pic>
    </p:spTree>
    <p:extLst>
      <p:ext uri="{BB962C8B-B14F-4D97-AF65-F5344CB8AC3E}">
        <p14:creationId xmlns:p14="http://schemas.microsoft.com/office/powerpoint/2010/main" val="303334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04974" y="216132"/>
            <a:ext cx="7130563" cy="774468"/>
          </a:xfrm>
        </p:spPr>
        <p:txBody>
          <a:bodyPr>
            <a:normAutofit fontScale="90000"/>
          </a:bodyPr>
          <a:lstStyle/>
          <a:p>
            <a:r>
              <a:rPr lang="ru-RU" sz="2800" dirty="0" smtClean="0"/>
              <a:t>Анализ исторического документа </a:t>
            </a:r>
            <a:br>
              <a:rPr lang="ru-RU" sz="2800" dirty="0" smtClean="0"/>
            </a:br>
            <a:r>
              <a:rPr lang="ru-RU" sz="2700" dirty="0" smtClean="0"/>
              <a:t>(О.Ю. Стрелова)</a:t>
            </a:r>
            <a:endParaRPr lang="ru-RU" sz="2700" dirty="0"/>
          </a:p>
        </p:txBody>
      </p:sp>
      <p:pic>
        <p:nvPicPr>
          <p:cNvPr id="9" name="Рисунок 8"/>
          <p:cNvPicPr>
            <a:picLocks noChangeAspect="1"/>
          </p:cNvPicPr>
          <p:nvPr/>
        </p:nvPicPr>
        <p:blipFill>
          <a:blip r:embed="rId2"/>
          <a:stretch>
            <a:fillRect/>
          </a:stretch>
        </p:blipFill>
        <p:spPr>
          <a:xfrm>
            <a:off x="2547937" y="1500187"/>
            <a:ext cx="5053013" cy="4815224"/>
          </a:xfrm>
          <a:prstGeom prst="rect">
            <a:avLst/>
          </a:prstGeom>
        </p:spPr>
      </p:pic>
    </p:spTree>
    <p:extLst>
      <p:ext uri="{BB962C8B-B14F-4D97-AF65-F5344CB8AC3E}">
        <p14:creationId xmlns:p14="http://schemas.microsoft.com/office/powerpoint/2010/main" val="416718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04974" y="216132"/>
            <a:ext cx="7130563" cy="774468"/>
          </a:xfrm>
        </p:spPr>
        <p:txBody>
          <a:bodyPr>
            <a:normAutofit fontScale="90000"/>
          </a:bodyPr>
          <a:lstStyle/>
          <a:p>
            <a:r>
              <a:rPr lang="ru-RU" sz="2800" dirty="0" smtClean="0"/>
              <a:t>Анализ исторического документа </a:t>
            </a:r>
            <a:br>
              <a:rPr lang="ru-RU" sz="2800" dirty="0" smtClean="0"/>
            </a:br>
            <a:r>
              <a:rPr lang="ru-RU" sz="2700" dirty="0" smtClean="0"/>
              <a:t>(О.Ю. Стрелова)</a:t>
            </a:r>
            <a:endParaRPr lang="ru-RU" sz="2700" dirty="0"/>
          </a:p>
        </p:txBody>
      </p:sp>
      <p:pic>
        <p:nvPicPr>
          <p:cNvPr id="3" name="Рисунок 2"/>
          <p:cNvPicPr>
            <a:picLocks noChangeAspect="1"/>
          </p:cNvPicPr>
          <p:nvPr/>
        </p:nvPicPr>
        <p:blipFill>
          <a:blip r:embed="rId2"/>
          <a:stretch>
            <a:fillRect/>
          </a:stretch>
        </p:blipFill>
        <p:spPr>
          <a:xfrm>
            <a:off x="2076449" y="1676400"/>
            <a:ext cx="6233491" cy="2028825"/>
          </a:xfrm>
          <a:prstGeom prst="rect">
            <a:avLst/>
          </a:prstGeom>
        </p:spPr>
      </p:pic>
      <p:pic>
        <p:nvPicPr>
          <p:cNvPr id="4" name="Рисунок 3"/>
          <p:cNvPicPr>
            <a:picLocks noChangeAspect="1"/>
          </p:cNvPicPr>
          <p:nvPr/>
        </p:nvPicPr>
        <p:blipFill>
          <a:blip r:embed="rId3"/>
          <a:stretch>
            <a:fillRect/>
          </a:stretch>
        </p:blipFill>
        <p:spPr>
          <a:xfrm>
            <a:off x="2074467" y="3705225"/>
            <a:ext cx="6235473" cy="1857375"/>
          </a:xfrm>
          <a:prstGeom prst="rect">
            <a:avLst/>
          </a:prstGeom>
        </p:spPr>
      </p:pic>
    </p:spTree>
    <p:extLst>
      <p:ext uri="{BB962C8B-B14F-4D97-AF65-F5344CB8AC3E}">
        <p14:creationId xmlns:p14="http://schemas.microsoft.com/office/powerpoint/2010/main" val="414900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2125" y="304801"/>
            <a:ext cx="7120618" cy="1057274"/>
          </a:xfrm>
        </p:spPr>
        <p:txBody>
          <a:bodyPr>
            <a:normAutofit/>
          </a:bodyPr>
          <a:lstStyle/>
          <a:p>
            <a:r>
              <a:rPr lang="ru-RU" sz="2800" dirty="0" smtClean="0"/>
              <a:t>Задание по документу</a:t>
            </a:r>
            <a:endParaRPr lang="ru-RU" sz="2800" dirty="0"/>
          </a:p>
        </p:txBody>
      </p:sp>
      <p:sp>
        <p:nvSpPr>
          <p:cNvPr id="3" name="Подзаголовок 2"/>
          <p:cNvSpPr>
            <a:spLocks noGrp="1"/>
          </p:cNvSpPr>
          <p:nvPr>
            <p:ph type="subTitle" idx="1"/>
          </p:nvPr>
        </p:nvSpPr>
        <p:spPr>
          <a:xfrm>
            <a:off x="1619250" y="1704975"/>
            <a:ext cx="7263493" cy="4418239"/>
          </a:xfrm>
        </p:spPr>
        <p:txBody>
          <a:bodyPr/>
          <a:lstStyle/>
          <a:p>
            <a:r>
              <a:rPr lang="ru-RU" dirty="0" smtClean="0"/>
              <a:t>Стр. 48 (пар. 4)</a:t>
            </a:r>
          </a:p>
          <a:p>
            <a:r>
              <a:rPr lang="ru-RU" dirty="0" smtClean="0"/>
              <a:t>Определить уровень вопросов к документу</a:t>
            </a:r>
          </a:p>
          <a:p>
            <a:endParaRPr lang="ru-RU" dirty="0"/>
          </a:p>
          <a:p>
            <a:r>
              <a:rPr lang="ru-RU" dirty="0" smtClean="0"/>
              <a:t>Предложите свои варианты 4 и 5 уровней</a:t>
            </a:r>
            <a:endParaRPr lang="ru-RU" dirty="0"/>
          </a:p>
        </p:txBody>
      </p:sp>
    </p:spTree>
    <p:extLst>
      <p:ext uri="{BB962C8B-B14F-4D97-AF65-F5344CB8AC3E}">
        <p14:creationId xmlns:p14="http://schemas.microsoft.com/office/powerpoint/2010/main" val="215251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00150" y="171451"/>
            <a:ext cx="7682593" cy="361949"/>
          </a:xfrm>
        </p:spPr>
        <p:txBody>
          <a:bodyPr>
            <a:normAutofit/>
          </a:bodyPr>
          <a:lstStyle/>
          <a:p>
            <a:r>
              <a:rPr lang="ru-RU" sz="1800" dirty="0" smtClean="0"/>
              <a:t>Диаграмма заменена на стр. 67 (10 класс)</a:t>
            </a:r>
            <a:endParaRPr lang="ru-RU" sz="1800" dirty="0"/>
          </a:p>
        </p:txBody>
      </p:sp>
      <p:pic>
        <p:nvPicPr>
          <p:cNvPr id="4" name="Рисунок 3"/>
          <p:cNvPicPr>
            <a:picLocks noChangeAspect="1"/>
          </p:cNvPicPr>
          <p:nvPr/>
        </p:nvPicPr>
        <p:blipFill>
          <a:blip r:embed="rId2"/>
          <a:stretch>
            <a:fillRect/>
          </a:stretch>
        </p:blipFill>
        <p:spPr>
          <a:xfrm>
            <a:off x="2752725" y="1133331"/>
            <a:ext cx="4329112" cy="5462731"/>
          </a:xfrm>
          <a:prstGeom prst="rect">
            <a:avLst/>
          </a:prstGeom>
        </p:spPr>
      </p:pic>
    </p:spTree>
    <p:extLst>
      <p:ext uri="{BB962C8B-B14F-4D97-AF65-F5344CB8AC3E}">
        <p14:creationId xmlns:p14="http://schemas.microsoft.com/office/powerpoint/2010/main" val="214888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6371" y="182880"/>
            <a:ext cx="6746373" cy="665019"/>
          </a:xfrm>
        </p:spPr>
        <p:txBody>
          <a:bodyPr>
            <a:normAutofit/>
          </a:bodyPr>
          <a:lstStyle/>
          <a:p>
            <a:r>
              <a:rPr lang="ru-RU" sz="2800" u="sng" dirty="0">
                <a:hlinkClick r:id="rId2"/>
              </a:rPr>
              <a:t>Учебник</a:t>
            </a:r>
            <a:r>
              <a:rPr lang="ru-RU" sz="2800" u="sng" dirty="0"/>
              <a:t> как </a:t>
            </a:r>
            <a:r>
              <a:rPr lang="ru-RU" sz="2800" u="sng" dirty="0" smtClean="0"/>
              <a:t>навигатор</a:t>
            </a:r>
            <a:endParaRPr lang="ru-RU" sz="2800" u="sng" dirty="0"/>
          </a:p>
        </p:txBody>
      </p:sp>
      <p:sp>
        <p:nvSpPr>
          <p:cNvPr id="3" name="Подзаголовок 2"/>
          <p:cNvSpPr>
            <a:spLocks noGrp="1"/>
          </p:cNvSpPr>
          <p:nvPr>
            <p:ph type="subTitle" idx="1"/>
          </p:nvPr>
        </p:nvSpPr>
        <p:spPr>
          <a:xfrm>
            <a:off x="1014154" y="1221971"/>
            <a:ext cx="7661326" cy="5405489"/>
          </a:xfrm>
        </p:spPr>
        <p:txBody>
          <a:bodyPr>
            <a:noAutofit/>
          </a:bodyPr>
          <a:lstStyle/>
          <a:p>
            <a:pPr algn="just"/>
            <a:r>
              <a:rPr lang="ru-RU" dirty="0"/>
              <a:t> </a:t>
            </a:r>
            <a:r>
              <a:rPr lang="ru-RU" sz="2000" dirty="0"/>
              <a:t>В </a:t>
            </a:r>
            <a:r>
              <a:rPr lang="ru-RU" sz="2000" u="sng" dirty="0">
                <a:hlinkClick r:id="rId3"/>
              </a:rPr>
              <a:t>условиях развития средств</a:t>
            </a:r>
            <a:r>
              <a:rPr lang="ru-RU" sz="2000" dirty="0"/>
              <a:t> коммуникации, наличия в подавляющем большинстве школ высокоскоростного доступа к сети Интернет (обеспечено за счет реализации Приоритетного национального проекта «Образование»), </a:t>
            </a:r>
            <a:r>
              <a:rPr lang="ru-RU" sz="2000" dirty="0">
                <a:solidFill>
                  <a:srgbClr val="FF0000"/>
                </a:solidFill>
              </a:rPr>
              <a:t>роль учебника как «хранилища знаний» приобретает новые черты и особенности</a:t>
            </a:r>
            <a:r>
              <a:rPr lang="ru-RU" sz="2000" dirty="0"/>
              <a:t>. Учебник должен не только давать информацию и предлагать интерпретации, но и побуждать школьников самостоятельно рассуждать, анализировать исторические тексты, делать выводы и т. д. Кроме того, современный учебник должен стимулировать учащихся к получению исторических знаний из других источников, а учитель – способствовать овладению учениками исследовательскими приемами, развитию их критического мышления, обучая анализу текстов, </a:t>
            </a:r>
            <a:r>
              <a:rPr lang="ru-RU" sz="2000" u="sng" dirty="0">
                <a:hlinkClick r:id="rId4"/>
              </a:rPr>
              <a:t>способам поиска и отбора информации</a:t>
            </a:r>
            <a:r>
              <a:rPr lang="ru-RU" sz="2000" dirty="0"/>
              <a:t>, сопоставлению разных точек зрения, различению фактов и их интерпретаций. Немаловажно включить в текст самого учебника исторические источники, раскрывающие суть событий через яркие и запоминающиеся образы. Представляется целесообразным инициировать подготовку тематических модулей для учеников (с соответствующими методическими пособиями для учителей), посвященных различным дискуссионным вопросам истории России.</a:t>
            </a:r>
          </a:p>
        </p:txBody>
      </p:sp>
    </p:spTree>
    <p:extLst>
      <p:ext uri="{BB962C8B-B14F-4D97-AF65-F5344CB8AC3E}">
        <p14:creationId xmlns:p14="http://schemas.microsoft.com/office/powerpoint/2010/main" val="1737719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81842" y="307571"/>
            <a:ext cx="7200901" cy="856211"/>
          </a:xfrm>
        </p:spPr>
        <p:txBody>
          <a:bodyPr>
            <a:normAutofit/>
          </a:bodyPr>
          <a:lstStyle/>
          <a:p>
            <a:r>
              <a:rPr lang="ru-RU" sz="3200" dirty="0" smtClean="0"/>
              <a:t>Понятия</a:t>
            </a:r>
            <a:endParaRPr lang="ru-RU" sz="3200" dirty="0"/>
          </a:p>
        </p:txBody>
      </p:sp>
      <p:pic>
        <p:nvPicPr>
          <p:cNvPr id="4" name="Рисунок 3"/>
          <p:cNvPicPr>
            <a:picLocks noChangeAspect="1"/>
          </p:cNvPicPr>
          <p:nvPr/>
        </p:nvPicPr>
        <p:blipFill>
          <a:blip r:embed="rId2"/>
          <a:stretch>
            <a:fillRect/>
          </a:stretch>
        </p:blipFill>
        <p:spPr>
          <a:xfrm>
            <a:off x="1681841" y="1828800"/>
            <a:ext cx="5724525" cy="1200150"/>
          </a:xfrm>
          <a:prstGeom prst="rect">
            <a:avLst/>
          </a:prstGeom>
        </p:spPr>
      </p:pic>
      <p:pic>
        <p:nvPicPr>
          <p:cNvPr id="5" name="Рисунок 4"/>
          <p:cNvPicPr>
            <a:picLocks noChangeAspect="1"/>
          </p:cNvPicPr>
          <p:nvPr/>
        </p:nvPicPr>
        <p:blipFill>
          <a:blip r:embed="rId3"/>
          <a:stretch>
            <a:fillRect/>
          </a:stretch>
        </p:blipFill>
        <p:spPr>
          <a:xfrm>
            <a:off x="1681841" y="3336521"/>
            <a:ext cx="5200650" cy="1905000"/>
          </a:xfrm>
          <a:prstGeom prst="rect">
            <a:avLst/>
          </a:prstGeom>
        </p:spPr>
      </p:pic>
      <p:sp>
        <p:nvSpPr>
          <p:cNvPr id="3" name="Подзаголовок 2"/>
          <p:cNvSpPr>
            <a:spLocks noGrp="1"/>
          </p:cNvSpPr>
          <p:nvPr>
            <p:ph type="subTitle" idx="1"/>
          </p:nvPr>
        </p:nvSpPr>
        <p:spPr>
          <a:xfrm>
            <a:off x="1681841" y="1521229"/>
            <a:ext cx="7200901" cy="4995949"/>
          </a:xfrm>
        </p:spPr>
        <p:txBody>
          <a:bodyPr>
            <a:noAutofit/>
          </a:bodyPr>
          <a:lstStyle/>
          <a:p>
            <a:pPr algn="l"/>
            <a:endParaRPr lang="ru-RU" sz="2000" dirty="0"/>
          </a:p>
        </p:txBody>
      </p:sp>
    </p:spTree>
    <p:extLst>
      <p:ext uri="{BB962C8B-B14F-4D97-AF65-F5344CB8AC3E}">
        <p14:creationId xmlns:p14="http://schemas.microsoft.com/office/powerpoint/2010/main" val="251857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81149" y="232757"/>
            <a:ext cx="7301593" cy="653068"/>
          </a:xfrm>
        </p:spPr>
        <p:txBody>
          <a:bodyPr>
            <a:normAutofit/>
          </a:bodyPr>
          <a:lstStyle/>
          <a:p>
            <a:r>
              <a:rPr lang="ru-RU" sz="2800" dirty="0" smtClean="0"/>
              <a:t>Формат ЕГЭ</a:t>
            </a:r>
            <a:endParaRPr lang="ru-RU" sz="2800" dirty="0"/>
          </a:p>
        </p:txBody>
      </p:sp>
      <p:pic>
        <p:nvPicPr>
          <p:cNvPr id="4" name="Рисунок 3"/>
          <p:cNvPicPr>
            <a:picLocks noChangeAspect="1"/>
          </p:cNvPicPr>
          <p:nvPr/>
        </p:nvPicPr>
        <p:blipFill>
          <a:blip r:embed="rId2"/>
          <a:stretch>
            <a:fillRect/>
          </a:stretch>
        </p:blipFill>
        <p:spPr>
          <a:xfrm>
            <a:off x="2170176" y="1755648"/>
            <a:ext cx="5457825" cy="2609850"/>
          </a:xfrm>
          <a:prstGeom prst="rect">
            <a:avLst/>
          </a:prstGeom>
        </p:spPr>
      </p:pic>
      <p:sp>
        <p:nvSpPr>
          <p:cNvPr id="3" name="Подзаголовок 2"/>
          <p:cNvSpPr>
            <a:spLocks noGrp="1"/>
          </p:cNvSpPr>
          <p:nvPr>
            <p:ph type="subTitle" idx="1"/>
          </p:nvPr>
        </p:nvSpPr>
        <p:spPr>
          <a:xfrm>
            <a:off x="1404851" y="1105593"/>
            <a:ext cx="7477893" cy="5403272"/>
          </a:xfrm>
        </p:spPr>
        <p:txBody>
          <a:bodyPr>
            <a:noAutofit/>
          </a:bodyPr>
          <a:lstStyle/>
          <a:p>
            <a:pPr algn="l"/>
            <a:endParaRPr lang="ru-RU" sz="1600" b="1" i="1" dirty="0"/>
          </a:p>
        </p:txBody>
      </p:sp>
    </p:spTree>
    <p:extLst>
      <p:ext uri="{BB962C8B-B14F-4D97-AF65-F5344CB8AC3E}">
        <p14:creationId xmlns:p14="http://schemas.microsoft.com/office/powerpoint/2010/main" val="222753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9543" y="290946"/>
            <a:ext cx="7353200" cy="1113906"/>
          </a:xfrm>
        </p:spPr>
        <p:txBody>
          <a:bodyPr>
            <a:noAutofit/>
          </a:bodyPr>
          <a:lstStyle/>
          <a:p>
            <a:pPr algn="l"/>
            <a:r>
              <a:rPr lang="ru-RU" sz="3200" dirty="0" smtClean="0"/>
              <a:t/>
            </a:r>
            <a:br>
              <a:rPr lang="ru-RU" sz="3200" dirty="0" smtClean="0"/>
            </a:br>
            <a:endParaRPr lang="ru-RU" sz="2400" dirty="0"/>
          </a:p>
        </p:txBody>
      </p:sp>
      <p:sp>
        <p:nvSpPr>
          <p:cNvPr id="3" name="Подзаголовок 2"/>
          <p:cNvSpPr>
            <a:spLocks noGrp="1"/>
          </p:cNvSpPr>
          <p:nvPr>
            <p:ph type="subTitle" idx="1"/>
          </p:nvPr>
        </p:nvSpPr>
        <p:spPr>
          <a:xfrm>
            <a:off x="1230283" y="407324"/>
            <a:ext cx="7652459" cy="5885410"/>
          </a:xfrm>
        </p:spPr>
        <p:txBody>
          <a:bodyPr>
            <a:normAutofit/>
          </a:bodyPr>
          <a:lstStyle/>
          <a:p>
            <a:endParaRPr lang="ru-RU" sz="4500" dirty="0" smtClean="0"/>
          </a:p>
          <a:p>
            <a:pPr algn="l"/>
            <a:r>
              <a:rPr lang="ru-RU" i="1" dirty="0" err="1"/>
              <a:t>Блочно</a:t>
            </a:r>
            <a:r>
              <a:rPr lang="ru-RU" i="1" dirty="0"/>
              <a:t>-тематический принцип планирования </a:t>
            </a:r>
            <a:r>
              <a:rPr lang="ru-RU" dirty="0"/>
              <a:t>учебных </a:t>
            </a:r>
            <a:r>
              <a:rPr lang="ru-RU" dirty="0" smtClean="0"/>
              <a:t>занятий</a:t>
            </a:r>
            <a:endParaRPr lang="ru-RU" dirty="0"/>
          </a:p>
          <a:p>
            <a:pPr algn="l"/>
            <a:r>
              <a:rPr lang="ru-RU" dirty="0" smtClean="0"/>
              <a:t> </a:t>
            </a:r>
            <a:r>
              <a:rPr lang="ru-RU" dirty="0"/>
              <a:t>основан на представлении тематического блока как</a:t>
            </a:r>
          </a:p>
          <a:p>
            <a:pPr algn="l"/>
            <a:r>
              <a:rPr lang="ru-RU" dirty="0"/>
              <a:t>структурной единицы содержания и процесса обучения </a:t>
            </a:r>
            <a:r>
              <a:rPr lang="ru-RU" dirty="0" smtClean="0"/>
              <a:t>исто</a:t>
            </a:r>
            <a:r>
              <a:rPr lang="ru-RU" dirty="0"/>
              <a:t>рии, спроектированного сообразно трём психологическим </a:t>
            </a:r>
            <a:r>
              <a:rPr lang="ru-RU" dirty="0" smtClean="0"/>
              <a:t>этапам </a:t>
            </a:r>
            <a:r>
              <a:rPr lang="ru-RU" dirty="0"/>
              <a:t>восприятия и усвоения новой информации: (1) </a:t>
            </a:r>
            <a:r>
              <a:rPr lang="ru-RU" i="1" dirty="0" smtClean="0"/>
              <a:t>погружение в </a:t>
            </a:r>
            <a:r>
              <a:rPr lang="ru-RU" i="1" dirty="0"/>
              <a:t>тему </a:t>
            </a:r>
            <a:r>
              <a:rPr lang="ru-RU" dirty="0"/>
              <a:t>(введение) — (2) </a:t>
            </a:r>
            <a:r>
              <a:rPr lang="ru-RU" i="1" dirty="0"/>
              <a:t>конкретизация и углубление знаний</a:t>
            </a:r>
            <a:r>
              <a:rPr lang="ru-RU" i="1" dirty="0" smtClean="0"/>
              <a:t>, развитие </a:t>
            </a:r>
            <a:r>
              <a:rPr lang="ru-RU" i="1" dirty="0"/>
              <a:t>познавательных умений </a:t>
            </a:r>
            <a:r>
              <a:rPr lang="ru-RU" dirty="0"/>
              <a:t>— (3) </a:t>
            </a:r>
            <a:r>
              <a:rPr lang="ru-RU" i="1" dirty="0"/>
              <a:t>систематизация </a:t>
            </a:r>
            <a:r>
              <a:rPr lang="ru-RU" i="1" dirty="0" smtClean="0"/>
              <a:t>и самоопределение </a:t>
            </a:r>
            <a:r>
              <a:rPr lang="ru-RU" dirty="0"/>
              <a:t>(обобщение, презентация тематических </a:t>
            </a:r>
            <a:r>
              <a:rPr lang="ru-RU" dirty="0" smtClean="0"/>
              <a:t>проектов</a:t>
            </a:r>
            <a:r>
              <a:rPr lang="ru-RU" dirty="0"/>
              <a:t>, анализ оценочных суждений и выводов, аргументация собственного мнения)</a:t>
            </a:r>
            <a:endParaRPr lang="ru-RU" dirty="0" smtClean="0"/>
          </a:p>
        </p:txBody>
      </p:sp>
    </p:spTree>
    <p:extLst>
      <p:ext uri="{BB962C8B-B14F-4D97-AF65-F5344CB8AC3E}">
        <p14:creationId xmlns:p14="http://schemas.microsoft.com/office/powerpoint/2010/main" val="128227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0116" y="299259"/>
            <a:ext cx="6912628" cy="947650"/>
          </a:xfrm>
        </p:spPr>
        <p:txBody>
          <a:bodyPr>
            <a:normAutofit fontScale="90000"/>
          </a:bodyPr>
          <a:lstStyle/>
          <a:p>
            <a:r>
              <a:rPr lang="ru-RU" sz="3200" dirty="0"/>
              <a:t>В</a:t>
            </a:r>
            <a:r>
              <a:rPr lang="ru-RU" sz="3200" dirty="0" smtClean="0"/>
              <a:t>водное </a:t>
            </a:r>
            <a:r>
              <a:rPr lang="ru-RU" sz="3200" dirty="0"/>
              <a:t>занятие  — основная часть — обобщающие </a:t>
            </a:r>
            <a:r>
              <a:rPr lang="ru-RU" sz="3200" dirty="0" smtClean="0"/>
              <a:t>занятия</a:t>
            </a:r>
            <a:endParaRPr lang="ru-RU" sz="3200" dirty="0"/>
          </a:p>
        </p:txBody>
      </p:sp>
      <p:sp>
        <p:nvSpPr>
          <p:cNvPr id="3" name="Подзаголовок 2"/>
          <p:cNvSpPr>
            <a:spLocks noGrp="1"/>
          </p:cNvSpPr>
          <p:nvPr>
            <p:ph type="subTitle" idx="1"/>
          </p:nvPr>
        </p:nvSpPr>
        <p:spPr>
          <a:xfrm>
            <a:off x="1770612" y="1596045"/>
            <a:ext cx="7112132" cy="4921134"/>
          </a:xfrm>
        </p:spPr>
        <p:txBody>
          <a:bodyPr>
            <a:normAutofit/>
          </a:bodyPr>
          <a:lstStyle/>
          <a:p>
            <a:pPr algn="just"/>
            <a:r>
              <a:rPr lang="ru-RU" sz="1800" b="1" dirty="0" smtClean="0"/>
              <a:t>Роль </a:t>
            </a:r>
            <a:r>
              <a:rPr lang="ru-RU" sz="1800" b="1" dirty="0"/>
              <a:t>введения</a:t>
            </a:r>
            <a:r>
              <a:rPr lang="ru-RU" sz="1800" dirty="0"/>
              <a:t>, как правило, на первом занятии </a:t>
            </a:r>
            <a:r>
              <a:rPr lang="ru-RU" sz="1800" dirty="0" smtClean="0"/>
              <a:t>тематического </a:t>
            </a:r>
            <a:r>
              <a:rPr lang="ru-RU" sz="1800" dirty="0"/>
              <a:t>блока выполняет вводная повторительно-обобщающая беседа с  элементами актуализации и </a:t>
            </a:r>
            <a:r>
              <a:rPr lang="ru-RU" sz="1800" dirty="0" err="1"/>
              <a:t>проблематизации</a:t>
            </a:r>
            <a:r>
              <a:rPr lang="ru-RU" sz="1800" dirty="0"/>
              <a:t> новой темы. В ней анализируются название главы и / или темы, </a:t>
            </a:r>
            <a:r>
              <a:rPr lang="ru-RU" sz="1800" dirty="0" smtClean="0"/>
              <a:t>иллюстрации</a:t>
            </a:r>
            <a:r>
              <a:rPr lang="ru-RU" sz="1800" dirty="0"/>
              <a:t>, вводный текст, главный вопрос и т. д., — словом, всё, что в школьном учебнике открывает каждый исторический период или событие</a:t>
            </a:r>
            <a:r>
              <a:rPr lang="ru-RU" sz="1800" dirty="0" smtClean="0"/>
              <a:t>.</a:t>
            </a:r>
          </a:p>
          <a:p>
            <a:pPr algn="just"/>
            <a:r>
              <a:rPr lang="ru-RU" sz="1800" dirty="0" smtClean="0"/>
              <a:t> </a:t>
            </a:r>
            <a:r>
              <a:rPr lang="ru-RU" sz="1800" dirty="0"/>
              <a:t>Далее идёт </a:t>
            </a:r>
            <a:r>
              <a:rPr lang="ru-RU" sz="1800" b="1" dirty="0"/>
              <a:t>основная часть</a:t>
            </a:r>
            <a:r>
              <a:rPr lang="ru-RU" sz="1800" dirty="0"/>
              <a:t> учебных занятий, </a:t>
            </a:r>
            <a:r>
              <a:rPr lang="ru-RU" sz="1800" b="1" dirty="0"/>
              <a:t>расширяющих и конкретизирующих новое содержание</a:t>
            </a:r>
            <a:r>
              <a:rPr lang="ru-RU" sz="1800" dirty="0"/>
              <a:t>. Основными </a:t>
            </a:r>
            <a:r>
              <a:rPr lang="ru-RU" sz="1800" dirty="0" smtClean="0"/>
              <a:t>информационно-образовательными </a:t>
            </a:r>
            <a:r>
              <a:rPr lang="ru-RU" sz="1800" dirty="0"/>
              <a:t>ресурсами и средствами </a:t>
            </a:r>
            <a:r>
              <a:rPr lang="ru-RU" sz="1800" dirty="0" smtClean="0"/>
              <a:t>организации </a:t>
            </a:r>
            <a:r>
              <a:rPr lang="ru-RU" sz="1800" dirty="0"/>
              <a:t>активной и интерактивной познавательной деятельности школьников выступают почти все элементы школьного </a:t>
            </a:r>
            <a:r>
              <a:rPr lang="ru-RU" sz="1800" dirty="0" smtClean="0"/>
              <a:t>учебника </a:t>
            </a:r>
            <a:r>
              <a:rPr lang="ru-RU" sz="1800" dirty="0"/>
              <a:t>и «тексты культуры». </a:t>
            </a:r>
            <a:endParaRPr lang="ru-RU" sz="1800" dirty="0" smtClean="0"/>
          </a:p>
          <a:p>
            <a:pPr algn="just"/>
            <a:r>
              <a:rPr lang="ru-RU" sz="1800" dirty="0" smtClean="0"/>
              <a:t>Каждый </a:t>
            </a:r>
            <a:r>
              <a:rPr lang="ru-RU" sz="1800" b="1" dirty="0"/>
              <a:t>тематический блок завершается обобщающим </a:t>
            </a:r>
            <a:r>
              <a:rPr lang="ru-RU" sz="1800" b="1" dirty="0" smtClean="0"/>
              <a:t>занятием</a:t>
            </a:r>
            <a:endParaRPr lang="ru-RU" sz="1800" b="1" dirty="0"/>
          </a:p>
        </p:txBody>
      </p:sp>
    </p:spTree>
    <p:extLst>
      <p:ext uri="{BB962C8B-B14F-4D97-AF65-F5344CB8AC3E}">
        <p14:creationId xmlns:p14="http://schemas.microsoft.com/office/powerpoint/2010/main" val="4232439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2624" y="1"/>
            <a:ext cx="7419703" cy="1280160"/>
          </a:xfrm>
        </p:spPr>
        <p:txBody>
          <a:bodyPr>
            <a:normAutofit/>
          </a:bodyPr>
          <a:lstStyle/>
          <a:p>
            <a:r>
              <a:rPr lang="ru-RU" sz="2400" dirty="0" smtClean="0"/>
              <a:t>Учебники –многокомпонентные носители информации +УМК</a:t>
            </a:r>
            <a:endParaRPr lang="ru-RU" sz="2400" dirty="0"/>
          </a:p>
        </p:txBody>
      </p:sp>
      <p:pic>
        <p:nvPicPr>
          <p:cNvPr id="5" name="Рисунок 4"/>
          <p:cNvPicPr>
            <a:picLocks noChangeAspect="1"/>
          </p:cNvPicPr>
          <p:nvPr/>
        </p:nvPicPr>
        <p:blipFill>
          <a:blip r:embed="rId2"/>
          <a:stretch>
            <a:fillRect/>
          </a:stretch>
        </p:blipFill>
        <p:spPr>
          <a:xfrm>
            <a:off x="2610196" y="1328156"/>
            <a:ext cx="3940233" cy="5472122"/>
          </a:xfrm>
          <a:prstGeom prst="rect">
            <a:avLst/>
          </a:prstGeom>
        </p:spPr>
      </p:pic>
    </p:spTree>
    <p:extLst>
      <p:ext uri="{BB962C8B-B14F-4D97-AF65-F5344CB8AC3E}">
        <p14:creationId xmlns:p14="http://schemas.microsoft.com/office/powerpoint/2010/main" val="1073639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950766126"/>
              </p:ext>
            </p:extLst>
          </p:nvPr>
        </p:nvGraphicFramePr>
        <p:xfrm>
          <a:off x="1088967" y="74817"/>
          <a:ext cx="7672647" cy="6614160"/>
        </p:xfrm>
        <a:graphic>
          <a:graphicData uri="http://schemas.openxmlformats.org/drawingml/2006/table">
            <a:tbl>
              <a:tblPr firstRow="1" bandRow="1">
                <a:tableStyleId>{5C22544A-7EE6-4342-B048-85BDC9FD1C3A}</a:tableStyleId>
              </a:tblPr>
              <a:tblGrid>
                <a:gridCol w="2557549">
                  <a:extLst>
                    <a:ext uri="{9D8B030D-6E8A-4147-A177-3AD203B41FA5}">
                      <a16:colId xmlns:a16="http://schemas.microsoft.com/office/drawing/2014/main" val="2447457497"/>
                    </a:ext>
                  </a:extLst>
                </a:gridCol>
                <a:gridCol w="2557549">
                  <a:extLst>
                    <a:ext uri="{9D8B030D-6E8A-4147-A177-3AD203B41FA5}">
                      <a16:colId xmlns:a16="http://schemas.microsoft.com/office/drawing/2014/main" val="1879471213"/>
                    </a:ext>
                  </a:extLst>
                </a:gridCol>
                <a:gridCol w="2557549">
                  <a:extLst>
                    <a:ext uri="{9D8B030D-6E8A-4147-A177-3AD203B41FA5}">
                      <a16:colId xmlns:a16="http://schemas.microsoft.com/office/drawing/2014/main" val="2010073743"/>
                    </a:ext>
                  </a:extLst>
                </a:gridCol>
              </a:tblGrid>
              <a:tr h="317246">
                <a:tc>
                  <a:txBody>
                    <a:bodyPr/>
                    <a:lstStyle/>
                    <a:p>
                      <a:r>
                        <a:rPr lang="ru-RU" dirty="0" smtClean="0"/>
                        <a:t>Концепция</a:t>
                      </a:r>
                      <a:endParaRPr lang="ru-RU" dirty="0"/>
                    </a:p>
                  </a:txBody>
                  <a:tcPr/>
                </a:tc>
                <a:tc>
                  <a:txBody>
                    <a:bodyPr/>
                    <a:lstStyle/>
                    <a:p>
                      <a:r>
                        <a:rPr lang="ru-RU" dirty="0" smtClean="0"/>
                        <a:t>ФОП</a:t>
                      </a:r>
                      <a:endParaRPr lang="ru-RU" dirty="0"/>
                    </a:p>
                  </a:txBody>
                  <a:tcPr/>
                </a:tc>
                <a:tc>
                  <a:txBody>
                    <a:bodyPr/>
                    <a:lstStyle/>
                    <a:p>
                      <a:r>
                        <a:rPr lang="ru-RU" dirty="0" smtClean="0"/>
                        <a:t>Учебник (10-11)</a:t>
                      </a:r>
                      <a:endParaRPr lang="ru-RU" dirty="0"/>
                    </a:p>
                  </a:txBody>
                  <a:tcPr/>
                </a:tc>
                <a:extLst>
                  <a:ext uri="{0D108BD9-81ED-4DB2-BD59-A6C34878D82A}">
                    <a16:rowId xmlns:a16="http://schemas.microsoft.com/office/drawing/2014/main" val="1827360168"/>
                  </a:ext>
                </a:extLst>
              </a:tr>
              <a:tr h="5691490">
                <a:tc>
                  <a:txBody>
                    <a:bodyPr/>
                    <a:lstStyle/>
                    <a:p>
                      <a:r>
                        <a:rPr lang="ru-RU" sz="1000" dirty="0" smtClean="0"/>
                        <a:t>Россия и мир накануне Первой мировой войны. Вступление России в войну. Геополитические и военно-стратегические планы командования. Боевые действия на австро-германском и Кавказском фронтах, взаимодействие с союзниками по Антанте. Брусиловский прорыв и его значение. Массовый героизм воинов. </a:t>
                      </a:r>
                      <a:r>
                        <a:rPr lang="ru-RU" sz="1000" dirty="0" smtClean="0">
                          <a:solidFill>
                            <a:schemeClr val="accent2"/>
                          </a:solidFill>
                        </a:rPr>
                        <a:t>Национальные подразделения и женские батальоны в составе русской армии</a:t>
                      </a:r>
                      <a:r>
                        <a:rPr lang="ru-RU" sz="1000" dirty="0" smtClean="0"/>
                        <a:t>. Людские потери. </a:t>
                      </a:r>
                      <a:r>
                        <a:rPr lang="ru-RU" sz="1000" dirty="0" smtClean="0">
                          <a:solidFill>
                            <a:schemeClr val="accent2"/>
                          </a:solidFill>
                        </a:rPr>
                        <a:t>Плен. Тяготы окопной жизни и изменения в настроениях солдат. </a:t>
                      </a:r>
                      <a:r>
                        <a:rPr lang="ru-RU" sz="1000" dirty="0" smtClean="0"/>
                        <a:t>Политизация и начало морального разложения армии. Власть, экономика и общество в условиях войны. Милитаризация экономики. Формирование военно-промышленных комитетов. Пропаганда патриотизма и восприятие войны обществом. Содействие гражданского населения армии и создание общественных организаций помощи фронту. </a:t>
                      </a:r>
                      <a:r>
                        <a:rPr lang="ru-RU" sz="1000" dirty="0" smtClean="0">
                          <a:solidFill>
                            <a:schemeClr val="accent2"/>
                          </a:solidFill>
                        </a:rPr>
                        <a:t>Благотворительность. </a:t>
                      </a:r>
                      <a:r>
                        <a:rPr lang="ru-RU" sz="1000" dirty="0" smtClean="0"/>
                        <a:t>Введение государством карточной системы снабжения в городе и развёрстки в деревне. Война и реформы: несбывшиеся ожидания. Нарастание экономического кризиса и смена общественных настроений</a:t>
                      </a:r>
                      <a:r>
                        <a:rPr lang="ru-RU" sz="1000" dirty="0" smtClean="0">
                          <a:solidFill>
                            <a:schemeClr val="accent2"/>
                          </a:solidFill>
                        </a:rPr>
                        <a:t>: от патриотического подъёма к усталости от войны и отчаянию.</a:t>
                      </a:r>
                      <a:r>
                        <a:rPr lang="ru-RU" sz="1000" dirty="0" smtClean="0"/>
                        <a:t> Кадровая чехарда в правительстве. Взаимоотношения представительной и исполнительной ветвей власти. Прогрессивный блок и его программа. </a:t>
                      </a:r>
                      <a:r>
                        <a:rPr lang="ru-RU" sz="1000" dirty="0" err="1" smtClean="0"/>
                        <a:t>Распутинщина</a:t>
                      </a:r>
                      <a:r>
                        <a:rPr lang="ru-RU" sz="1000" dirty="0" smtClean="0"/>
                        <a:t> и </a:t>
                      </a:r>
                      <a:r>
                        <a:rPr lang="ru-RU" sz="1000" dirty="0" err="1" smtClean="0"/>
                        <a:t>десакрализация</a:t>
                      </a:r>
                      <a:r>
                        <a:rPr lang="ru-RU" sz="1000" dirty="0" smtClean="0"/>
                        <a:t> власти. </a:t>
                      </a:r>
                      <a:r>
                        <a:rPr lang="ru-RU" sz="1000" dirty="0" smtClean="0">
                          <a:solidFill>
                            <a:schemeClr val="accent2"/>
                          </a:solidFill>
                        </a:rPr>
                        <a:t>Эхо войны на окраинах империи: восстание в Средней Азии.</a:t>
                      </a:r>
                      <a:r>
                        <a:rPr lang="ru-RU" sz="1000" dirty="0" smtClean="0"/>
                        <a:t> Политические партии и война: оборонцы, интернационалисты и пораженцы. Влияние большевистской пропаганды. Возрастание роли армии в жизни общества.</a:t>
                      </a:r>
                      <a:endParaRPr lang="ru-RU" sz="1000" dirty="0"/>
                    </a:p>
                  </a:txBody>
                  <a:tcPr/>
                </a:tc>
                <a:tc>
                  <a:txBody>
                    <a:bodyPr/>
                    <a:lstStyle/>
                    <a:p>
                      <a:r>
                        <a:rPr lang="ru-RU" sz="1000" dirty="0" smtClean="0"/>
                        <a:t>Россия и  мир накануне Первой мировой войны. Вступление России в войну. Геополитические и военно-стратегические планы командования. Боевые действия на австро-германском и  Кавказском фронтах, взаимодействие с  союзниками по Антанте. Брусиловский прорыв и его значение. Массовый героизм воинов. Людские потери. Политизация и  начало морального разложения армии. Власть, экономика и общество в условиях войны. Милитаризация экономики. Формирование военно-промышленных комитетов. Пропаганда патриотизма и  восприятие войны обществом. Содействие гражданского населения армии и  создание общественных организаций помощи фронту. Введение государством карточной системы снабжения в  городе и  разверстки в  деревне. Нарастание экономического кризиса и  смена общественных настроений. Кадровая чехарда в  правительстве. Взаимоотношения представительной и  исполнительной ветвей власти. Прогрессивный блок и  его программа. </a:t>
                      </a:r>
                      <a:r>
                        <a:rPr lang="ru-RU" sz="1000" dirty="0" err="1" smtClean="0"/>
                        <a:t>Распутинщина</a:t>
                      </a:r>
                      <a:r>
                        <a:rPr lang="ru-RU" sz="1000" dirty="0" smtClean="0"/>
                        <a:t> и  </a:t>
                      </a:r>
                      <a:r>
                        <a:rPr lang="ru-RU" sz="1000" dirty="0" err="1" smtClean="0"/>
                        <a:t>десакрализация</a:t>
                      </a:r>
                      <a:r>
                        <a:rPr lang="ru-RU" sz="1000" dirty="0" smtClean="0"/>
                        <a:t> власти. Политические партии и  война: оборонцы, интернационалисты и  пораженцы. Влияние большевистской пропаганды. Возрастание роли армии в  жизни общества</a:t>
                      </a:r>
                      <a:endParaRPr lang="ru-RU" sz="1000" dirty="0"/>
                    </a:p>
                  </a:txBody>
                  <a:tcPr/>
                </a:tc>
                <a:tc>
                  <a:txBody>
                    <a:bodyPr/>
                    <a:lstStyle/>
                    <a:p>
                      <a:r>
                        <a:rPr lang="ru-RU" sz="1050" dirty="0" smtClean="0"/>
                        <a:t>Пар.1,2, 3, +6 (Брестский</a:t>
                      </a:r>
                      <a:r>
                        <a:rPr lang="ru-RU" sz="1050" baseline="0" dirty="0" smtClean="0"/>
                        <a:t> мир</a:t>
                      </a:r>
                      <a:r>
                        <a:rPr lang="ru-RU" sz="1050" dirty="0" smtClean="0"/>
                        <a:t>)</a:t>
                      </a:r>
                    </a:p>
                    <a:p>
                      <a:endParaRPr lang="ru-RU" sz="1050" dirty="0" smtClean="0"/>
                    </a:p>
                    <a:p>
                      <a:r>
                        <a:rPr lang="ru-RU" sz="1050" dirty="0" smtClean="0"/>
                        <a:t>Планируемые рез-ты</a:t>
                      </a:r>
                    </a:p>
                    <a:p>
                      <a:endParaRPr lang="ru-RU" sz="1050" dirty="0" smtClean="0"/>
                    </a:p>
                    <a:p>
                      <a:endParaRPr lang="ru-RU" sz="1050" dirty="0" smtClean="0"/>
                    </a:p>
                    <a:p>
                      <a:r>
                        <a:rPr lang="ru-RU" sz="1050" dirty="0" smtClean="0"/>
                        <a:t>Способы</a:t>
                      </a:r>
                      <a:r>
                        <a:rPr lang="ru-RU" sz="1050" baseline="0" dirty="0" smtClean="0"/>
                        <a:t> деятельности</a:t>
                      </a:r>
                    </a:p>
                    <a:p>
                      <a:r>
                        <a:rPr lang="ru-RU" sz="1050" dirty="0" smtClean="0"/>
                        <a:t>Раскрывать причины Первой мировой войны. Характеризовать цели государств, участвовавших в войне. Рассказывать о ключевых сражениях Первой мировой войны, используя историческую карту. Систематизировать информацию о важнейших событиях 1914–1918 гг. на Западном и Восточном фронтах войны (в виде синхронической таблицы), высказывать суждение о роли Восточного фронта в войне. Подготовить сообщение о новых видах вооружений и техники, появившихся на фронтах Первой мировой войны</a:t>
                      </a:r>
                      <a:endParaRPr lang="ru-RU" sz="1050" dirty="0"/>
                    </a:p>
                  </a:txBody>
                  <a:tcPr/>
                </a:tc>
                <a:extLst>
                  <a:ext uri="{0D108BD9-81ED-4DB2-BD59-A6C34878D82A}">
                    <a16:rowId xmlns:a16="http://schemas.microsoft.com/office/drawing/2014/main" val="3782252009"/>
                  </a:ext>
                </a:extLst>
              </a:tr>
              <a:tr h="317246">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3972198"/>
                  </a:ext>
                </a:extLst>
              </a:tr>
            </a:tbl>
          </a:graphicData>
        </a:graphic>
      </p:graphicFrame>
    </p:spTree>
    <p:extLst>
      <p:ext uri="{BB962C8B-B14F-4D97-AF65-F5344CB8AC3E}">
        <p14:creationId xmlns:p14="http://schemas.microsoft.com/office/powerpoint/2010/main" val="114352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20735" y="689957"/>
            <a:ext cx="7162008" cy="399010"/>
          </a:xfrm>
        </p:spPr>
        <p:txBody>
          <a:bodyPr>
            <a:normAutofit fontScale="90000"/>
          </a:bodyPr>
          <a:lstStyle/>
          <a:p>
            <a:r>
              <a:rPr lang="ru-RU" sz="2400" b="1" dirty="0"/>
              <a:t>Преподавание истории на углубленном уровне</a:t>
            </a:r>
            <a:r>
              <a:rPr lang="ru-RU" sz="2400" dirty="0"/>
              <a:t> </a:t>
            </a:r>
          </a:p>
        </p:txBody>
      </p:sp>
      <p:sp>
        <p:nvSpPr>
          <p:cNvPr id="3" name="Подзаголовок 2"/>
          <p:cNvSpPr>
            <a:spLocks noGrp="1"/>
          </p:cNvSpPr>
          <p:nvPr>
            <p:ph type="subTitle" idx="1"/>
          </p:nvPr>
        </p:nvSpPr>
        <p:spPr>
          <a:xfrm>
            <a:off x="1587732" y="1704109"/>
            <a:ext cx="7295012" cy="3715789"/>
          </a:xfrm>
        </p:spPr>
        <p:txBody>
          <a:bodyPr/>
          <a:lstStyle/>
          <a:p>
            <a:r>
              <a:rPr lang="ru-RU" dirty="0" smtClean="0"/>
              <a:t>возможно </a:t>
            </a:r>
            <a:r>
              <a:rPr lang="ru-RU" dirty="0"/>
              <a:t>в рамках гуманитарного и универсального </a:t>
            </a:r>
            <a:r>
              <a:rPr lang="ru-RU" dirty="0" smtClean="0"/>
              <a:t>профилей</a:t>
            </a:r>
          </a:p>
          <a:p>
            <a:r>
              <a:rPr lang="ru-RU" dirty="0" smtClean="0"/>
              <a:t> </a:t>
            </a:r>
            <a:endParaRPr lang="ru-RU" dirty="0"/>
          </a:p>
        </p:txBody>
      </p:sp>
      <p:pic>
        <p:nvPicPr>
          <p:cNvPr id="4" name="Рисунок 3"/>
          <p:cNvPicPr/>
          <p:nvPr/>
        </p:nvPicPr>
        <p:blipFill>
          <a:blip r:embed="rId2"/>
          <a:stretch>
            <a:fillRect/>
          </a:stretch>
        </p:blipFill>
        <p:spPr>
          <a:xfrm>
            <a:off x="2053244" y="2610197"/>
            <a:ext cx="6317672" cy="2443942"/>
          </a:xfrm>
          <a:prstGeom prst="rect">
            <a:avLst/>
          </a:prstGeom>
        </p:spPr>
      </p:pic>
      <p:sp>
        <p:nvSpPr>
          <p:cNvPr id="5" name="Прямоугольник 4"/>
          <p:cNvSpPr/>
          <p:nvPr/>
        </p:nvSpPr>
        <p:spPr>
          <a:xfrm>
            <a:off x="1812176" y="5120640"/>
            <a:ext cx="6882936" cy="1205346"/>
          </a:xfrm>
          <a:prstGeom prst="rect">
            <a:avLst/>
          </a:prstGeom>
        </p:spPr>
        <p:txBody>
          <a:bodyPr wrap="square">
            <a:spAutoFit/>
          </a:bodyPr>
          <a:lstStyle/>
          <a:p>
            <a:pPr indent="449580" algn="just">
              <a:spcAft>
                <a:spcPts val="1275"/>
              </a:spcAft>
            </a:pPr>
            <a:r>
              <a:rPr lang="ru-RU" dirty="0">
                <a:latin typeface="Times New Roman" panose="02020603050405020304" pitchFamily="18" charset="0"/>
                <a:ea typeface="Times New Roman" panose="02020603050405020304" pitchFamily="18" charset="0"/>
              </a:rPr>
              <a:t>В классных журналах (10–11 класс) отводится единая страница для записи уроков по предмету и выставляется единая полугодовая и годовая отметки. Обязательным элементом содержания рабочих программ является включение краеведческого материала.</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53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87731" y="141317"/>
            <a:ext cx="7295012" cy="473825"/>
          </a:xfrm>
        </p:spPr>
        <p:txBody>
          <a:bodyPr>
            <a:normAutofit/>
          </a:bodyPr>
          <a:lstStyle/>
          <a:p>
            <a:r>
              <a:rPr lang="ru-RU" sz="2400" dirty="0" smtClean="0"/>
              <a:t>Об использовании учебников истории</a:t>
            </a:r>
            <a:endParaRPr lang="ru-RU" sz="2400" dirty="0"/>
          </a:p>
        </p:txBody>
      </p:sp>
      <p:pic>
        <p:nvPicPr>
          <p:cNvPr id="4" name="Рисунок 3"/>
          <p:cNvPicPr>
            <a:picLocks noChangeAspect="1"/>
          </p:cNvPicPr>
          <p:nvPr/>
        </p:nvPicPr>
        <p:blipFill>
          <a:blip r:embed="rId2"/>
          <a:stretch>
            <a:fillRect/>
          </a:stretch>
        </p:blipFill>
        <p:spPr>
          <a:xfrm>
            <a:off x="2078182" y="1012738"/>
            <a:ext cx="5552902" cy="5506692"/>
          </a:xfrm>
          <a:prstGeom prst="rect">
            <a:avLst/>
          </a:prstGeom>
        </p:spPr>
      </p:pic>
    </p:spTree>
    <p:extLst>
      <p:ext uri="{BB962C8B-B14F-4D97-AF65-F5344CB8AC3E}">
        <p14:creationId xmlns:p14="http://schemas.microsoft.com/office/powerpoint/2010/main" val="2736684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6467" y="406400"/>
            <a:ext cx="7088112" cy="894748"/>
          </a:xfrm>
        </p:spPr>
        <p:txBody>
          <a:bodyPr>
            <a:normAutofit/>
          </a:bodyPr>
          <a:lstStyle/>
          <a:p>
            <a:endParaRPr lang="ru-RU" sz="1400" dirty="0"/>
          </a:p>
        </p:txBody>
      </p:sp>
      <p:sp>
        <p:nvSpPr>
          <p:cNvPr id="3" name="Объект 2"/>
          <p:cNvSpPr>
            <a:spLocks noGrp="1"/>
          </p:cNvSpPr>
          <p:nvPr>
            <p:ph idx="1"/>
          </p:nvPr>
        </p:nvSpPr>
        <p:spPr>
          <a:xfrm>
            <a:off x="292607" y="1524000"/>
            <a:ext cx="8581971" cy="4652963"/>
          </a:xfrm>
        </p:spPr>
        <p:txBody>
          <a:bodyPr>
            <a:normAutofit/>
          </a:bodyPr>
          <a:lstStyle/>
          <a:p>
            <a:endParaRPr lang="ru-RU" dirty="0"/>
          </a:p>
          <a:p>
            <a:endParaRPr lang="ru-RU" dirty="0"/>
          </a:p>
          <a:p>
            <a:pPr marL="0" indent="0" algn="ctr">
              <a:buNone/>
            </a:pPr>
            <a:r>
              <a:rPr lang="ru-RU" sz="3600" dirty="0" smtClean="0">
                <a:solidFill>
                  <a:schemeClr val="accent5"/>
                </a:solidFill>
              </a:rPr>
              <a:t>Спасибо!</a:t>
            </a:r>
          </a:p>
          <a:p>
            <a:r>
              <a:rPr lang="en-US" dirty="0" smtClean="0">
                <a:hlinkClick r:id="rId2"/>
              </a:rPr>
              <a:t>pigaleva-nadin@yandex.ru</a:t>
            </a:r>
            <a:endParaRPr lang="en-US" dirty="0" smtClean="0"/>
          </a:p>
          <a:p>
            <a:pPr marL="0" indent="0">
              <a:buNone/>
            </a:pPr>
            <a:r>
              <a:rPr lang="ru-RU" dirty="0" smtClean="0"/>
              <a:t>Надежда Павловна </a:t>
            </a:r>
            <a:r>
              <a:rPr lang="ru-RU" dirty="0" err="1" smtClean="0"/>
              <a:t>Пигалева</a:t>
            </a:r>
            <a:endParaRPr lang="ru-RU" dirty="0"/>
          </a:p>
          <a:p>
            <a:endParaRPr lang="ru-RU" dirty="0"/>
          </a:p>
          <a:p>
            <a:pPr marL="0" indent="0">
              <a:buNone/>
            </a:pPr>
            <a:endParaRPr lang="ru-RU" dirty="0"/>
          </a:p>
        </p:txBody>
      </p:sp>
    </p:spTree>
    <p:extLst>
      <p:ext uri="{BB962C8B-B14F-4D97-AF65-F5344CB8AC3E}">
        <p14:creationId xmlns:p14="http://schemas.microsoft.com/office/powerpoint/2010/main" val="158375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04975" y="276225"/>
            <a:ext cx="7177768" cy="714375"/>
          </a:xfrm>
        </p:spPr>
        <p:txBody>
          <a:bodyPr>
            <a:normAutofit/>
          </a:bodyPr>
          <a:lstStyle/>
          <a:p>
            <a:r>
              <a:rPr lang="ru-RU" sz="2800" dirty="0" smtClean="0"/>
              <a:t>Презентация учебников</a:t>
            </a:r>
            <a:endParaRPr lang="ru-RU" sz="2800" dirty="0"/>
          </a:p>
        </p:txBody>
      </p:sp>
      <p:sp>
        <p:nvSpPr>
          <p:cNvPr id="3" name="Подзаголовок 2"/>
          <p:cNvSpPr>
            <a:spLocks noGrp="1"/>
          </p:cNvSpPr>
          <p:nvPr>
            <p:ph type="subTitle" idx="1"/>
          </p:nvPr>
        </p:nvSpPr>
        <p:spPr>
          <a:xfrm>
            <a:off x="1590676" y="1514475"/>
            <a:ext cx="7292068" cy="4608739"/>
          </a:xfrm>
        </p:spPr>
        <p:txBody>
          <a:bodyPr>
            <a:normAutofit fontScale="92500" lnSpcReduction="1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pPr algn="l"/>
            <a:r>
              <a:rPr lang="ru-RU" sz="1900" dirty="0"/>
              <a:t>Издание состоит из четырех книг: История России (10-й класс), Всемирная история (10-й класс), История России (11-й класс) и Всемирная история (11-й класс).</a:t>
            </a:r>
          </a:p>
        </p:txBody>
      </p:sp>
      <p:pic>
        <p:nvPicPr>
          <p:cNvPr id="4" name="Рисунок 3"/>
          <p:cNvPicPr/>
          <p:nvPr/>
        </p:nvPicPr>
        <p:blipFill>
          <a:blip r:embed="rId2"/>
          <a:stretch>
            <a:fillRect/>
          </a:stretch>
        </p:blipFill>
        <p:spPr>
          <a:xfrm>
            <a:off x="1781175" y="1514475"/>
            <a:ext cx="5657850" cy="3571875"/>
          </a:xfrm>
          <a:prstGeom prst="rect">
            <a:avLst/>
          </a:prstGeom>
        </p:spPr>
      </p:pic>
    </p:spTree>
    <p:extLst>
      <p:ext uri="{BB962C8B-B14F-4D97-AF65-F5344CB8AC3E}">
        <p14:creationId xmlns:p14="http://schemas.microsoft.com/office/powerpoint/2010/main" val="1416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6376" y="361951"/>
            <a:ext cx="7406368" cy="733424"/>
          </a:xfrm>
        </p:spPr>
        <p:txBody>
          <a:bodyPr>
            <a:normAutofit/>
          </a:bodyPr>
          <a:lstStyle/>
          <a:p>
            <a:r>
              <a:rPr lang="ru-RU" sz="3200" dirty="0" smtClean="0"/>
              <a:t>От первого лица</a:t>
            </a:r>
            <a:endParaRPr lang="ru-RU" sz="3200" dirty="0"/>
          </a:p>
        </p:txBody>
      </p:sp>
      <p:sp>
        <p:nvSpPr>
          <p:cNvPr id="3" name="Подзаголовок 2"/>
          <p:cNvSpPr>
            <a:spLocks noGrp="1"/>
          </p:cNvSpPr>
          <p:nvPr>
            <p:ph type="subTitle" idx="1"/>
          </p:nvPr>
        </p:nvSpPr>
        <p:spPr>
          <a:xfrm>
            <a:off x="1476376" y="1638300"/>
            <a:ext cx="7406367" cy="4484914"/>
          </a:xfrm>
        </p:spPr>
        <p:txBody>
          <a:bodyPr>
            <a:normAutofit fontScale="85000" lnSpcReduction="10000"/>
          </a:bodyPr>
          <a:lstStyle/>
          <a:p>
            <a:pPr algn="l"/>
            <a:r>
              <a:rPr lang="ru-RU" dirty="0"/>
              <a:t>Работа над новым учебником велась с апреля этого года. За 4 месяца авторский коллектив подготовил 4 тома базового учебника для 10 и 11 классов общеобразовательных школ. Как отметил </a:t>
            </a:r>
            <a:r>
              <a:rPr lang="ru-RU" b="1" dirty="0"/>
              <a:t>Владимир </a:t>
            </a:r>
            <a:r>
              <a:rPr lang="ru-RU" b="1" dirty="0" err="1"/>
              <a:t>Мединский</a:t>
            </a:r>
            <a:r>
              <a:rPr lang="ru-RU" dirty="0"/>
              <a:t>, эта работа была выполнена</a:t>
            </a:r>
            <a:r>
              <a:rPr lang="ru-RU" i="1" dirty="0"/>
              <a:t> «в невероятный срок», </a:t>
            </a:r>
            <a:r>
              <a:rPr lang="ru-RU" dirty="0"/>
              <a:t>но предстоит сделать еще многое</a:t>
            </a:r>
            <a:r>
              <a:rPr lang="ru-RU" i="1" dirty="0"/>
              <a:t>. </a:t>
            </a:r>
            <a:r>
              <a:rPr lang="ru-RU" dirty="0"/>
              <a:t>В частности, к 1 сентября 2024 года будут готовы учебники по истории для учеников 5-9 классов.</a:t>
            </a:r>
          </a:p>
          <a:p>
            <a:pPr algn="l"/>
            <a:r>
              <a:rPr lang="ru-RU" dirty="0"/>
              <a:t>- </a:t>
            </a:r>
            <a:r>
              <a:rPr lang="ru-RU" i="1" dirty="0"/>
              <a:t>В декабре прошлого года на заседании Межведомственной комиссии по историческому просвещению было принято решение о разработке и утверждены дорожные карты по созданию единого учебника…По нашей дорожной карте, к 1 сентября следующего года новые учебники должны быть готовы для всех остальных классов – с пятого по девятый – </a:t>
            </a:r>
            <a:r>
              <a:rPr lang="ru-RU" dirty="0"/>
              <a:t>рассказал </a:t>
            </a:r>
            <a:r>
              <a:rPr lang="ru-RU" b="1" dirty="0"/>
              <a:t>Владимир </a:t>
            </a:r>
            <a:r>
              <a:rPr lang="ru-RU" b="1" dirty="0" err="1"/>
              <a:t>Мединский</a:t>
            </a:r>
            <a:r>
              <a:rPr lang="ru-RU" b="1" dirty="0"/>
              <a:t>.</a:t>
            </a:r>
            <a:endParaRPr lang="ru-RU" dirty="0"/>
          </a:p>
          <a:p>
            <a:pPr algn="l"/>
            <a:r>
              <a:rPr lang="ru-RU" dirty="0"/>
              <a:t>Он уточнил, что в качестве новшества в учебники были добавлены QR-коды, которые адресуют читателя к произведениям литературы, художественным фильмам и различным цифровым ресурсам, где можно получить дополнительную информацию. </a:t>
            </a:r>
          </a:p>
        </p:txBody>
      </p:sp>
    </p:spTree>
    <p:extLst>
      <p:ext uri="{BB962C8B-B14F-4D97-AF65-F5344CB8AC3E}">
        <p14:creationId xmlns:p14="http://schemas.microsoft.com/office/powerpoint/2010/main" val="384375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20488" y="367261"/>
            <a:ext cx="7062256" cy="513888"/>
          </a:xfrm>
        </p:spPr>
        <p:txBody>
          <a:bodyPr>
            <a:normAutofit/>
          </a:bodyPr>
          <a:lstStyle/>
          <a:p>
            <a:r>
              <a:rPr lang="ru-RU" sz="2800" dirty="0" smtClean="0"/>
              <a:t>Обложка (10 </a:t>
            </a:r>
            <a:r>
              <a:rPr lang="ru-RU" sz="2800" dirty="0" err="1" smtClean="0"/>
              <a:t>кл</a:t>
            </a:r>
            <a:r>
              <a:rPr lang="ru-RU" sz="2800" dirty="0" smtClean="0"/>
              <a:t>. история России)</a:t>
            </a:r>
            <a:endParaRPr lang="ru-RU" sz="2800" dirty="0"/>
          </a:p>
        </p:txBody>
      </p:sp>
      <p:sp>
        <p:nvSpPr>
          <p:cNvPr id="3" name="Подзаголовок 2"/>
          <p:cNvSpPr>
            <a:spLocks noGrp="1"/>
          </p:cNvSpPr>
          <p:nvPr>
            <p:ph type="subTitle" idx="1"/>
          </p:nvPr>
        </p:nvSpPr>
        <p:spPr>
          <a:xfrm>
            <a:off x="1670858" y="4904509"/>
            <a:ext cx="7358844" cy="631767"/>
          </a:xfrm>
        </p:spPr>
        <p:txBody>
          <a:bodyPr>
            <a:normAutofit fontScale="92500" lnSpcReduction="10000"/>
          </a:bodyPr>
          <a:lstStyle/>
          <a:p>
            <a:r>
              <a:rPr lang="ru-RU" dirty="0"/>
              <a:t>К. Ф. </a:t>
            </a:r>
            <a:r>
              <a:rPr lang="ru-RU" dirty="0" err="1"/>
              <a:t>Юон</a:t>
            </a:r>
            <a:r>
              <a:rPr lang="ru-RU" dirty="0"/>
              <a:t>. Парад на Красной Площади 7 ноября 41-го года. </a:t>
            </a:r>
            <a:r>
              <a:rPr lang="ru-RU" b="1" dirty="0"/>
              <a:t>1942</a:t>
            </a:r>
          </a:p>
          <a:p>
            <a:endParaRPr lang="ru-RU" dirty="0"/>
          </a:p>
        </p:txBody>
      </p:sp>
      <p:pic>
        <p:nvPicPr>
          <p:cNvPr id="4" name="Рисунок 3">
            <a:extLst>
              <a:ext uri="{FF2B5EF4-FFF2-40B4-BE49-F238E27FC236}">
                <a16:creationId xmlns:a16="http://schemas.microsoft.com/office/drawing/2014/main" id="{DE3764E2-753F-F340-A7C0-0043115271B1}"/>
              </a:ext>
            </a:extLst>
          </p:cNvPr>
          <p:cNvPicPr>
            <a:picLocks noChangeAspect="1"/>
          </p:cNvPicPr>
          <p:nvPr/>
        </p:nvPicPr>
        <p:blipFill>
          <a:blip r:embed="rId2"/>
          <a:stretch>
            <a:fillRect/>
          </a:stretch>
        </p:blipFill>
        <p:spPr>
          <a:xfrm>
            <a:off x="2600058" y="977064"/>
            <a:ext cx="4557200" cy="3317642"/>
          </a:xfrm>
          <a:prstGeom prst="rect">
            <a:avLst/>
          </a:prstGeom>
        </p:spPr>
      </p:pic>
    </p:spTree>
    <p:extLst>
      <p:ext uri="{BB962C8B-B14F-4D97-AF65-F5344CB8AC3E}">
        <p14:creationId xmlns:p14="http://schemas.microsoft.com/office/powerpoint/2010/main" val="297958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81842" y="207963"/>
            <a:ext cx="6835141" cy="1047813"/>
          </a:xfrm>
        </p:spPr>
        <p:txBody>
          <a:bodyPr>
            <a:normAutofit/>
          </a:bodyPr>
          <a:lstStyle/>
          <a:p>
            <a:r>
              <a:rPr lang="ru-RU" sz="3200" dirty="0" smtClean="0"/>
              <a:t>Новое в учебнике </a:t>
            </a:r>
            <a:endParaRPr lang="ru-RU" sz="3200" dirty="0"/>
          </a:p>
        </p:txBody>
      </p:sp>
      <p:sp>
        <p:nvSpPr>
          <p:cNvPr id="3" name="Подзаголовок 2"/>
          <p:cNvSpPr>
            <a:spLocks noGrp="1"/>
          </p:cNvSpPr>
          <p:nvPr>
            <p:ph type="subTitle" idx="1"/>
          </p:nvPr>
        </p:nvSpPr>
        <p:spPr>
          <a:xfrm>
            <a:off x="1681842" y="1255776"/>
            <a:ext cx="7200901" cy="4937760"/>
          </a:xfrm>
        </p:spPr>
        <p:txBody>
          <a:bodyPr>
            <a:normAutofit/>
          </a:bodyPr>
          <a:lstStyle/>
          <a:p>
            <a:pPr lvl="0" algn="l"/>
            <a:r>
              <a:rPr lang="ru-RU" dirty="0" smtClean="0"/>
              <a:t>-Полностью </a:t>
            </a:r>
            <a:r>
              <a:rPr lang="ru-RU" dirty="0"/>
              <a:t>переписали разделы, касающиеся 70-х, 80-х, 90-х и нулевых годов;</a:t>
            </a:r>
          </a:p>
          <a:p>
            <a:pPr lvl="0" algn="l"/>
            <a:r>
              <a:rPr lang="ru-RU" dirty="0" smtClean="0"/>
              <a:t>-добавили </a:t>
            </a:r>
            <a:r>
              <a:rPr lang="ru-RU" dirty="0"/>
              <a:t>раздел «Настоящее время», который включает в себя присоединение Крыма и </a:t>
            </a:r>
            <a:r>
              <a:rPr lang="ru-RU" dirty="0" smtClean="0"/>
              <a:t>спецоперацию;</a:t>
            </a:r>
          </a:p>
          <a:p>
            <a:pPr lvl="0" algn="l"/>
            <a:r>
              <a:rPr lang="ru-RU" dirty="0"/>
              <a:t>-</a:t>
            </a:r>
            <a:r>
              <a:rPr lang="ru-RU" dirty="0" smtClean="0"/>
              <a:t>синхронизированы </a:t>
            </a:r>
            <a:r>
              <a:rPr lang="ru-RU" dirty="0"/>
              <a:t>курсы по отечественной и всеобщей истории. Мировые события в книге показаны через призму российских;</a:t>
            </a:r>
          </a:p>
          <a:p>
            <a:pPr lvl="0" algn="l"/>
            <a:r>
              <a:rPr lang="ru-RU" dirty="0" smtClean="0"/>
              <a:t>-расширены </a:t>
            </a:r>
            <a:r>
              <a:rPr lang="ru-RU" dirty="0"/>
              <a:t>разделы, посвященные изучению стран Африки, Азии и Латинской Америки, — этому посвящена почти треть учебника. Авторы постарались избавиться от «</a:t>
            </a:r>
            <a:r>
              <a:rPr lang="ru-RU" dirty="0" err="1"/>
              <a:t>европоцентризма</a:t>
            </a:r>
            <a:r>
              <a:rPr lang="ru-RU" dirty="0"/>
              <a:t>» в тексте книги;</a:t>
            </a:r>
          </a:p>
          <a:p>
            <a:pPr lvl="0" algn="l"/>
            <a:endParaRPr lang="ru-RU" sz="1800" u="sng" dirty="0" smtClean="0"/>
          </a:p>
        </p:txBody>
      </p:sp>
    </p:spTree>
    <p:extLst>
      <p:ext uri="{BB962C8B-B14F-4D97-AF65-F5344CB8AC3E}">
        <p14:creationId xmlns:p14="http://schemas.microsoft.com/office/powerpoint/2010/main" val="344890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81842" y="207963"/>
            <a:ext cx="6835141" cy="1047813"/>
          </a:xfrm>
        </p:spPr>
        <p:txBody>
          <a:bodyPr>
            <a:normAutofit/>
          </a:bodyPr>
          <a:lstStyle/>
          <a:p>
            <a:r>
              <a:rPr lang="ru-RU" sz="3200" dirty="0" smtClean="0"/>
              <a:t>Новое </a:t>
            </a:r>
            <a:endParaRPr lang="ru-RU" sz="3200" dirty="0"/>
          </a:p>
        </p:txBody>
      </p:sp>
      <p:sp>
        <p:nvSpPr>
          <p:cNvPr id="3" name="Подзаголовок 2"/>
          <p:cNvSpPr>
            <a:spLocks noGrp="1"/>
          </p:cNvSpPr>
          <p:nvPr>
            <p:ph type="subTitle" idx="1"/>
          </p:nvPr>
        </p:nvSpPr>
        <p:spPr>
          <a:xfrm>
            <a:off x="1681842" y="1255776"/>
            <a:ext cx="7200901" cy="4937760"/>
          </a:xfrm>
        </p:spPr>
        <p:txBody>
          <a:bodyPr>
            <a:normAutofit/>
          </a:bodyPr>
          <a:lstStyle/>
          <a:p>
            <a:pPr lvl="0" algn="l"/>
            <a:r>
              <a:rPr lang="ru-RU" dirty="0" smtClean="0"/>
              <a:t>-</a:t>
            </a:r>
            <a:r>
              <a:rPr lang="ru-RU" dirty="0"/>
              <a:t>обновлен раздел, посвященный истории Второй мировой войны: там показана роль Великой Отечественной войны в общем исходе событий</a:t>
            </a:r>
            <a:r>
              <a:rPr lang="ru-RU" dirty="0" smtClean="0"/>
              <a:t>;</a:t>
            </a:r>
            <a:endParaRPr lang="ru-RU" dirty="0"/>
          </a:p>
          <a:p>
            <a:pPr marL="342900" lvl="0" indent="-342900" algn="l">
              <a:buFontTx/>
              <a:buChar char="-"/>
            </a:pPr>
            <a:r>
              <a:rPr lang="ru-RU" dirty="0" smtClean="0"/>
              <a:t>в </a:t>
            </a:r>
            <a:r>
              <a:rPr lang="ru-RU" dirty="0"/>
              <a:t>разделе о «современных событиях» авторы «сконцентрировали внимание» на их «мировом контексте</a:t>
            </a:r>
            <a:r>
              <a:rPr lang="ru-RU" dirty="0" smtClean="0"/>
              <a:t>».</a:t>
            </a:r>
          </a:p>
          <a:p>
            <a:pPr marL="342900" lvl="0" indent="-342900" algn="l">
              <a:buFontTx/>
              <a:buChar char="-"/>
            </a:pPr>
            <a:r>
              <a:rPr lang="ru-RU" dirty="0" smtClean="0"/>
              <a:t>Введены QR-коды</a:t>
            </a:r>
            <a:r>
              <a:rPr lang="ru-RU" dirty="0"/>
              <a:t>, которые адресуют читателя к произведениям литературы, художественным фильмам и различным цифровым ресурсам, где можно получить дополнительную информацию</a:t>
            </a:r>
          </a:p>
          <a:p>
            <a:pPr lvl="0" algn="l"/>
            <a:endParaRPr lang="ru-RU" sz="1800" u="sng" dirty="0" smtClean="0"/>
          </a:p>
        </p:txBody>
      </p:sp>
    </p:spTree>
    <p:extLst>
      <p:ext uri="{BB962C8B-B14F-4D97-AF65-F5344CB8AC3E}">
        <p14:creationId xmlns:p14="http://schemas.microsoft.com/office/powerpoint/2010/main" val="150084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8349" y="91440"/>
            <a:ext cx="7544394" cy="1404851"/>
          </a:xfrm>
        </p:spPr>
        <p:txBody>
          <a:bodyPr>
            <a:normAutofit/>
          </a:bodyPr>
          <a:lstStyle/>
          <a:p>
            <a:r>
              <a:rPr lang="ru-RU" sz="2800" dirty="0" smtClean="0"/>
              <a:t>Сайт История РФ</a:t>
            </a:r>
            <a:br>
              <a:rPr lang="ru-RU" sz="2800" dirty="0" smtClean="0"/>
            </a:br>
            <a:r>
              <a:rPr lang="ru-RU" sz="2800" dirty="0" smtClean="0"/>
              <a:t>О </a:t>
            </a:r>
            <a:r>
              <a:rPr lang="ru-RU" sz="2800" dirty="0"/>
              <a:t>новом учебнике </a:t>
            </a:r>
            <a:r>
              <a:rPr lang="ru-RU" sz="2800" dirty="0" smtClean="0"/>
              <a:t>истории </a:t>
            </a:r>
            <a:r>
              <a:rPr lang="en-US" sz="1800" dirty="0" smtClean="0">
                <a:hlinkClick r:id="rId2"/>
              </a:rPr>
              <a:t>https</a:t>
            </a:r>
            <a:r>
              <a:rPr lang="en-US" sz="1800" dirty="0">
                <a:hlinkClick r:id="rId2"/>
              </a:rPr>
              <a:t>://</a:t>
            </a:r>
            <a:r>
              <a:rPr lang="en-US" sz="1800" dirty="0" smtClean="0">
                <a:hlinkClick r:id="rId2"/>
              </a:rPr>
              <a:t>histrf.ru/read/articles/ne-chital-no-osuzhdayu</a:t>
            </a:r>
            <a:r>
              <a:rPr lang="ru-RU" sz="1800" dirty="0" smtClean="0"/>
              <a:t/>
            </a:r>
            <a:br>
              <a:rPr lang="ru-RU" sz="1800" dirty="0" smtClean="0"/>
            </a:br>
            <a:r>
              <a:rPr lang="ru-RU" sz="1800" dirty="0" smtClean="0"/>
              <a:t>ответ на критику</a:t>
            </a:r>
            <a:endParaRPr lang="ru-RU" sz="1800" dirty="0"/>
          </a:p>
        </p:txBody>
      </p:sp>
      <p:sp>
        <p:nvSpPr>
          <p:cNvPr id="3" name="Подзаголовок 2"/>
          <p:cNvSpPr>
            <a:spLocks noGrp="1"/>
          </p:cNvSpPr>
          <p:nvPr>
            <p:ph type="subTitle" idx="1"/>
          </p:nvPr>
        </p:nvSpPr>
        <p:spPr>
          <a:xfrm>
            <a:off x="1338349" y="1496291"/>
            <a:ext cx="7544395" cy="4819165"/>
          </a:xfrm>
        </p:spPr>
        <p:txBody>
          <a:bodyPr>
            <a:normAutofit fontScale="92500" lnSpcReduction="20000"/>
          </a:bodyPr>
          <a:lstStyle/>
          <a:p>
            <a:pPr algn="just"/>
            <a:r>
              <a:rPr lang="ru-RU" dirty="0"/>
              <a:t> </a:t>
            </a:r>
            <a:r>
              <a:rPr lang="ru-RU" dirty="0" smtClean="0"/>
              <a:t>…образовательный </a:t>
            </a:r>
            <a:r>
              <a:rPr lang="ru-RU" dirty="0"/>
              <a:t>«канон» в области истории задается вовсе не авторами конкретного учебника, а документами, имеющими для государственных образовательных учреждений нормативно-правовой характер. В частности, утвержденной в 2020 г. Коллегией Министерства просвещения России Концепцией преподавания учебного курса «История России» и Историко-культурным стандартом как ее составной частью</a:t>
            </a:r>
            <a:r>
              <a:rPr lang="ru-RU" dirty="0" smtClean="0"/>
              <a:t>.</a:t>
            </a:r>
          </a:p>
          <a:p>
            <a:pPr algn="just"/>
            <a:r>
              <a:rPr lang="ru-RU" dirty="0" smtClean="0"/>
              <a:t>С 2014 г. содержание всех допущенные к использованию в школе учебники уже соответствовало «единому канону» с точки зрения целей и задач исторического образования, а также «содержательному ядру», определенному Историко-культурным стандартом. Среди них не было ни одного, который можно было бы расценивать как «альтернативный», где содержался бы принципиально иной перечень исторических событий или героев, предлагались бы другие модели объяснения явлений и процессов, и т.п.</a:t>
            </a:r>
          </a:p>
          <a:p>
            <a:pPr algn="just"/>
            <a:r>
              <a:rPr lang="ru-RU" dirty="0" smtClean="0"/>
              <a:t> </a:t>
            </a:r>
            <a:r>
              <a:rPr lang="ru-RU" sz="1700" dirty="0" smtClean="0"/>
              <a:t>Юрий Никифоров, член Научного совета РВИО и авторского коллектива единого </a:t>
            </a:r>
            <a:r>
              <a:rPr lang="ru-RU" sz="1700" dirty="0" err="1" smtClean="0"/>
              <a:t>госучебника</a:t>
            </a:r>
            <a:r>
              <a:rPr lang="ru-RU" sz="1700" dirty="0" smtClean="0"/>
              <a:t> по истории.</a:t>
            </a:r>
            <a:endParaRPr lang="ru-RU" sz="1700" dirty="0"/>
          </a:p>
        </p:txBody>
      </p:sp>
    </p:spTree>
    <p:extLst>
      <p:ext uri="{BB962C8B-B14F-4D97-AF65-F5344CB8AC3E}">
        <p14:creationId xmlns:p14="http://schemas.microsoft.com/office/powerpoint/2010/main" val="7497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60576" y="158496"/>
            <a:ext cx="7322167" cy="999744"/>
          </a:xfrm>
        </p:spPr>
        <p:txBody>
          <a:bodyPr>
            <a:normAutofit fontScale="90000"/>
          </a:bodyPr>
          <a:lstStyle/>
          <a:p>
            <a:r>
              <a:rPr lang="ru-RU" sz="3200" dirty="0" smtClean="0"/>
              <a:t>Проблема </a:t>
            </a:r>
            <a:r>
              <a:rPr lang="ru-RU" sz="3200" dirty="0"/>
              <a:t>исторического </a:t>
            </a:r>
            <a:r>
              <a:rPr lang="ru-RU" sz="3200" dirty="0" smtClean="0"/>
              <a:t>факта</a:t>
            </a:r>
            <a:br>
              <a:rPr lang="ru-RU" sz="3200" dirty="0" smtClean="0"/>
            </a:br>
            <a:r>
              <a:rPr lang="en-US" sz="1600" dirty="0"/>
              <a:t>https://studfile.net/preview/7151750/page:39</a:t>
            </a:r>
            <a:r>
              <a:rPr lang="en-US" sz="1600" dirty="0" smtClean="0"/>
              <a:t>/</a:t>
            </a:r>
            <a:r>
              <a:rPr lang="ru-RU" sz="1600" dirty="0"/>
              <a:t/>
            </a:r>
            <a:br>
              <a:rPr lang="ru-RU" sz="1600" dirty="0"/>
            </a:br>
            <a:r>
              <a:rPr lang="ru-RU" sz="3200" dirty="0" err="1" smtClean="0"/>
              <a:t>Ю.Лотман</a:t>
            </a:r>
            <a:r>
              <a:rPr lang="ru-RU" sz="3200" dirty="0" smtClean="0"/>
              <a:t> </a:t>
            </a:r>
            <a:endParaRPr lang="ru-RU" sz="3200" dirty="0"/>
          </a:p>
        </p:txBody>
      </p:sp>
      <p:sp>
        <p:nvSpPr>
          <p:cNvPr id="3" name="Подзаголовок 2"/>
          <p:cNvSpPr>
            <a:spLocks noGrp="1"/>
          </p:cNvSpPr>
          <p:nvPr>
            <p:ph type="subTitle" idx="1"/>
          </p:nvPr>
        </p:nvSpPr>
        <p:spPr>
          <a:xfrm>
            <a:off x="1560576" y="1597152"/>
            <a:ext cx="7322167" cy="4620768"/>
          </a:xfrm>
        </p:spPr>
        <p:txBody>
          <a:bodyPr>
            <a:normAutofit fontScale="92500" lnSpcReduction="20000"/>
          </a:bodyPr>
          <a:lstStyle/>
          <a:p>
            <a:pPr algn="l"/>
            <a:r>
              <a:rPr lang="ru-RU" dirty="0" smtClean="0"/>
              <a:t>«Важную </a:t>
            </a:r>
            <a:r>
              <a:rPr lang="ru-RU" dirty="0"/>
              <a:t>сторону предварительной работы историка составляет умение чтения документа, способность понимать его исторический смысл, опираясь на текстологические навыки и интуицию исследователя</a:t>
            </a:r>
            <a:r>
              <a:rPr lang="ru-RU" dirty="0" smtClean="0"/>
              <a:t>.</a:t>
            </a:r>
            <a:endParaRPr lang="ru-RU" dirty="0"/>
          </a:p>
          <a:p>
            <a:pPr algn="l"/>
            <a:r>
              <a:rPr lang="ru-RU" dirty="0" smtClean="0"/>
              <a:t>…</a:t>
            </a:r>
            <a:r>
              <a:rPr lang="ru-RU" dirty="0"/>
              <a:t>  Дело в том, что самим словом «факт» историк обозначает нечто весьма </a:t>
            </a:r>
            <a:r>
              <a:rPr lang="ru-RU" dirty="0" smtClean="0"/>
              <a:t>своеобразное.</a:t>
            </a:r>
          </a:p>
          <a:p>
            <a:pPr algn="l"/>
            <a:r>
              <a:rPr lang="ru-RU" dirty="0"/>
              <a:t>Историк обречен иметь дело с </a:t>
            </a:r>
            <a:r>
              <a:rPr lang="ru-RU" i="1" dirty="0"/>
              <a:t>текстами. </a:t>
            </a:r>
            <a:r>
              <a:rPr lang="ru-RU" dirty="0"/>
              <a:t>Между событием «как оно произошло» и историком стоит текст, и это коренным образом меняет научную ситуацию. </a:t>
            </a:r>
            <a:r>
              <a:rPr lang="ru-RU" b="1" dirty="0"/>
              <a:t>Текст всегда кем-то и с какой-то целью создан</a:t>
            </a:r>
            <a:r>
              <a:rPr lang="ru-RU" dirty="0"/>
              <a:t>, событие предстает в нем в зашифрованном виде. Историку предстоит, прежде всего, выступить в роли дешифровщика. Факт для него не исходная точка, а результат трудных усилий. Он сам создает факты, стремясь извлечь из текста </a:t>
            </a:r>
            <a:r>
              <a:rPr lang="ru-RU" dirty="0" err="1"/>
              <a:t>внетекстовую</a:t>
            </a:r>
            <a:r>
              <a:rPr lang="ru-RU" dirty="0"/>
              <a:t> реальность, из рассказа о событии — </a:t>
            </a:r>
            <a:r>
              <a:rPr lang="ru-RU" dirty="0" smtClean="0"/>
              <a:t>событие…</a:t>
            </a:r>
            <a:r>
              <a:rPr lang="ru-RU" dirty="0"/>
              <a:t> Созна­тельно или бессознательно факт, с которым сталкивается историк, всегда сконструирован тем, кто создал текст</a:t>
            </a:r>
            <a:r>
              <a:rPr lang="ru-RU" dirty="0" smtClean="0"/>
              <a:t>. (в учебнике отбор фактов и их </a:t>
            </a:r>
            <a:r>
              <a:rPr lang="ru-RU" dirty="0" smtClean="0"/>
              <a:t>интерпретация)</a:t>
            </a:r>
            <a:endParaRPr lang="ru-RU" dirty="0"/>
          </a:p>
        </p:txBody>
      </p:sp>
    </p:spTree>
    <p:extLst>
      <p:ext uri="{BB962C8B-B14F-4D97-AF65-F5344CB8AC3E}">
        <p14:creationId xmlns:p14="http://schemas.microsoft.com/office/powerpoint/2010/main" val="2900902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83665bc47e6010481530ff13b01ab3537064e7"/>
</p:tagLst>
</file>

<file path=ppt/theme/theme1.xml><?xml version="1.0" encoding="utf-8"?>
<a:theme xmlns:a="http://schemas.openxmlformats.org/drawingml/2006/main" name="КОИРО2">
  <a:themeElements>
    <a:clrScheme name="КОИРО">
      <a:dk1>
        <a:srgbClr val="181818"/>
      </a:dk1>
      <a:lt1>
        <a:srgbClr val="FFFFFF"/>
      </a:lt1>
      <a:dk2>
        <a:srgbClr val="3E6128"/>
      </a:dk2>
      <a:lt2>
        <a:srgbClr val="F2F2F2"/>
      </a:lt2>
      <a:accent1>
        <a:srgbClr val="338558"/>
      </a:accent1>
      <a:accent2>
        <a:srgbClr val="C00000"/>
      </a:accent2>
      <a:accent3>
        <a:srgbClr val="A5A5A5"/>
      </a:accent3>
      <a:accent4>
        <a:srgbClr val="2E481E"/>
      </a:accent4>
      <a:accent5>
        <a:srgbClr val="800000"/>
      </a:accent5>
      <a:accent6>
        <a:srgbClr val="323F4F"/>
      </a:accent6>
      <a:hlink>
        <a:srgbClr val="29401A"/>
      </a:hlink>
      <a:folHlink>
        <a:srgbClr val="C00000"/>
      </a:folHlink>
    </a:clrScheme>
    <a:fontScheme name="КОИРО">
      <a:majorFont>
        <a:latin typeface="Century Gothic"/>
        <a:ea typeface=""/>
        <a:cs typeface=""/>
      </a:majorFont>
      <a:minorFont>
        <a:latin typeface="Garamond"/>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КОИРО2" id="{4BB1C634-15C3-4DD6-B97C-DFF39F42870C}" vid="{7019F9F6-4BBD-49F0-8A48-626BD501D5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533E0A40001E814E995471E0489B1028" ma:contentTypeVersion="1" ma:contentTypeDescription="Создание документа." ma:contentTypeScope="" ma:versionID="1ef7d38ec03c930eb334f4ee5131ff55">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D5B7E7-FA88-4AD4-A932-EF0348A6B742}"/>
</file>

<file path=customXml/itemProps2.xml><?xml version="1.0" encoding="utf-8"?>
<ds:datastoreItem xmlns:ds="http://schemas.openxmlformats.org/officeDocument/2006/customXml" ds:itemID="{22483964-5DDD-4FE8-AFFB-F7592E114E83}"/>
</file>

<file path=customXml/itemProps3.xml><?xml version="1.0" encoding="utf-8"?>
<ds:datastoreItem xmlns:ds="http://schemas.openxmlformats.org/officeDocument/2006/customXml" ds:itemID="{7FDEE0E9-E050-49F5-B9CC-CA8002F486FE}"/>
</file>

<file path=docProps/app.xml><?xml version="1.0" encoding="utf-8"?>
<Properties xmlns="http://schemas.openxmlformats.org/officeDocument/2006/extended-properties" xmlns:vt="http://schemas.openxmlformats.org/officeDocument/2006/docPropsVTypes">
  <Template/>
  <TotalTime>4759</TotalTime>
  <Words>1016</Words>
  <Application>Microsoft Office PowerPoint</Application>
  <PresentationFormat>Экран (4:3)</PresentationFormat>
  <Paragraphs>109</Paragraphs>
  <Slides>28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Calibri</vt:lpstr>
      <vt:lpstr>Century Gothic</vt:lpstr>
      <vt:lpstr>Garamond</vt:lpstr>
      <vt:lpstr>Times New Roman</vt:lpstr>
      <vt:lpstr>КОИРО2</vt:lpstr>
      <vt:lpstr>Единый учебник истории и современный УМК  </vt:lpstr>
      <vt:lpstr>Учебник как навигатор</vt:lpstr>
      <vt:lpstr>Презентация учебников</vt:lpstr>
      <vt:lpstr>От первого лица</vt:lpstr>
      <vt:lpstr>Обложка (10 кл. история России)</vt:lpstr>
      <vt:lpstr>Новое в учебнике </vt:lpstr>
      <vt:lpstr>Новое </vt:lpstr>
      <vt:lpstr>Сайт История РФ О новом учебнике истории https://histrf.ru/read/articles/ne-chital-no-osuzhdayu ответ на критику</vt:lpstr>
      <vt:lpstr>Проблема исторического факта https://studfile.net/preview/7151750/page:39/ Ю.Лотман </vt:lpstr>
      <vt:lpstr>Структура учебника</vt:lpstr>
      <vt:lpstr>Основной текст, иллюстрации, пояснительный текст, метод. аппарат</vt:lpstr>
      <vt:lpstr>Задание: определить назначение основного текста по приемам изложения</vt:lpstr>
      <vt:lpstr>Возможности текстового компонента(развитие ЧГ)</vt:lpstr>
      <vt:lpstr>ЧГ-умения – требования ФГОС ОО к метапредметным результатам</vt:lpstr>
      <vt:lpstr>Дополнительный текст (док-т)</vt:lpstr>
      <vt:lpstr>Анализ исторического документа  (О.Ю. Стрелова)</vt:lpstr>
      <vt:lpstr>Анализ исторического документа  (О.Ю. Стрелова)</vt:lpstr>
      <vt:lpstr>Задание по документу</vt:lpstr>
      <vt:lpstr>Диаграмма заменена на стр. 67 (10 класс)</vt:lpstr>
      <vt:lpstr>Понятия</vt:lpstr>
      <vt:lpstr>Формат ЕГЭ</vt:lpstr>
      <vt:lpstr> </vt:lpstr>
      <vt:lpstr>Вводное занятие  — основная часть — обобщающие занятия</vt:lpstr>
      <vt:lpstr>Учебники –многокомпонентные носители информации +УМК</vt:lpstr>
      <vt:lpstr>Презентация PowerPoint</vt:lpstr>
      <vt:lpstr>Преподавание истории на углубленном уровне </vt:lpstr>
      <vt:lpstr>Об использовании учебников истории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внеурочной деятельности по обществознанию</dc:title>
  <dc:creator>User</dc:creator>
  <cp:lastModifiedBy>User</cp:lastModifiedBy>
  <cp:revision>334</cp:revision>
  <cp:lastPrinted>2024-08-29T13:52:01Z</cp:lastPrinted>
  <dcterms:created xsi:type="dcterms:W3CDTF">2019-03-15T07:41:58Z</dcterms:created>
  <dcterms:modified xsi:type="dcterms:W3CDTF">2024-08-29T13:52:20Z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0x010100533E0A40001E814E995471E0489B1028</vt:lpwstr>
  </property>
</Properties>
</file>