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7.xml" ContentType="application/vnd.openxmlformats-officedocument.drawingml.chart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theme/theme2.xml" ContentType="application/vnd.openxmlformats-officedocument.theme+xml"/>
  <Override PartName="/ppt/charts/style7.xml" ContentType="application/vnd.ms-office.chartstyle+xml"/>
  <Override PartName="/ppt/charts/colors6.xml" ContentType="application/vnd.ms-office.chartcolorstyle+xml"/>
  <Override PartName="/ppt/charts/chart6.xml" ContentType="application/vnd.openxmlformats-officedocument.drawingml.chart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olors5.xml" ContentType="application/vnd.ms-office.chartcolorstyle+xml"/>
  <Override PartName="/ppt/charts/style6.xml" ContentType="application/vnd.ms-office.chartstyle+xml"/>
  <Override PartName="/ppt/charts/chart5.xml" ContentType="application/vnd.openxmlformats-officedocument.drawingml.chart+xml"/>
  <Override PartName="/ppt/charts/style5.xml" ContentType="application/vnd.ms-office.chartstyle+xml"/>
  <Override PartName="/ppt/charts/chart3.xml" ContentType="application/vnd.openxmlformats-officedocument.drawingml.chart+xml"/>
  <Override PartName="/ppt/charts/colors3.xml" ContentType="application/vnd.ms-office.chartcolorstyle+xml"/>
  <Override PartName="/ppt/charts/colors4.xml" ContentType="application/vnd.ms-office.chartcolorstyle+xml"/>
  <Override PartName="/ppt/charts/style3.xml" ContentType="application/vnd.ms-office.chartstyle+xml"/>
  <Override PartName="/ppt/charts/chart4.xml" ContentType="application/vnd.openxmlformats-officedocument.drawingml.chart+xml"/>
  <Override PartName="/ppt/charts/style4.xml" ContentType="application/vnd.ms-office.chart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304" r:id="rId3"/>
    <p:sldId id="287" r:id="rId4"/>
    <p:sldId id="260" r:id="rId5"/>
    <p:sldId id="291" r:id="rId6"/>
    <p:sldId id="303" r:id="rId7"/>
    <p:sldId id="292" r:id="rId8"/>
    <p:sldId id="293" r:id="rId9"/>
    <p:sldId id="294" r:id="rId10"/>
    <p:sldId id="288" r:id="rId11"/>
    <p:sldId id="286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9" r:id="rId20"/>
    <p:sldId id="285" r:id="rId21"/>
    <p:sldId id="305" r:id="rId22"/>
    <p:sldId id="307" r:id="rId23"/>
    <p:sldId id="308" r:id="rId24"/>
    <p:sldId id="309" r:id="rId25"/>
    <p:sldId id="311" r:id="rId26"/>
    <p:sldId id="310" r:id="rId27"/>
  </p:sldIdLst>
  <p:sldSz cx="12192000" cy="6858000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&#1080;&#1089;&#1090;&#1088;&#1072;&#1090;&#1086;&#1088;\Desktop\&#1043;&#1048;&#1040;_2024\&#1044;&#1080;&#1072;&#1075;&#1088;&#1072;&#1084;&#108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&#1080;&#1089;&#1090;&#1088;&#1072;&#1090;&#1086;&#1088;\Desktop\&#1043;&#1048;&#1040;_2024\&#1044;&#1080;&#1072;&#1075;&#1088;&#1072;&#1084;&#108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6;&#1084;&#1080;&#1085;&#1080;&#1089;&#1090;&#1088;&#1072;&#1090;&#1086;&#1088;\Desktop\&#1043;&#1048;&#1040;_2024\&#1044;&#1080;&#1072;&#1075;&#1088;&#1072;&#1084;&#1084;&#1099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Динамика</a:t>
            </a:r>
            <a:r>
              <a:rPr lang="ru-RU" baseline="0" dirty="0"/>
              <a:t> численности </a:t>
            </a:r>
            <a:r>
              <a:rPr lang="ru-RU" baseline="0" dirty="0" smtClean="0"/>
              <a:t>участников </a:t>
            </a:r>
            <a:r>
              <a:rPr lang="ru-RU" baseline="0" dirty="0" smtClean="0">
                <a:solidFill>
                  <a:srgbClr val="C00000"/>
                </a:solidFill>
              </a:rPr>
              <a:t>ОГЭ</a:t>
            </a:r>
            <a:r>
              <a:rPr lang="ru-RU" baseline="0" dirty="0" smtClean="0"/>
              <a:t> </a:t>
            </a:r>
            <a:r>
              <a:rPr lang="ru-RU" baseline="0" dirty="0"/>
              <a:t>в 2011-2024гг., чел.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Лист1!$C$20:$C$33</c:f>
              <c:strCache>
                <c:ptCount val="14"/>
                <c:pt idx="0">
                  <c:v>2011г.</c:v>
                </c:pt>
                <c:pt idx="1">
                  <c:v>2012г.</c:v>
                </c:pt>
                <c:pt idx="2">
                  <c:v>2013г.</c:v>
                </c:pt>
                <c:pt idx="3">
                  <c:v>2014г.</c:v>
                </c:pt>
                <c:pt idx="4">
                  <c:v>2015г.</c:v>
                </c:pt>
                <c:pt idx="5">
                  <c:v>2016г.</c:v>
                </c:pt>
                <c:pt idx="6">
                  <c:v>2017г.</c:v>
                </c:pt>
                <c:pt idx="7">
                  <c:v>2018г.</c:v>
                </c:pt>
                <c:pt idx="8">
                  <c:v>2019г.</c:v>
                </c:pt>
                <c:pt idx="9">
                  <c:v>2020г.</c:v>
                </c:pt>
                <c:pt idx="10">
                  <c:v>2021г.</c:v>
                </c:pt>
                <c:pt idx="11">
                  <c:v>2022г.</c:v>
                </c:pt>
                <c:pt idx="12">
                  <c:v>2023г.</c:v>
                </c:pt>
                <c:pt idx="13">
                  <c:v>2024г.</c:v>
                </c:pt>
              </c:strCache>
            </c:strRef>
          </c:cat>
          <c:val>
            <c:numRef>
              <c:f>Лист1!$D$20:$D$33</c:f>
              <c:numCache>
                <c:formatCode>General</c:formatCode>
                <c:ptCount val="14"/>
                <c:pt idx="0">
                  <c:v>520</c:v>
                </c:pt>
                <c:pt idx="1">
                  <c:v>296</c:v>
                </c:pt>
                <c:pt idx="2">
                  <c:v>224</c:v>
                </c:pt>
                <c:pt idx="3">
                  <c:v>54</c:v>
                </c:pt>
                <c:pt idx="4">
                  <c:v>43</c:v>
                </c:pt>
                <c:pt idx="5">
                  <c:v>1386</c:v>
                </c:pt>
                <c:pt idx="6">
                  <c:v>1639</c:v>
                </c:pt>
                <c:pt idx="7">
                  <c:v>1779</c:v>
                </c:pt>
                <c:pt idx="8">
                  <c:v>1898</c:v>
                </c:pt>
                <c:pt idx="9">
                  <c:v>0</c:v>
                </c:pt>
                <c:pt idx="10">
                  <c:v>1222</c:v>
                </c:pt>
                <c:pt idx="11">
                  <c:v>2450</c:v>
                </c:pt>
                <c:pt idx="12">
                  <c:v>2291</c:v>
                </c:pt>
                <c:pt idx="13">
                  <c:v>3036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4291608"/>
        <c:axId val="424292000"/>
      </c:barChart>
      <c:catAx>
        <c:axId val="42429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292000"/>
        <c:crosses val="autoZero"/>
        <c:auto val="1"/>
        <c:lblAlgn val="ctr"/>
        <c:lblOffset val="100"/>
        <c:noMultiLvlLbl val="0"/>
      </c:catAx>
      <c:valAx>
        <c:axId val="42429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29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>
                <a:effectLst/>
              </a:rPr>
              <a:t>Динамика качества результатов ОГЭ за </a:t>
            </a:r>
            <a:r>
              <a:rPr lang="ru-RU" sz="1400" b="0" i="0" baseline="0" dirty="0" smtClean="0">
                <a:effectLst/>
              </a:rPr>
              <a:t>2019-2024гг.,  </a:t>
            </a:r>
            <a:r>
              <a:rPr lang="ru-RU" sz="1400" b="0" i="0" baseline="0" dirty="0">
                <a:effectLst/>
              </a:rPr>
              <a:t>чел.</a:t>
            </a:r>
            <a:endParaRPr lang="ru-R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Лист1!$D$45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Лист1!$C$46:$C$51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  <c:pt idx="4">
                  <c:v>2023г.</c:v>
                </c:pt>
                <c:pt idx="5">
                  <c:v>2024г.</c:v>
                </c:pt>
              </c:strCache>
            </c:strRef>
          </c:cat>
          <c:val>
            <c:numRef>
              <c:f>Лист1!$D$46:$D$51</c:f>
              <c:numCache>
                <c:formatCode>General</c:formatCode>
                <c:ptCount val="6"/>
                <c:pt idx="0">
                  <c:v>74</c:v>
                </c:pt>
                <c:pt idx="1">
                  <c:v>0</c:v>
                </c:pt>
                <c:pt idx="2">
                  <c:v>82</c:v>
                </c:pt>
                <c:pt idx="3">
                  <c:v>73</c:v>
                </c:pt>
                <c:pt idx="4">
                  <c:v>40</c:v>
                </c:pt>
                <c:pt idx="5">
                  <c:v>283</c:v>
                </c:pt>
              </c:numCache>
            </c:numRef>
          </c:val>
        </c:ser>
        <c:ser>
          <c:idx val="1"/>
          <c:order val="1"/>
          <c:tx>
            <c:strRef>
              <c:f>Лист1!$E$45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Лист1!$C$46:$C$51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  <c:pt idx="4">
                  <c:v>2023г.</c:v>
                </c:pt>
                <c:pt idx="5">
                  <c:v>2024г.</c:v>
                </c:pt>
              </c:strCache>
            </c:strRef>
          </c:cat>
          <c:val>
            <c:numRef>
              <c:f>Лист1!$E$46:$E$51</c:f>
              <c:numCache>
                <c:formatCode>General</c:formatCode>
                <c:ptCount val="6"/>
                <c:pt idx="0">
                  <c:v>756</c:v>
                </c:pt>
                <c:pt idx="1">
                  <c:v>0</c:v>
                </c:pt>
                <c:pt idx="2">
                  <c:v>314</c:v>
                </c:pt>
                <c:pt idx="3">
                  <c:v>1076</c:v>
                </c:pt>
                <c:pt idx="4">
                  <c:v>1024</c:v>
                </c:pt>
                <c:pt idx="5">
                  <c:v>1218</c:v>
                </c:pt>
              </c:numCache>
            </c:numRef>
          </c:val>
        </c:ser>
        <c:ser>
          <c:idx val="2"/>
          <c:order val="2"/>
          <c:tx>
            <c:strRef>
              <c:f>Лист1!$F$45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Лист1!$C$46:$C$51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  <c:pt idx="4">
                  <c:v>2023г.</c:v>
                </c:pt>
                <c:pt idx="5">
                  <c:v>2024г.</c:v>
                </c:pt>
              </c:strCache>
            </c:strRef>
          </c:cat>
          <c:val>
            <c:numRef>
              <c:f>Лист1!$F$46:$F$51</c:f>
              <c:numCache>
                <c:formatCode>General</c:formatCode>
                <c:ptCount val="6"/>
                <c:pt idx="0">
                  <c:v>784</c:v>
                </c:pt>
                <c:pt idx="1">
                  <c:v>0</c:v>
                </c:pt>
                <c:pt idx="2">
                  <c:v>543</c:v>
                </c:pt>
                <c:pt idx="3">
                  <c:v>972</c:v>
                </c:pt>
                <c:pt idx="4">
                  <c:v>1234</c:v>
                </c:pt>
                <c:pt idx="5">
                  <c:v>1087</c:v>
                </c:pt>
              </c:numCache>
            </c:numRef>
          </c:val>
        </c:ser>
        <c:ser>
          <c:idx val="3"/>
          <c:order val="3"/>
          <c:tx>
            <c:strRef>
              <c:f>Лист1!$G$45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Лист1!$C$46:$C$51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  <c:pt idx="4">
                  <c:v>2023г.</c:v>
                </c:pt>
                <c:pt idx="5">
                  <c:v>2024г.</c:v>
                </c:pt>
              </c:strCache>
            </c:strRef>
          </c:cat>
          <c:val>
            <c:numRef>
              <c:f>Лист1!$G$46:$G$51</c:f>
              <c:numCache>
                <c:formatCode>General</c:formatCode>
                <c:ptCount val="6"/>
                <c:pt idx="0">
                  <c:v>284</c:v>
                </c:pt>
                <c:pt idx="1">
                  <c:v>0</c:v>
                </c:pt>
                <c:pt idx="2">
                  <c:v>183</c:v>
                </c:pt>
                <c:pt idx="3">
                  <c:v>329</c:v>
                </c:pt>
                <c:pt idx="4">
                  <c:v>607</c:v>
                </c:pt>
                <c:pt idx="5">
                  <c:v>448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4293176"/>
        <c:axId val="417339048"/>
      </c:barChart>
      <c:catAx>
        <c:axId val="42429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339048"/>
        <c:crosses val="autoZero"/>
        <c:auto val="1"/>
        <c:lblAlgn val="ctr"/>
        <c:lblOffset val="100"/>
        <c:noMultiLvlLbl val="0"/>
      </c:catAx>
      <c:valAx>
        <c:axId val="41733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29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089411461035599"/>
          <c:y val="0.91527734033245844"/>
          <c:w val="0.20914429457369474"/>
          <c:h val="8.4722659667541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Динамика</a:t>
            </a:r>
            <a:r>
              <a:rPr lang="ru-RU" sz="1400" baseline="0" dirty="0">
                <a:solidFill>
                  <a:schemeClr val="accent1">
                    <a:lumMod val="75000"/>
                  </a:schemeClr>
                </a:solidFill>
              </a:rPr>
              <a:t> среднего балла ЕГЭ по географии </a:t>
            </a:r>
            <a:endParaRPr lang="ru-RU" sz="1400" baseline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400" baseline="0" dirty="0" smtClean="0">
                <a:solidFill>
                  <a:schemeClr val="accent1">
                    <a:lumMod val="75000"/>
                  </a:schemeClr>
                </a:solidFill>
              </a:rPr>
              <a:t>2014-2024гг</a:t>
            </a:r>
            <a:r>
              <a:rPr lang="ru-RU" sz="1400" baseline="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Лист1!$C$4:$M$4</c:f>
              <c:strCache>
                <c:ptCount val="11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2020 г.</c:v>
                </c:pt>
                <c:pt idx="7">
                  <c:v>2021 г.</c:v>
                </c:pt>
                <c:pt idx="8">
                  <c:v>2022 г.</c:v>
                </c:pt>
                <c:pt idx="9">
                  <c:v>2023 г.</c:v>
                </c:pt>
                <c:pt idx="10">
                  <c:v>2024 г.</c:v>
                </c:pt>
              </c:strCache>
            </c:strRef>
          </c:cat>
          <c:val>
            <c:numRef>
              <c:f>Лист1!$C$5:$M$5</c:f>
              <c:numCache>
                <c:formatCode>General</c:formatCode>
                <c:ptCount val="11"/>
                <c:pt idx="0">
                  <c:v>67.72</c:v>
                </c:pt>
                <c:pt idx="1">
                  <c:v>61.6</c:v>
                </c:pt>
                <c:pt idx="2">
                  <c:v>60.25</c:v>
                </c:pt>
                <c:pt idx="3">
                  <c:v>61.71</c:v>
                </c:pt>
                <c:pt idx="4">
                  <c:v>67.91</c:v>
                </c:pt>
                <c:pt idx="5">
                  <c:v>60.61</c:v>
                </c:pt>
                <c:pt idx="6">
                  <c:v>60.85</c:v>
                </c:pt>
                <c:pt idx="7">
                  <c:v>61.42</c:v>
                </c:pt>
                <c:pt idx="8">
                  <c:v>60.97</c:v>
                </c:pt>
                <c:pt idx="9">
                  <c:v>59.49</c:v>
                </c:pt>
                <c:pt idx="10">
                  <c:v>56.03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3373432"/>
        <c:axId val="413375392"/>
      </c:lineChart>
      <c:catAx>
        <c:axId val="41337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375392"/>
        <c:crosses val="autoZero"/>
        <c:auto val="1"/>
        <c:lblAlgn val="ctr"/>
        <c:lblOffset val="100"/>
        <c:noMultiLvlLbl val="0"/>
      </c:catAx>
      <c:valAx>
        <c:axId val="41337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373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Динамика</a:t>
            </a:r>
            <a:r>
              <a:rPr lang="ru-RU" baseline="0" dirty="0">
                <a:solidFill>
                  <a:schemeClr val="accent1">
                    <a:lumMod val="75000"/>
                  </a:schemeClr>
                </a:solidFill>
              </a:rPr>
              <a:t> доли выпускников, набравших более</a:t>
            </a:r>
            <a:r>
              <a:rPr lang="en-US" baseline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aseline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</a:rPr>
              <a:t>60</a:t>
            </a:r>
            <a:r>
              <a:rPr lang="ru-RU" baseline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aseline="0" dirty="0">
                <a:solidFill>
                  <a:schemeClr val="accent1">
                    <a:lumMod val="75000"/>
                  </a:schemeClr>
                </a:solidFill>
              </a:rPr>
              <a:t>баллов, %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1282428364189889"/>
          <c:y val="3.3520379095488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Лист1!$C$12:$M$12</c:f>
              <c:strCache>
                <c:ptCount val="11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2020 г.</c:v>
                </c:pt>
                <c:pt idx="7">
                  <c:v>2021 г.</c:v>
                </c:pt>
                <c:pt idx="8">
                  <c:v>2022 г.</c:v>
                </c:pt>
                <c:pt idx="9">
                  <c:v>2023 г.</c:v>
                </c:pt>
                <c:pt idx="10">
                  <c:v>2024 г.</c:v>
                </c:pt>
              </c:strCache>
            </c:strRef>
          </c:cat>
          <c:val>
            <c:numRef>
              <c:f>Лист1!$C$13:$M$13</c:f>
              <c:numCache>
                <c:formatCode>General</c:formatCode>
                <c:ptCount val="11"/>
                <c:pt idx="0">
                  <c:v>60</c:v>
                </c:pt>
                <c:pt idx="1">
                  <c:v>50</c:v>
                </c:pt>
                <c:pt idx="2">
                  <c:v>46.88</c:v>
                </c:pt>
                <c:pt idx="3">
                  <c:v>58.06</c:v>
                </c:pt>
                <c:pt idx="4">
                  <c:v>74.290000000000006</c:v>
                </c:pt>
                <c:pt idx="5">
                  <c:v>54.24</c:v>
                </c:pt>
                <c:pt idx="6">
                  <c:v>51.52</c:v>
                </c:pt>
                <c:pt idx="7">
                  <c:v>55</c:v>
                </c:pt>
                <c:pt idx="8">
                  <c:v>37.840000000000003</c:v>
                </c:pt>
                <c:pt idx="9">
                  <c:v>44.07</c:v>
                </c:pt>
                <c:pt idx="10">
                  <c:v>36.71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22208912"/>
        <c:axId val="422210872"/>
      </c:lineChart>
      <c:catAx>
        <c:axId val="42220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210872"/>
        <c:crosses val="autoZero"/>
        <c:auto val="1"/>
        <c:lblAlgn val="ctr"/>
        <c:lblOffset val="100"/>
        <c:noMultiLvlLbl val="0"/>
      </c:catAx>
      <c:valAx>
        <c:axId val="42221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220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Численность</a:t>
            </a:r>
            <a:r>
              <a:rPr lang="ru-RU" baseline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aseline="0" dirty="0" err="1">
                <a:solidFill>
                  <a:schemeClr val="accent1">
                    <a:lumMod val="75000"/>
                  </a:schemeClr>
                </a:solidFill>
              </a:rPr>
              <a:t>высокобалльников</a:t>
            </a:r>
            <a:r>
              <a:rPr lang="ru-RU" baseline="0" dirty="0">
                <a:solidFill>
                  <a:schemeClr val="accent1">
                    <a:lumMod val="75000"/>
                  </a:schemeClr>
                </a:solidFill>
              </a:rPr>
              <a:t> (81-100), чел</a:t>
            </a:r>
            <a:r>
              <a:rPr lang="ru-RU" baseline="0" dirty="0"/>
              <a:t>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Лист1!$C$19:$M$19</c:f>
              <c:strCache>
                <c:ptCount val="11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2020 г.</c:v>
                </c:pt>
                <c:pt idx="7">
                  <c:v>2021 г.</c:v>
                </c:pt>
                <c:pt idx="8">
                  <c:v>2022 г.</c:v>
                </c:pt>
                <c:pt idx="9">
                  <c:v>2023 г.</c:v>
                </c:pt>
                <c:pt idx="10">
                  <c:v>2024 г.</c:v>
                </c:pt>
              </c:strCache>
            </c:strRef>
          </c:cat>
          <c:val>
            <c:numRef>
              <c:f>Лист1!$C$20:$M$20</c:f>
              <c:numCache>
                <c:formatCode>General</c:formatCode>
                <c:ptCount val="11"/>
                <c:pt idx="0">
                  <c:v>9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7875728"/>
        <c:axId val="467871416"/>
      </c:barChart>
      <c:catAx>
        <c:axId val="46787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871416"/>
        <c:crosses val="autoZero"/>
        <c:auto val="1"/>
        <c:lblAlgn val="ctr"/>
        <c:lblOffset val="100"/>
        <c:noMultiLvlLbl val="0"/>
      </c:catAx>
      <c:valAx>
        <c:axId val="467871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87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>
                <a:solidFill>
                  <a:schemeClr val="accent1">
                    <a:lumMod val="75000"/>
                  </a:schemeClr>
                </a:solidFill>
                <a:effectLst/>
              </a:rPr>
              <a:t>Динамика среднего балла ОГЭ по географии 2014-2024гг.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Лист1!$C$25:$K$25</c:f>
              <c:strCache>
                <c:ptCount val="9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2020 г.</c:v>
                </c:pt>
                <c:pt idx="7">
                  <c:v>2021 г.</c:v>
                </c:pt>
                <c:pt idx="8">
                  <c:v>2022 г.</c:v>
                </c:pt>
              </c:strCache>
            </c:strRef>
          </c:cat>
          <c:val>
            <c:numRef>
              <c:f>Лист1!$C$26:$K$26</c:f>
              <c:numCache>
                <c:formatCode>General</c:formatCode>
                <c:ptCount val="9"/>
                <c:pt idx="0">
                  <c:v>22.35</c:v>
                </c:pt>
                <c:pt idx="1">
                  <c:v>23.56</c:v>
                </c:pt>
                <c:pt idx="2">
                  <c:v>17.079999999999998</c:v>
                </c:pt>
                <c:pt idx="3">
                  <c:v>20.58</c:v>
                </c:pt>
                <c:pt idx="4">
                  <c:v>20.25</c:v>
                </c:pt>
                <c:pt idx="5">
                  <c:v>20.39</c:v>
                </c:pt>
                <c:pt idx="7">
                  <c:v>20.14</c:v>
                </c:pt>
                <c:pt idx="8">
                  <c:v>18.77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0431944"/>
        <c:axId val="470436648"/>
      </c:lineChart>
      <c:catAx>
        <c:axId val="47043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436648"/>
        <c:crosses val="autoZero"/>
        <c:auto val="1"/>
        <c:lblAlgn val="ctr"/>
        <c:lblOffset val="100"/>
        <c:noMultiLvlLbl val="0"/>
      </c:catAx>
      <c:valAx>
        <c:axId val="47043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43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Динамика средней</a:t>
            </a:r>
            <a:r>
              <a:rPr lang="ru-RU" baseline="0" dirty="0">
                <a:solidFill>
                  <a:schemeClr val="accent1">
                    <a:lumMod val="75000"/>
                  </a:schemeClr>
                </a:solidFill>
              </a:rPr>
              <a:t> оценки ОГЭ по географии за 2024-2024гг</a:t>
            </a:r>
            <a:r>
              <a:rPr lang="ru-RU" baseline="0" dirty="0"/>
              <a:t>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Лист1!$C$29:$M$29</c:f>
              <c:strCache>
                <c:ptCount val="11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 г.</c:v>
                </c:pt>
                <c:pt idx="4">
                  <c:v>2018 г.</c:v>
                </c:pt>
                <c:pt idx="5">
                  <c:v>2019 г.</c:v>
                </c:pt>
                <c:pt idx="6">
                  <c:v>2020 г.</c:v>
                </c:pt>
                <c:pt idx="7">
                  <c:v>2021 г.</c:v>
                </c:pt>
                <c:pt idx="8">
                  <c:v>2022 г.</c:v>
                </c:pt>
                <c:pt idx="9">
                  <c:v>2023г.</c:v>
                </c:pt>
                <c:pt idx="10">
                  <c:v>2024г.</c:v>
                </c:pt>
              </c:strCache>
            </c:strRef>
          </c:cat>
          <c:val>
            <c:numRef>
              <c:f>Лист1!$C$30:$M$30</c:f>
              <c:numCache>
                <c:formatCode>General</c:formatCode>
                <c:ptCount val="11"/>
                <c:pt idx="0">
                  <c:v>3.96</c:v>
                </c:pt>
                <c:pt idx="1">
                  <c:v>4.09</c:v>
                </c:pt>
                <c:pt idx="2">
                  <c:v>3.39</c:v>
                </c:pt>
                <c:pt idx="3">
                  <c:v>3.71</c:v>
                </c:pt>
                <c:pt idx="4">
                  <c:v>3.68</c:v>
                </c:pt>
                <c:pt idx="5">
                  <c:v>3.67</c:v>
                </c:pt>
                <c:pt idx="7">
                  <c:v>3.74</c:v>
                </c:pt>
                <c:pt idx="8">
                  <c:v>3.64</c:v>
                </c:pt>
                <c:pt idx="9">
                  <c:v>3.83</c:v>
                </c:pt>
                <c:pt idx="10">
                  <c:v>3.56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7087480"/>
        <c:axId val="307094536"/>
      </c:lineChart>
      <c:catAx>
        <c:axId val="30708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094536"/>
        <c:crosses val="autoZero"/>
        <c:auto val="1"/>
        <c:lblAlgn val="ctr"/>
        <c:lblOffset val="100"/>
        <c:noMultiLvlLbl val="0"/>
      </c:catAx>
      <c:valAx>
        <c:axId val="30709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087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>
                <a:effectLst/>
              </a:rPr>
              <a:t>Динамика качества результатов ОГЭ за </a:t>
            </a:r>
            <a:r>
              <a:rPr lang="ru-RU" sz="1400" b="0" i="0" baseline="0" dirty="0" smtClean="0">
                <a:effectLst/>
              </a:rPr>
              <a:t>2019-2024г</a:t>
            </a:r>
            <a:r>
              <a:rPr lang="ru-RU" sz="1400" b="0" i="0" baseline="0" dirty="0">
                <a:effectLst/>
              </a:rPr>
              <a:t>.,  чел.</a:t>
            </a:r>
            <a:endParaRPr lang="ru-RU" sz="14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Лист1!$D$45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Лист1!$C$46:$C$51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  <c:pt idx="4">
                  <c:v>2023г.</c:v>
                </c:pt>
                <c:pt idx="5">
                  <c:v>2024г.</c:v>
                </c:pt>
              </c:strCache>
            </c:strRef>
          </c:cat>
          <c:val>
            <c:numRef>
              <c:f>Лист1!$D$46:$D$51</c:f>
              <c:numCache>
                <c:formatCode>General</c:formatCode>
                <c:ptCount val="6"/>
                <c:pt idx="0">
                  <c:v>74</c:v>
                </c:pt>
                <c:pt idx="1">
                  <c:v>0</c:v>
                </c:pt>
                <c:pt idx="2">
                  <c:v>82</c:v>
                </c:pt>
                <c:pt idx="3">
                  <c:v>73</c:v>
                </c:pt>
                <c:pt idx="4">
                  <c:v>40</c:v>
                </c:pt>
                <c:pt idx="5">
                  <c:v>283</c:v>
                </c:pt>
              </c:numCache>
            </c:numRef>
          </c:val>
        </c:ser>
        <c:ser>
          <c:idx val="1"/>
          <c:order val="1"/>
          <c:tx>
            <c:strRef>
              <c:f>Лист1!$E$45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Лист1!$C$46:$C$51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  <c:pt idx="4">
                  <c:v>2023г.</c:v>
                </c:pt>
                <c:pt idx="5">
                  <c:v>2024г.</c:v>
                </c:pt>
              </c:strCache>
            </c:strRef>
          </c:cat>
          <c:val>
            <c:numRef>
              <c:f>Лист1!$E$46:$E$51</c:f>
              <c:numCache>
                <c:formatCode>General</c:formatCode>
                <c:ptCount val="6"/>
                <c:pt idx="0">
                  <c:v>756</c:v>
                </c:pt>
                <c:pt idx="1">
                  <c:v>0</c:v>
                </c:pt>
                <c:pt idx="2">
                  <c:v>314</c:v>
                </c:pt>
                <c:pt idx="3">
                  <c:v>1076</c:v>
                </c:pt>
                <c:pt idx="4">
                  <c:v>1024</c:v>
                </c:pt>
                <c:pt idx="5">
                  <c:v>1218</c:v>
                </c:pt>
              </c:numCache>
            </c:numRef>
          </c:val>
        </c:ser>
        <c:ser>
          <c:idx val="2"/>
          <c:order val="2"/>
          <c:tx>
            <c:strRef>
              <c:f>Лист1!$F$45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Лист1!$C$46:$C$51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  <c:pt idx="4">
                  <c:v>2023г.</c:v>
                </c:pt>
                <c:pt idx="5">
                  <c:v>2024г.</c:v>
                </c:pt>
              </c:strCache>
            </c:strRef>
          </c:cat>
          <c:val>
            <c:numRef>
              <c:f>Лист1!$F$46:$F$51</c:f>
              <c:numCache>
                <c:formatCode>General</c:formatCode>
                <c:ptCount val="6"/>
                <c:pt idx="0">
                  <c:v>784</c:v>
                </c:pt>
                <c:pt idx="1">
                  <c:v>0</c:v>
                </c:pt>
                <c:pt idx="2">
                  <c:v>543</c:v>
                </c:pt>
                <c:pt idx="3">
                  <c:v>972</c:v>
                </c:pt>
                <c:pt idx="4">
                  <c:v>1234</c:v>
                </c:pt>
                <c:pt idx="5">
                  <c:v>1087</c:v>
                </c:pt>
              </c:numCache>
            </c:numRef>
          </c:val>
        </c:ser>
        <c:ser>
          <c:idx val="3"/>
          <c:order val="3"/>
          <c:tx>
            <c:strRef>
              <c:f>Лист1!$G$45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Лист1!$C$46:$C$51</c:f>
              <c:strCache>
                <c:ptCount val="6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  <c:pt idx="4">
                  <c:v>2023г.</c:v>
                </c:pt>
                <c:pt idx="5">
                  <c:v>2024г.</c:v>
                </c:pt>
              </c:strCache>
            </c:strRef>
          </c:cat>
          <c:val>
            <c:numRef>
              <c:f>Лист1!$G$46:$G$51</c:f>
              <c:numCache>
                <c:formatCode>General</c:formatCode>
                <c:ptCount val="6"/>
                <c:pt idx="0">
                  <c:v>284</c:v>
                </c:pt>
                <c:pt idx="1">
                  <c:v>0</c:v>
                </c:pt>
                <c:pt idx="2">
                  <c:v>183</c:v>
                </c:pt>
                <c:pt idx="3">
                  <c:v>329</c:v>
                </c:pt>
                <c:pt idx="4">
                  <c:v>607</c:v>
                </c:pt>
                <c:pt idx="5">
                  <c:v>448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7091008"/>
        <c:axId val="307089440"/>
      </c:barChart>
      <c:catAx>
        <c:axId val="30709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089440"/>
        <c:crosses val="autoZero"/>
        <c:auto val="1"/>
        <c:lblAlgn val="ctr"/>
        <c:lblOffset val="100"/>
        <c:noMultiLvlLbl val="0"/>
      </c:catAx>
      <c:valAx>
        <c:axId val="30708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09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AEECF-75BA-4446-B3C4-DD11A7F77B38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F4C75-DE56-4A4F-98B2-8BC9F8002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6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4C75-DE56-4A4F-98B2-8BC9F80026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0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2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0" y="6356350"/>
            <a:ext cx="355479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19" y="6356350"/>
            <a:ext cx="1832812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7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535" y="851085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4168661"/>
            <a:ext cx="10515600" cy="15853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9762" y="6255989"/>
            <a:ext cx="355479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02019" y="6255989"/>
            <a:ext cx="1832812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13358"/>
            <a:ext cx="1020535" cy="2852737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4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901"/>
            <a:ext cx="1082657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9257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8489" y="6343393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2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014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1614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5146" y="6311900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0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7" y="365125"/>
            <a:ext cx="974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50493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33934" y="6368106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9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9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949"/>
            <a:ext cx="1081482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556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424" y="184556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140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9824" y="6356350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6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9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1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647"/>
            <a:ext cx="1099324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924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8244" y="6356349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1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08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80" y="148955"/>
            <a:ext cx="1063826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74888" y="6229851"/>
            <a:ext cx="1538868" cy="365125"/>
          </a:xfrm>
        </p:spPr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47571" y="6240847"/>
            <a:ext cx="21410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2420" y="6240847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8954"/>
            <a:ext cx="1193180" cy="1325563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095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7447" y="6356350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685270" cy="37688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9286" y="6368106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63828" y="2273257"/>
            <a:ext cx="10898658" cy="3979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428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2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685270" cy="37688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9286" y="6368106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63828" y="2273257"/>
            <a:ext cx="10898658" cy="3979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428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33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5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1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7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70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_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304800" y="2169458"/>
            <a:ext cx="5576047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6300786" y="2169458"/>
            <a:ext cx="5621338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04800" y="1255712"/>
            <a:ext cx="5575300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6346824" y="1255712"/>
            <a:ext cx="5575300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57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8245940" y="2226304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457200" y="1295724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6"/>
          </p:nvPr>
        </p:nvSpPr>
        <p:spPr>
          <a:xfrm>
            <a:off x="4351570" y="2226304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Рисунок 6"/>
          <p:cNvSpPr>
            <a:spLocks noGrp="1"/>
          </p:cNvSpPr>
          <p:nvPr>
            <p:ph type="pic" sz="quarter" idx="17"/>
          </p:nvPr>
        </p:nvSpPr>
        <p:spPr>
          <a:xfrm>
            <a:off x="457200" y="2226305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8"/>
          </p:nvPr>
        </p:nvSpPr>
        <p:spPr>
          <a:xfrm>
            <a:off x="4351568" y="1309058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9"/>
          </p:nvPr>
        </p:nvSpPr>
        <p:spPr>
          <a:xfrm>
            <a:off x="8245936" y="1323794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802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80" y="1112635"/>
            <a:ext cx="9732511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80" y="3845233"/>
            <a:ext cx="97325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0078" y="6356349"/>
            <a:ext cx="2472443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71113"/>
            <a:ext cx="1460810" cy="4529882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1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Сравнение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04801" y="1255712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6"/>
          </p:nvPr>
        </p:nvSpPr>
        <p:spPr>
          <a:xfrm>
            <a:off x="4244321" y="1255710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7"/>
          </p:nvPr>
        </p:nvSpPr>
        <p:spPr>
          <a:xfrm>
            <a:off x="8183842" y="1255710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244321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8183561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754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89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_Заголовок и объект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50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3" y="6356350"/>
            <a:ext cx="3103605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3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3324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Заголовок и объект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50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3" y="6356350"/>
            <a:ext cx="3103605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3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5091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Пустой слайд+фон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Заголовок и объект+фон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4934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94572" y="6356350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52625"/>
            <a:ext cx="10999788" cy="420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95603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86247" cy="7913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13846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95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65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995487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5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261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8779" y="6342488"/>
            <a:ext cx="2743200" cy="365125"/>
          </a:xfrm>
        </p:spPr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5964" y="634248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356350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0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27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5964" y="6356349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356349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3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71" y="496790"/>
            <a:ext cx="10809170" cy="1062232"/>
          </a:xfr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71" y="2005013"/>
            <a:ext cx="11221178" cy="4050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8342" y="6186875"/>
            <a:ext cx="1379034" cy="365125"/>
          </a:xfrm>
        </p:spPr>
        <p:txBody>
          <a:bodyPr/>
          <a:lstStyle/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12807" y="6186875"/>
            <a:ext cx="20865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186875"/>
            <a:ext cx="2743200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6790"/>
            <a:ext cx="646771" cy="1062231"/>
          </a:xfrm>
          <a:prstGeom prst="rect">
            <a:avLst/>
          </a:prstGeom>
          <a:solidFill>
            <a:srgbClr val="33855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2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0" y="6356351"/>
            <a:ext cx="3554799" cy="36512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3900" y="6356350"/>
            <a:ext cx="1832812" cy="365125"/>
          </a:xfrm>
        </p:spPr>
        <p:txBody>
          <a:bodyPr/>
          <a:lstStyle/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4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CA59B-500C-43DD-933D-564445585783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28152-7C9C-4727-93D0-C525E3D60A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Подготовка школьников к ГИА по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географии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сложных задач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ОГЭ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5247503"/>
            <a:ext cx="3558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Груздева Л.В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учитель географии 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квалификационной категории 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Костромы «СОШ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1».</a:t>
            </a:r>
          </a:p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ПК ОГЭ по географии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7946" y="6201610"/>
            <a:ext cx="203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26.09.2024г.</a:t>
            </a:r>
            <a:endParaRPr lang="ru-RU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57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2</a:t>
            </a:r>
            <a:r>
              <a:rPr lang="ru-RU" sz="2800" dirty="0" smtClean="0">
                <a:solidFill>
                  <a:schemeClr val="tx2"/>
                </a:solidFill>
              </a:rPr>
              <a:t>. Сложные задания ОГЭ, типичные ошибки</a:t>
            </a:r>
            <a:endParaRPr lang="ru-RU" sz="2800" dirty="0">
              <a:solidFill>
                <a:schemeClr val="tx2"/>
              </a:solidFill>
            </a:endParaRPr>
          </a:p>
        </p:txBody>
      </p:sp>
      <p:grpSp>
        <p:nvGrpSpPr>
          <p:cNvPr id="4" name="Group 28521"/>
          <p:cNvGrpSpPr>
            <a:grpSpLocks noGrp="1"/>
          </p:cNvGrpSpPr>
          <p:nvPr/>
        </p:nvGrpSpPr>
        <p:grpSpPr>
          <a:xfrm>
            <a:off x="462825" y="1995488"/>
            <a:ext cx="11531600" cy="4351337"/>
            <a:chOff x="0" y="0"/>
            <a:chExt cx="8226512" cy="4070337"/>
          </a:xfrm>
        </p:grpSpPr>
        <p:sp>
          <p:nvSpPr>
            <p:cNvPr id="5" name="Shape 37089"/>
            <p:cNvSpPr/>
            <p:nvPr/>
          </p:nvSpPr>
          <p:spPr>
            <a:xfrm>
              <a:off x="0" y="1778"/>
              <a:ext cx="6158230" cy="2865755"/>
            </a:xfrm>
            <a:custGeom>
              <a:avLst/>
              <a:gdLst/>
              <a:ahLst/>
              <a:cxnLst/>
              <a:rect l="0" t="0" r="0" b="0"/>
              <a:pathLst>
                <a:path w="6158230" h="2865755">
                  <a:moveTo>
                    <a:pt x="0" y="0"/>
                  </a:moveTo>
                  <a:lnTo>
                    <a:pt x="6158230" y="0"/>
                  </a:lnTo>
                  <a:lnTo>
                    <a:pt x="6158230" y="2865755"/>
                  </a:lnTo>
                  <a:lnTo>
                    <a:pt x="0" y="286575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6" name="Picture 48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159" y="0"/>
              <a:ext cx="4065905" cy="2814955"/>
            </a:xfrm>
            <a:prstGeom prst="rect">
              <a:avLst/>
            </a:prstGeom>
          </p:spPr>
        </p:pic>
        <p:sp>
          <p:nvSpPr>
            <p:cNvPr id="7" name="Rectangle 490"/>
            <p:cNvSpPr/>
            <p:nvPr/>
          </p:nvSpPr>
          <p:spPr>
            <a:xfrm>
              <a:off x="5112461" y="2673106"/>
              <a:ext cx="70908" cy="258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2479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Shape 37090"/>
            <p:cNvSpPr/>
            <p:nvPr/>
          </p:nvSpPr>
          <p:spPr>
            <a:xfrm>
              <a:off x="0" y="2867533"/>
              <a:ext cx="6158230" cy="297180"/>
            </a:xfrm>
            <a:custGeom>
              <a:avLst/>
              <a:gdLst/>
              <a:ahLst/>
              <a:cxnLst/>
              <a:rect l="0" t="0" r="0" b="0"/>
              <a:pathLst>
                <a:path w="6158230" h="297180">
                  <a:moveTo>
                    <a:pt x="0" y="0"/>
                  </a:moveTo>
                  <a:lnTo>
                    <a:pt x="6158230" y="0"/>
                  </a:lnTo>
                  <a:lnTo>
                    <a:pt x="6158230" y="297180"/>
                  </a:lnTo>
                  <a:lnTo>
                    <a:pt x="0" y="29718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Rectangle 492"/>
            <p:cNvSpPr/>
            <p:nvPr/>
          </p:nvSpPr>
          <p:spPr>
            <a:xfrm>
              <a:off x="18288" y="2919994"/>
              <a:ext cx="8206327" cy="258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2479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Школьники выбирают место для катания на санках с крутой горки. </a:t>
              </a:r>
            </a:p>
          </p:txBody>
        </p:sp>
        <p:sp>
          <p:nvSpPr>
            <p:cNvPr id="10" name="Shape 37091"/>
            <p:cNvSpPr/>
            <p:nvPr/>
          </p:nvSpPr>
          <p:spPr>
            <a:xfrm>
              <a:off x="0" y="3164713"/>
              <a:ext cx="6158230" cy="297180"/>
            </a:xfrm>
            <a:custGeom>
              <a:avLst/>
              <a:gdLst/>
              <a:ahLst/>
              <a:cxnLst/>
              <a:rect l="0" t="0" r="0" b="0"/>
              <a:pathLst>
                <a:path w="6158230" h="297180">
                  <a:moveTo>
                    <a:pt x="0" y="0"/>
                  </a:moveTo>
                  <a:lnTo>
                    <a:pt x="6158230" y="0"/>
                  </a:lnTo>
                  <a:lnTo>
                    <a:pt x="6158230" y="297180"/>
                  </a:lnTo>
                  <a:lnTo>
                    <a:pt x="0" y="29718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Rectangle 494"/>
            <p:cNvSpPr/>
            <p:nvPr/>
          </p:nvSpPr>
          <p:spPr>
            <a:xfrm>
              <a:off x="18288" y="3217174"/>
              <a:ext cx="8208224" cy="258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2479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Определите, какой из участков, обозначенных на карте цифрами 1, 2 и </a:t>
              </a:r>
            </a:p>
          </p:txBody>
        </p:sp>
        <p:sp>
          <p:nvSpPr>
            <p:cNvPr id="12" name="Shape 37092"/>
            <p:cNvSpPr/>
            <p:nvPr/>
          </p:nvSpPr>
          <p:spPr>
            <a:xfrm>
              <a:off x="0" y="3461893"/>
              <a:ext cx="6158230" cy="297180"/>
            </a:xfrm>
            <a:custGeom>
              <a:avLst/>
              <a:gdLst/>
              <a:ahLst/>
              <a:cxnLst/>
              <a:rect l="0" t="0" r="0" b="0"/>
              <a:pathLst>
                <a:path w="6158230" h="297180">
                  <a:moveTo>
                    <a:pt x="0" y="0"/>
                  </a:moveTo>
                  <a:lnTo>
                    <a:pt x="6158230" y="0"/>
                  </a:lnTo>
                  <a:lnTo>
                    <a:pt x="6158230" y="297180"/>
                  </a:lnTo>
                  <a:lnTo>
                    <a:pt x="0" y="29718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Rectangle 26854"/>
            <p:cNvSpPr/>
            <p:nvPr/>
          </p:nvSpPr>
          <p:spPr>
            <a:xfrm>
              <a:off x="18288" y="3514354"/>
              <a:ext cx="144661" cy="258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2479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4" name="Rectangle 26855"/>
            <p:cNvSpPr/>
            <p:nvPr/>
          </p:nvSpPr>
          <p:spPr>
            <a:xfrm>
              <a:off x="126521" y="3514354"/>
              <a:ext cx="8064511" cy="258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2479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, лучше всего подходит для этого. Для обоснования Вашего ответа </a:t>
              </a:r>
            </a:p>
          </p:txBody>
        </p:sp>
        <p:sp>
          <p:nvSpPr>
            <p:cNvPr id="15" name="Shape 37093"/>
            <p:cNvSpPr/>
            <p:nvPr/>
          </p:nvSpPr>
          <p:spPr>
            <a:xfrm>
              <a:off x="0" y="3759073"/>
              <a:ext cx="6158230" cy="297180"/>
            </a:xfrm>
            <a:custGeom>
              <a:avLst/>
              <a:gdLst/>
              <a:ahLst/>
              <a:cxnLst/>
              <a:rect l="0" t="0" r="0" b="0"/>
              <a:pathLst>
                <a:path w="6158230" h="297180">
                  <a:moveTo>
                    <a:pt x="0" y="0"/>
                  </a:moveTo>
                  <a:lnTo>
                    <a:pt x="6158230" y="0"/>
                  </a:lnTo>
                  <a:lnTo>
                    <a:pt x="6158230" y="297180"/>
                  </a:lnTo>
                  <a:lnTo>
                    <a:pt x="0" y="29718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Rectangle 498"/>
            <p:cNvSpPr/>
            <p:nvPr/>
          </p:nvSpPr>
          <p:spPr>
            <a:xfrm>
              <a:off x="18288" y="3811534"/>
              <a:ext cx="2592046" cy="258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2479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приведите два довода.</a:t>
              </a:r>
            </a:p>
          </p:txBody>
        </p:sp>
        <p:sp>
          <p:nvSpPr>
            <p:cNvPr id="17" name="Rectangle 499"/>
            <p:cNvSpPr/>
            <p:nvPr/>
          </p:nvSpPr>
          <p:spPr>
            <a:xfrm>
              <a:off x="1967814" y="3811534"/>
              <a:ext cx="70908" cy="258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2479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2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Критерии оценивания: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77758" y="1256472"/>
          <a:ext cx="9144000" cy="5289690"/>
        </p:xfrm>
        <a:graphic>
          <a:graphicData uri="http://schemas.openxmlformats.org/drawingml/2006/table">
            <a:tbl>
              <a:tblPr/>
              <a:tblGrid>
                <a:gridCol w="8102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556">
                <a:tc>
                  <a:txBody>
                    <a:bodyPr/>
                    <a:lstStyle/>
                    <a:p>
                      <a:pPr marL="0" marR="22479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Содержание верного ответа и указания по оцениванию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(допускаются иные формулировки ответа, не искажающие его смысл)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 </a:t>
                      </a:r>
                      <a:endParaRPr lang="ru-RU" sz="18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marR="22479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Баллы </a:t>
                      </a:r>
                      <a:endParaRPr lang="ru-RU" sz="18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0836">
                <a:tc>
                  <a:txBody>
                    <a:bodyPr/>
                    <a:lstStyle/>
                    <a:p>
                      <a:pPr marL="6350" marR="22479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В ответе говорится о том, что больше всего указанным требованиям отвечает  </a:t>
                      </a:r>
                      <a:endParaRPr lang="ru-RU" sz="18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342900" marR="22479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arenR"/>
                      </a:pP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участок 2.  </a:t>
                      </a:r>
                    </a:p>
                    <a:p>
                      <a:pPr marL="6350" marR="22479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В обосновании приведены следующие доводы: </a:t>
                      </a:r>
                      <a:endParaRPr lang="ru-RU" sz="18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342900" marR="22479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arenR"/>
                      </a:pP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участок имеет крутой склон для катания на санках; </a:t>
                      </a:r>
                    </a:p>
                    <a:p>
                      <a:pPr marL="342900" marR="224790" lvl="0" indent="-3429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arenR"/>
                      </a:pPr>
                      <a:r>
                        <a:rPr lang="ru-RU" sz="1800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участок без препятствий ИЛИ на участке нет деревьев</a:t>
                      </a:r>
                      <a:r>
                        <a:rPr lang="ru-RU" sz="1800" i="1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u="none" strike="noStrike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 </a:t>
                      </a:r>
                      <a:endParaRPr lang="ru-RU" sz="18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780">
                <a:tc>
                  <a:txBody>
                    <a:bodyPr/>
                    <a:lstStyle/>
                    <a:p>
                      <a:pPr marL="6350" marR="22479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Ответ включает в себя все три названных выше элемента </a:t>
                      </a:r>
                      <a:endParaRPr lang="ru-RU" sz="18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45085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2 </a:t>
                      </a:r>
                      <a:endParaRPr lang="ru-RU" sz="18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0479">
                <a:tc>
                  <a:txBody>
                    <a:bodyPr/>
                    <a:lstStyle/>
                    <a:p>
                      <a:pPr marL="6350" marR="224790" indent="-63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Ответ включает в себя два (1-й и 2-й или 1-й и 3-й) из названных выше элементов. </a:t>
                      </a:r>
                      <a:endParaRPr lang="ru-RU" sz="18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6350" marR="46355" indent="-63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ИЛИ В ответе отсутствует 1-й элемент, но говорится, что больше всего указанным требованиям отвечает участок 1, и в обосновании приводится 2-й элемент. </a:t>
                      </a:r>
                      <a:endParaRPr lang="ru-RU" sz="18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6350" marR="43815" indent="-63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ИЛИ В ответе отсутствует 1-й элемент, но в нём верно указаны крутизна склонов и характер поверхности каждого из трёх обозначенных на карте участков </a:t>
                      </a:r>
                      <a:endParaRPr lang="ru-RU" sz="18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45085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1 </a:t>
                      </a:r>
                      <a:endParaRPr lang="ru-RU" sz="18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6248">
                <a:tc>
                  <a:txBody>
                    <a:bodyPr/>
                    <a:lstStyle/>
                    <a:p>
                      <a:pPr marL="6350" marR="22479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Все ответы, которые не соответствуют вышеуказанным критериям выставления оценок в 1 и 2 балла</a:t>
                      </a:r>
                      <a:r>
                        <a:rPr lang="ru-RU" sz="18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 </a:t>
                      </a:r>
                      <a:endParaRPr lang="ru-RU" sz="18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45085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0 </a:t>
                      </a:r>
                      <a:endParaRPr lang="ru-RU" sz="18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405">
                <a:tc>
                  <a:txBody>
                    <a:bodyPr/>
                    <a:lstStyle/>
                    <a:p>
                      <a:pPr marL="6350" marR="44450" indent="-635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Максимальный балл </a:t>
                      </a:r>
                      <a:endParaRPr lang="ru-RU" sz="18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45085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2 </a:t>
                      </a:r>
                      <a:endParaRPr lang="ru-RU" sz="18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8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891" y="25621"/>
            <a:ext cx="10010273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Сложные задания ОГЭ, типичные ошибки</a:t>
            </a:r>
            <a:endParaRPr lang="ru-RU" sz="2800" dirty="0"/>
          </a:p>
        </p:txBody>
      </p:sp>
      <p:grpSp>
        <p:nvGrpSpPr>
          <p:cNvPr id="3" name="Group 26653"/>
          <p:cNvGrpSpPr>
            <a:grpSpLocks noGrp="1"/>
          </p:cNvGrpSpPr>
          <p:nvPr/>
        </p:nvGrpSpPr>
        <p:grpSpPr>
          <a:xfrm>
            <a:off x="2188287" y="997910"/>
            <a:ext cx="7581963" cy="5876693"/>
            <a:chOff x="-150412" y="0"/>
            <a:chExt cx="8377161" cy="5329440"/>
          </a:xfrm>
        </p:grpSpPr>
        <p:sp>
          <p:nvSpPr>
            <p:cNvPr id="4" name="Shape 37097"/>
            <p:cNvSpPr/>
            <p:nvPr/>
          </p:nvSpPr>
          <p:spPr>
            <a:xfrm>
              <a:off x="0" y="1905"/>
              <a:ext cx="6158230" cy="3141599"/>
            </a:xfrm>
            <a:custGeom>
              <a:avLst/>
              <a:gdLst/>
              <a:ahLst/>
              <a:cxnLst/>
              <a:rect l="0" t="0" r="0" b="0"/>
              <a:pathLst>
                <a:path w="6158230" h="3141599">
                  <a:moveTo>
                    <a:pt x="0" y="0"/>
                  </a:moveTo>
                  <a:lnTo>
                    <a:pt x="6158230" y="0"/>
                  </a:lnTo>
                  <a:lnTo>
                    <a:pt x="6158230" y="3141599"/>
                  </a:lnTo>
                  <a:lnTo>
                    <a:pt x="0" y="3141599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5" name="Picture 89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9939" y="0"/>
              <a:ext cx="3775075" cy="3091815"/>
            </a:xfrm>
            <a:prstGeom prst="rect">
              <a:avLst/>
            </a:prstGeom>
          </p:spPr>
        </p:pic>
        <p:sp>
          <p:nvSpPr>
            <p:cNvPr id="6" name="Rectangle 898"/>
            <p:cNvSpPr/>
            <p:nvPr/>
          </p:nvSpPr>
          <p:spPr>
            <a:xfrm>
              <a:off x="4966158" y="2950601"/>
              <a:ext cx="70908" cy="258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2479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Shape 37098"/>
            <p:cNvSpPr/>
            <p:nvPr/>
          </p:nvSpPr>
          <p:spPr>
            <a:xfrm>
              <a:off x="0" y="3143504"/>
              <a:ext cx="6158230" cy="297180"/>
            </a:xfrm>
            <a:custGeom>
              <a:avLst/>
              <a:gdLst/>
              <a:ahLst/>
              <a:cxnLst/>
              <a:rect l="0" t="0" r="0" b="0"/>
              <a:pathLst>
                <a:path w="6158230" h="297180">
                  <a:moveTo>
                    <a:pt x="0" y="0"/>
                  </a:moveTo>
                  <a:lnTo>
                    <a:pt x="6158230" y="0"/>
                  </a:lnTo>
                  <a:lnTo>
                    <a:pt x="6158230" y="297180"/>
                  </a:lnTo>
                  <a:lnTo>
                    <a:pt x="0" y="29718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Rectangle 900"/>
            <p:cNvSpPr/>
            <p:nvPr/>
          </p:nvSpPr>
          <p:spPr>
            <a:xfrm>
              <a:off x="18288" y="3195965"/>
              <a:ext cx="70908" cy="258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2479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Shape 37099"/>
            <p:cNvSpPr/>
            <p:nvPr/>
          </p:nvSpPr>
          <p:spPr>
            <a:xfrm>
              <a:off x="0" y="3440684"/>
              <a:ext cx="6158230" cy="298704"/>
            </a:xfrm>
            <a:custGeom>
              <a:avLst/>
              <a:gdLst/>
              <a:ahLst/>
              <a:cxnLst/>
              <a:rect l="0" t="0" r="0" b="0"/>
              <a:pathLst>
                <a:path w="6158230" h="298704">
                  <a:moveTo>
                    <a:pt x="0" y="0"/>
                  </a:moveTo>
                  <a:lnTo>
                    <a:pt x="6158230" y="0"/>
                  </a:lnTo>
                  <a:lnTo>
                    <a:pt x="6158230" y="298704"/>
                  </a:lnTo>
                  <a:lnTo>
                    <a:pt x="0" y="29870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Rectangle 902"/>
            <p:cNvSpPr/>
            <p:nvPr/>
          </p:nvSpPr>
          <p:spPr>
            <a:xfrm>
              <a:off x="-150412" y="3732685"/>
              <a:ext cx="6803375" cy="15967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24790" indent="-6350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Участники школьной футбольной секции выбирают место для </a:t>
              </a:r>
              <a:r>
                <a:rPr lang="ru-RU" sz="1600" dirty="0" smtClean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игры </a:t>
              </a:r>
              <a:r>
                <a:rPr lang="ru-RU" sz="160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в </a:t>
              </a:r>
              <a:r>
                <a:rPr lang="ru-RU" sz="1600" dirty="0">
                  <a:solidFill>
                    <a:srgbClr val="000000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футбол. Определите, какой из участков, </a:t>
              </a:r>
              <a:r>
                <a:rPr lang="ru-RU" sz="16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обозначенных </a:t>
              </a:r>
              <a:r>
                <a:rPr lang="ru-RU" sz="1600" dirty="0">
                  <a:solidFill>
                    <a:srgbClr val="000000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на карте цифрами 1, 2 и 3, больше всего подходит для </a:t>
              </a:r>
              <a:r>
                <a:rPr lang="ru-RU" sz="16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этого.</a:t>
              </a:r>
            </a:p>
            <a:p>
              <a:pPr marL="6350" marR="224790" indent="-6350" algn="just"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 smtClean="0">
                  <a:solidFill>
                    <a:srgbClr val="000000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Для </a:t>
              </a:r>
              <a:r>
                <a:rPr lang="ru-RU" sz="1600" dirty="0">
                  <a:solidFill>
                    <a:srgbClr val="000000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обоснования Вашего ответа приведите два довода.</a:t>
              </a:r>
            </a:p>
            <a:p>
              <a:pPr marL="6350" marR="224790" indent="-6350">
                <a:lnSpc>
                  <a:spcPct val="107000"/>
                </a:lnSpc>
                <a:spcAft>
                  <a:spcPts val="800"/>
                </a:spcAft>
              </a:pPr>
              <a:endParaRPr lang="ru-RU" sz="1400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endParaRPr>
            </a:p>
            <a:p>
              <a:pPr marL="6350" marR="224790" indent="-6350">
                <a:lnSpc>
                  <a:spcPct val="107000"/>
                </a:lnSpc>
                <a:spcAft>
                  <a:spcPts val="800"/>
                </a:spcAft>
              </a:pPr>
              <a:endParaRPr lang="ru-RU" sz="1400" dirty="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endParaRPr>
            </a:p>
            <a:p>
              <a:pPr marL="6350" marR="224790" indent="-6350">
                <a:lnSpc>
                  <a:spcPct val="107000"/>
                </a:lnSpc>
                <a:spcAft>
                  <a:spcPts val="800"/>
                </a:spcAft>
              </a:pPr>
              <a:endParaRPr lang="ru-RU" sz="1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12" name="Rectangle 904"/>
            <p:cNvSpPr/>
            <p:nvPr/>
          </p:nvSpPr>
          <p:spPr>
            <a:xfrm>
              <a:off x="18288" y="3791849"/>
              <a:ext cx="8208461" cy="258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24790" indent="-6350" algn="l">
                <a:lnSpc>
                  <a:spcPct val="107000"/>
                </a:lnSpc>
                <a:spcAft>
                  <a:spcPts val="800"/>
                </a:spcAft>
              </a:pPr>
              <a:endParaRPr lang="ru-RU" sz="1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14" name="Rectangle 906"/>
            <p:cNvSpPr/>
            <p:nvPr/>
          </p:nvSpPr>
          <p:spPr>
            <a:xfrm>
              <a:off x="18288" y="4089028"/>
              <a:ext cx="8206801" cy="2588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24790" indent="-6350" algn="l">
                <a:lnSpc>
                  <a:spcPct val="107000"/>
                </a:lnSpc>
                <a:spcAft>
                  <a:spcPts val="800"/>
                </a:spcAft>
              </a:pPr>
              <a:endParaRPr lang="ru-RU" sz="1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17" name="Rectangle 909"/>
            <p:cNvSpPr/>
            <p:nvPr/>
          </p:nvSpPr>
          <p:spPr>
            <a:xfrm>
              <a:off x="3251276" y="4386208"/>
              <a:ext cx="70908" cy="2588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marR="22479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Критерии оценивания: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02673" y="1481975"/>
          <a:ext cx="9261567" cy="5140894"/>
        </p:xfrm>
        <a:graphic>
          <a:graphicData uri="http://schemas.openxmlformats.org/drawingml/2006/table">
            <a:tbl>
              <a:tblPr/>
              <a:tblGrid>
                <a:gridCol w="8206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5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9892">
                <a:tc>
                  <a:txBody>
                    <a:bodyPr/>
                    <a:lstStyle/>
                    <a:p>
                      <a:pPr marL="0" marR="224790"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Содержание верного ответа и указания по оцениванию </a:t>
                      </a: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(допускаются иные формулировки ответа, не искажающие его смысл)</a:t>
                      </a: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marR="224790" indent="-635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Баллы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8529">
                <a:tc>
                  <a:txBody>
                    <a:bodyPr/>
                    <a:lstStyle/>
                    <a:p>
                      <a:pPr marL="6350" marR="224790" indent="-635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В ответе говорится о том, что больше всего указанным требованиям отвечает 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342900" marR="224790" lvl="0" indent="-342900" algn="l" fontAlgn="base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arenR"/>
                      </a:pPr>
                      <a:r>
                        <a:rPr lang="ru-RU" sz="1700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участок 2.  </a:t>
                      </a:r>
                    </a:p>
                    <a:p>
                      <a:pPr marL="6350" marR="224790" indent="-635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В обосновании приведены следующие доводы: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342900" marR="224790" lvl="0" indent="-342900" algn="l" fontAlgn="base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arenR"/>
                      </a:pPr>
                      <a:r>
                        <a:rPr lang="ru-RU" sz="1700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участок плоский с горизонтальной поверхностью; </a:t>
                      </a:r>
                    </a:p>
                    <a:p>
                      <a:pPr marL="342900" marR="224790" lvl="0" indent="-342900" algn="l" fontAlgn="base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arenR"/>
                      </a:pPr>
                      <a:r>
                        <a:rPr lang="ru-RU" sz="1700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участок находится на лугу ИЛИ на участке нет препятствий в виде кустарника</a:t>
                      </a:r>
                      <a:r>
                        <a:rPr lang="ru-RU" sz="1700" i="1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700" u="none" strike="noStrike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 </a:t>
                      </a:r>
                      <a:endParaRPr lang="ru-RU" sz="17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732">
                <a:tc>
                  <a:txBody>
                    <a:bodyPr/>
                    <a:lstStyle/>
                    <a:p>
                      <a:pPr marL="6350" marR="224790" indent="-635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Ответ включает в себя все три названных выше элемента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45085" indent="-635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2 </a:t>
                      </a:r>
                      <a:endParaRPr lang="ru-RU" sz="17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3117">
                <a:tc>
                  <a:txBody>
                    <a:bodyPr/>
                    <a:lstStyle/>
                    <a:p>
                      <a:pPr marL="6350" marR="224790" indent="-635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Ответ включает в себя два (1-й и 2-й или 1-й и 3-й) из названных выше элементов.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6350" marR="46355" indent="-635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ИЛИ В ответе отсутствует 1-й элемент, но говорится, что больше всего указанным требованиям отвечает участок 1, и в обосновании приводится 2-й элемент.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6350" marR="44450" indent="-635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ИЛИ В ответе отсутствует 1-й элемент, но говорится, что больше всего указанным требованиям отвечает участок 3, и в обосновании приводится 3-й элемент.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6350" marR="46355" indent="-635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ИЛИ В ответе отсутствует 1-й элемент, но в нём верно указана крутизна склонов и характер поверхности каждого из трёх обозначенных на карте участков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45085" indent="-635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1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892">
                <a:tc>
                  <a:txBody>
                    <a:bodyPr/>
                    <a:lstStyle/>
                    <a:p>
                      <a:pPr marL="6350" marR="224790" indent="-635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Все ответы, которые не соответствуют вышеуказанным критериям выставления оценок в 1 и 2 балла</a:t>
                      </a:r>
                      <a:r>
                        <a:rPr lang="ru-RU" sz="17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45085" indent="-635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0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732">
                <a:tc>
                  <a:txBody>
                    <a:bodyPr/>
                    <a:lstStyle/>
                    <a:p>
                      <a:pPr marL="6350" marR="44450" indent="-63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Максимальный балл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450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2 </a:t>
                      </a:r>
                      <a:endParaRPr lang="ru-RU" sz="17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7504" marR="23751" marT="5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Сложные задания ОГЭ, типичные ошибки</a:t>
            </a:r>
            <a:endParaRPr lang="ru-RU" sz="2800" dirty="0"/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24343"/>
          <p:cNvGrpSpPr>
            <a:grpSpLocks/>
          </p:cNvGrpSpPr>
          <p:nvPr/>
        </p:nvGrpSpPr>
        <p:grpSpPr bwMode="auto">
          <a:xfrm>
            <a:off x="1776548" y="1496333"/>
            <a:ext cx="8226425" cy="5165725"/>
            <a:chOff x="0" y="0"/>
            <a:chExt cx="82265" cy="51660"/>
          </a:xfrm>
        </p:grpSpPr>
        <p:sp>
          <p:nvSpPr>
            <p:cNvPr id="37077" name="Shape 37077"/>
            <p:cNvSpPr>
              <a:spLocks/>
            </p:cNvSpPr>
            <p:nvPr/>
          </p:nvSpPr>
          <p:spPr bwMode="auto">
            <a:xfrm>
              <a:off x="0" y="3"/>
              <a:ext cx="61582" cy="31565"/>
            </a:xfrm>
            <a:custGeom>
              <a:avLst/>
              <a:gdLst>
                <a:gd name="T0" fmla="*/ 0 w 6158230"/>
                <a:gd name="T1" fmla="*/ 0 h 3156458"/>
                <a:gd name="T2" fmla="*/ 6158230 w 6158230"/>
                <a:gd name="T3" fmla="*/ 0 h 3156458"/>
                <a:gd name="T4" fmla="*/ 6158230 w 6158230"/>
                <a:gd name="T5" fmla="*/ 3156458 h 3156458"/>
                <a:gd name="T6" fmla="*/ 0 w 6158230"/>
                <a:gd name="T7" fmla="*/ 3156458 h 3156458"/>
                <a:gd name="T8" fmla="*/ 0 w 6158230"/>
                <a:gd name="T9" fmla="*/ 0 h 3156458"/>
                <a:gd name="T10" fmla="*/ 0 w 6158230"/>
                <a:gd name="T11" fmla="*/ 0 h 3156458"/>
                <a:gd name="T12" fmla="*/ 6158230 w 6158230"/>
                <a:gd name="T13" fmla="*/ 3156458 h 3156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158230" h="3156458">
                  <a:moveTo>
                    <a:pt x="0" y="0"/>
                  </a:moveTo>
                  <a:lnTo>
                    <a:pt x="6158230" y="0"/>
                  </a:lnTo>
                  <a:lnTo>
                    <a:pt x="6158230" y="3156458"/>
                  </a:lnTo>
                  <a:lnTo>
                    <a:pt x="0" y="3156458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734" y="0"/>
              <a:ext cx="42094" cy="31197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1840" y="29844"/>
              <a:ext cx="507" cy="2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78" name="Shape 37078"/>
            <p:cNvSpPr>
              <a:spLocks/>
            </p:cNvSpPr>
            <p:nvPr/>
          </p:nvSpPr>
          <p:spPr bwMode="auto">
            <a:xfrm>
              <a:off x="0" y="31568"/>
              <a:ext cx="61582" cy="2103"/>
            </a:xfrm>
            <a:custGeom>
              <a:avLst/>
              <a:gdLst>
                <a:gd name="T0" fmla="*/ 0 w 6158230"/>
                <a:gd name="T1" fmla="*/ 0 h 210312"/>
                <a:gd name="T2" fmla="*/ 6158230 w 6158230"/>
                <a:gd name="T3" fmla="*/ 0 h 210312"/>
                <a:gd name="T4" fmla="*/ 6158230 w 6158230"/>
                <a:gd name="T5" fmla="*/ 210312 h 210312"/>
                <a:gd name="T6" fmla="*/ 0 w 6158230"/>
                <a:gd name="T7" fmla="*/ 210312 h 210312"/>
                <a:gd name="T8" fmla="*/ 0 w 6158230"/>
                <a:gd name="T9" fmla="*/ 0 h 210312"/>
                <a:gd name="T10" fmla="*/ 0 w 6158230"/>
                <a:gd name="T11" fmla="*/ 0 h 210312"/>
                <a:gd name="T12" fmla="*/ 6158230 w 6158230"/>
                <a:gd name="T13" fmla="*/ 210312 h 210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158230" h="210312">
                  <a:moveTo>
                    <a:pt x="0" y="0"/>
                  </a:moveTo>
                  <a:lnTo>
                    <a:pt x="6158230" y="0"/>
                  </a:lnTo>
                  <a:lnTo>
                    <a:pt x="6158230" y="210312"/>
                  </a:lnTo>
                  <a:lnTo>
                    <a:pt x="0" y="210312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0790" y="31597"/>
              <a:ext cx="507" cy="2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79" name="Shape 37079"/>
            <p:cNvSpPr>
              <a:spLocks/>
            </p:cNvSpPr>
            <p:nvPr/>
          </p:nvSpPr>
          <p:spPr bwMode="auto">
            <a:xfrm>
              <a:off x="0" y="33671"/>
              <a:ext cx="61582" cy="2469"/>
            </a:xfrm>
            <a:custGeom>
              <a:avLst/>
              <a:gdLst>
                <a:gd name="T0" fmla="*/ 0 w 6158230"/>
                <a:gd name="T1" fmla="*/ 0 h 246888"/>
                <a:gd name="T2" fmla="*/ 6158230 w 6158230"/>
                <a:gd name="T3" fmla="*/ 0 h 246888"/>
                <a:gd name="T4" fmla="*/ 6158230 w 6158230"/>
                <a:gd name="T5" fmla="*/ 246888 h 246888"/>
                <a:gd name="T6" fmla="*/ 0 w 6158230"/>
                <a:gd name="T7" fmla="*/ 246888 h 246888"/>
                <a:gd name="T8" fmla="*/ 0 w 6158230"/>
                <a:gd name="T9" fmla="*/ 0 h 246888"/>
                <a:gd name="T10" fmla="*/ 0 w 6158230"/>
                <a:gd name="T11" fmla="*/ 0 h 246888"/>
                <a:gd name="T12" fmla="*/ 6158230 w 6158230"/>
                <a:gd name="T13" fmla="*/ 246888 h 24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158230" h="246888">
                  <a:moveTo>
                    <a:pt x="0" y="0"/>
                  </a:moveTo>
                  <a:lnTo>
                    <a:pt x="6158230" y="0"/>
                  </a:lnTo>
                  <a:lnTo>
                    <a:pt x="6158230" y="246888"/>
                  </a:lnTo>
                  <a:lnTo>
                    <a:pt x="0" y="246888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82" y="34196"/>
              <a:ext cx="16608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Фермер выбир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2682" y="34196"/>
              <a:ext cx="65461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ает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 участок для закладки фруктового сада. Ему нужен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80" name="Shape 37080"/>
            <p:cNvSpPr>
              <a:spLocks/>
            </p:cNvSpPr>
            <p:nvPr/>
          </p:nvSpPr>
          <p:spPr bwMode="auto">
            <a:xfrm>
              <a:off x="0" y="36139"/>
              <a:ext cx="61582" cy="2488"/>
            </a:xfrm>
            <a:custGeom>
              <a:avLst/>
              <a:gdLst>
                <a:gd name="T0" fmla="*/ 0 w 6158230"/>
                <a:gd name="T1" fmla="*/ 0 h 248717"/>
                <a:gd name="T2" fmla="*/ 6158230 w 6158230"/>
                <a:gd name="T3" fmla="*/ 0 h 248717"/>
                <a:gd name="T4" fmla="*/ 6158230 w 6158230"/>
                <a:gd name="T5" fmla="*/ 248717 h 248717"/>
                <a:gd name="T6" fmla="*/ 0 w 6158230"/>
                <a:gd name="T7" fmla="*/ 248717 h 248717"/>
                <a:gd name="T8" fmla="*/ 0 w 6158230"/>
                <a:gd name="T9" fmla="*/ 0 h 248717"/>
                <a:gd name="T10" fmla="*/ 0 w 6158230"/>
                <a:gd name="T11" fmla="*/ 0 h 248717"/>
                <a:gd name="T12" fmla="*/ 6158230 w 6158230"/>
                <a:gd name="T13" fmla="*/ 248717 h 248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158230" h="248717">
                  <a:moveTo>
                    <a:pt x="0" y="0"/>
                  </a:moveTo>
                  <a:lnTo>
                    <a:pt x="6158230" y="0"/>
                  </a:lnTo>
                  <a:lnTo>
                    <a:pt x="6158230" y="248717"/>
                  </a:lnTo>
                  <a:lnTo>
                    <a:pt x="0" y="248717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82" y="36680"/>
              <a:ext cx="82080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участок, на котором весной рано сходит снег, а летом почва лучше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81" name="Shape 37081"/>
            <p:cNvSpPr>
              <a:spLocks/>
            </p:cNvSpPr>
            <p:nvPr/>
          </p:nvSpPr>
          <p:spPr bwMode="auto">
            <a:xfrm>
              <a:off x="0" y="38627"/>
              <a:ext cx="61582" cy="2468"/>
            </a:xfrm>
            <a:custGeom>
              <a:avLst/>
              <a:gdLst>
                <a:gd name="T0" fmla="*/ 0 w 6158230"/>
                <a:gd name="T1" fmla="*/ 0 h 246888"/>
                <a:gd name="T2" fmla="*/ 6158230 w 6158230"/>
                <a:gd name="T3" fmla="*/ 0 h 246888"/>
                <a:gd name="T4" fmla="*/ 6158230 w 6158230"/>
                <a:gd name="T5" fmla="*/ 246888 h 246888"/>
                <a:gd name="T6" fmla="*/ 0 w 6158230"/>
                <a:gd name="T7" fmla="*/ 246888 h 246888"/>
                <a:gd name="T8" fmla="*/ 0 w 6158230"/>
                <a:gd name="T9" fmla="*/ 0 h 246888"/>
                <a:gd name="T10" fmla="*/ 0 w 6158230"/>
                <a:gd name="T11" fmla="*/ 0 h 246888"/>
                <a:gd name="T12" fmla="*/ 6158230 w 6158230"/>
                <a:gd name="T13" fmla="*/ 246888 h 24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158230" h="246888">
                  <a:moveTo>
                    <a:pt x="0" y="0"/>
                  </a:moveTo>
                  <a:lnTo>
                    <a:pt x="6158230" y="0"/>
                  </a:lnTo>
                  <a:lnTo>
                    <a:pt x="6158230" y="246888"/>
                  </a:lnTo>
                  <a:lnTo>
                    <a:pt x="0" y="246888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82" y="39151"/>
              <a:ext cx="82083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всего прогревается солнцем. Он также должен иметь расположение,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82" name="Shape 37082"/>
            <p:cNvSpPr>
              <a:spLocks/>
            </p:cNvSpPr>
            <p:nvPr/>
          </p:nvSpPr>
          <p:spPr bwMode="auto">
            <a:xfrm>
              <a:off x="0" y="41095"/>
              <a:ext cx="61582" cy="2485"/>
            </a:xfrm>
            <a:custGeom>
              <a:avLst/>
              <a:gdLst>
                <a:gd name="T0" fmla="*/ 0 w 6158230"/>
                <a:gd name="T1" fmla="*/ 0 h 248412"/>
                <a:gd name="T2" fmla="*/ 6158230 w 6158230"/>
                <a:gd name="T3" fmla="*/ 0 h 248412"/>
                <a:gd name="T4" fmla="*/ 6158230 w 6158230"/>
                <a:gd name="T5" fmla="*/ 248412 h 248412"/>
                <a:gd name="T6" fmla="*/ 0 w 6158230"/>
                <a:gd name="T7" fmla="*/ 248412 h 248412"/>
                <a:gd name="T8" fmla="*/ 0 w 6158230"/>
                <a:gd name="T9" fmla="*/ 0 h 248412"/>
                <a:gd name="T10" fmla="*/ 0 w 6158230"/>
                <a:gd name="T11" fmla="*/ 0 h 248412"/>
                <a:gd name="T12" fmla="*/ 6158230 w 6158230"/>
                <a:gd name="T13" fmla="*/ 248412 h 248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158230" h="248412">
                  <a:moveTo>
                    <a:pt x="0" y="0"/>
                  </a:moveTo>
                  <a:lnTo>
                    <a:pt x="6158230" y="0"/>
                  </a:lnTo>
                  <a:lnTo>
                    <a:pt x="6158230" y="248412"/>
                  </a:lnTo>
                  <a:lnTo>
                    <a:pt x="0" y="248412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82" y="41635"/>
              <a:ext cx="10018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удобное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8943" y="41635"/>
              <a:ext cx="4819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для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3802" y="41635"/>
              <a:ext cx="8591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вывоза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21481" y="41635"/>
              <a:ext cx="13601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собранного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2923" y="41635"/>
              <a:ext cx="8654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урожая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40648" y="41635"/>
              <a:ext cx="3241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на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4305" y="41635"/>
              <a:ext cx="14245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консервный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56234" y="41635"/>
              <a:ext cx="7543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завод.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83" name="Shape 37083"/>
            <p:cNvSpPr>
              <a:spLocks/>
            </p:cNvSpPr>
            <p:nvPr/>
          </p:nvSpPr>
          <p:spPr bwMode="auto">
            <a:xfrm>
              <a:off x="0" y="43580"/>
              <a:ext cx="61582" cy="2484"/>
            </a:xfrm>
            <a:custGeom>
              <a:avLst/>
              <a:gdLst>
                <a:gd name="T0" fmla="*/ 0 w 6158230"/>
                <a:gd name="T1" fmla="*/ 0 h 248412"/>
                <a:gd name="T2" fmla="*/ 6158230 w 6158230"/>
                <a:gd name="T3" fmla="*/ 0 h 248412"/>
                <a:gd name="T4" fmla="*/ 6158230 w 6158230"/>
                <a:gd name="T5" fmla="*/ 248412 h 248412"/>
                <a:gd name="T6" fmla="*/ 0 w 6158230"/>
                <a:gd name="T7" fmla="*/ 248412 h 248412"/>
                <a:gd name="T8" fmla="*/ 0 w 6158230"/>
                <a:gd name="T9" fmla="*/ 0 h 248412"/>
                <a:gd name="T10" fmla="*/ 0 w 6158230"/>
                <a:gd name="T11" fmla="*/ 0 h 248412"/>
                <a:gd name="T12" fmla="*/ 6158230 w 6158230"/>
                <a:gd name="T13" fmla="*/ 248412 h 248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158230" h="248412">
                  <a:moveTo>
                    <a:pt x="0" y="0"/>
                  </a:moveTo>
                  <a:lnTo>
                    <a:pt x="6158230" y="0"/>
                  </a:lnTo>
                  <a:lnTo>
                    <a:pt x="6158230" y="248412"/>
                  </a:lnTo>
                  <a:lnTo>
                    <a:pt x="0" y="248412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82" y="44119"/>
              <a:ext cx="15505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Определите,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12448" y="44119"/>
              <a:ext cx="6439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какой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7285" y="44119"/>
              <a:ext cx="709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8428" y="44119"/>
              <a:ext cx="3258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из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1486" y="44119"/>
              <a:ext cx="11172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участков,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30491" y="44119"/>
              <a:ext cx="16785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обозначенных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43719" y="44119"/>
              <a:ext cx="11324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цифрами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74" name="Rectangle 24274"/>
            <p:cNvSpPr>
              <a:spLocks noChangeArrowheads="1"/>
            </p:cNvSpPr>
            <p:nvPr/>
          </p:nvSpPr>
          <p:spPr bwMode="auto">
            <a:xfrm>
              <a:off x="52841" y="44119"/>
              <a:ext cx="1068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75" name="Rectangle 24275"/>
            <p:cNvSpPr>
              <a:spLocks noChangeArrowheads="1"/>
            </p:cNvSpPr>
            <p:nvPr/>
          </p:nvSpPr>
          <p:spPr bwMode="auto">
            <a:xfrm>
              <a:off x="53644" y="44119"/>
              <a:ext cx="1366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76" name="Rectangle 24276"/>
            <p:cNvSpPr>
              <a:spLocks noChangeArrowheads="1"/>
            </p:cNvSpPr>
            <p:nvPr/>
          </p:nvSpPr>
          <p:spPr bwMode="auto">
            <a:xfrm>
              <a:off x="55279" y="44119"/>
              <a:ext cx="1447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77" name="Rectangle 24277"/>
            <p:cNvSpPr>
              <a:spLocks noChangeArrowheads="1"/>
            </p:cNvSpPr>
            <p:nvPr/>
          </p:nvSpPr>
          <p:spPr bwMode="auto">
            <a:xfrm>
              <a:off x="56361" y="44119"/>
              <a:ext cx="709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57502" y="44119"/>
              <a:ext cx="2208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78" name="Rectangle 24278"/>
            <p:cNvSpPr>
              <a:spLocks noChangeArrowheads="1"/>
            </p:cNvSpPr>
            <p:nvPr/>
          </p:nvSpPr>
          <p:spPr bwMode="auto">
            <a:xfrm>
              <a:off x="59787" y="44119"/>
              <a:ext cx="1446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79" name="Rectangle 24279"/>
            <p:cNvSpPr>
              <a:spLocks noChangeArrowheads="1"/>
            </p:cNvSpPr>
            <p:nvPr/>
          </p:nvSpPr>
          <p:spPr bwMode="auto">
            <a:xfrm>
              <a:off x="60869" y="44119"/>
              <a:ext cx="1375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84" name="Shape 37084"/>
            <p:cNvSpPr>
              <a:spLocks/>
            </p:cNvSpPr>
            <p:nvPr/>
          </p:nvSpPr>
          <p:spPr bwMode="auto">
            <a:xfrm>
              <a:off x="0" y="46064"/>
              <a:ext cx="61582" cy="2469"/>
            </a:xfrm>
            <a:custGeom>
              <a:avLst/>
              <a:gdLst>
                <a:gd name="T0" fmla="*/ 0 w 6158230"/>
                <a:gd name="T1" fmla="*/ 0 h 246888"/>
                <a:gd name="T2" fmla="*/ 6158230 w 6158230"/>
                <a:gd name="T3" fmla="*/ 0 h 246888"/>
                <a:gd name="T4" fmla="*/ 6158230 w 6158230"/>
                <a:gd name="T5" fmla="*/ 246888 h 246888"/>
                <a:gd name="T6" fmla="*/ 0 w 6158230"/>
                <a:gd name="T7" fmla="*/ 246888 h 246888"/>
                <a:gd name="T8" fmla="*/ 0 w 6158230"/>
                <a:gd name="T9" fmla="*/ 0 h 246888"/>
                <a:gd name="T10" fmla="*/ 0 w 6158230"/>
                <a:gd name="T11" fmla="*/ 0 h 246888"/>
                <a:gd name="T12" fmla="*/ 6158230 w 6158230"/>
                <a:gd name="T13" fmla="*/ 246888 h 24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158230" h="246888">
                  <a:moveTo>
                    <a:pt x="0" y="0"/>
                  </a:moveTo>
                  <a:lnTo>
                    <a:pt x="6158230" y="0"/>
                  </a:lnTo>
                  <a:lnTo>
                    <a:pt x="6158230" y="246888"/>
                  </a:lnTo>
                  <a:lnTo>
                    <a:pt x="0" y="246888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182" y="46588"/>
              <a:ext cx="9178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больше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7889" y="46588"/>
              <a:ext cx="6932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всего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13907" y="46588"/>
              <a:ext cx="10581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отвечает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22667" y="46588"/>
              <a:ext cx="12806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указанным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33103" y="46588"/>
              <a:ext cx="15787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требованиям.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45778" y="46588"/>
              <a:ext cx="5269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Для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50544" y="46588"/>
              <a:ext cx="15099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обоснования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85" name="Shape 37085"/>
            <p:cNvSpPr>
              <a:spLocks/>
            </p:cNvSpPr>
            <p:nvPr/>
          </p:nvSpPr>
          <p:spPr bwMode="auto">
            <a:xfrm>
              <a:off x="0" y="48533"/>
              <a:ext cx="61582" cy="2484"/>
            </a:xfrm>
            <a:custGeom>
              <a:avLst/>
              <a:gdLst>
                <a:gd name="T0" fmla="*/ 0 w 6158230"/>
                <a:gd name="T1" fmla="*/ 0 h 248412"/>
                <a:gd name="T2" fmla="*/ 6158230 w 6158230"/>
                <a:gd name="T3" fmla="*/ 0 h 248412"/>
                <a:gd name="T4" fmla="*/ 6158230 w 6158230"/>
                <a:gd name="T5" fmla="*/ 248412 h 248412"/>
                <a:gd name="T6" fmla="*/ 0 w 6158230"/>
                <a:gd name="T7" fmla="*/ 248412 h 248412"/>
                <a:gd name="T8" fmla="*/ 0 w 6158230"/>
                <a:gd name="T9" fmla="*/ 0 h 248412"/>
                <a:gd name="T10" fmla="*/ 0 w 6158230"/>
                <a:gd name="T11" fmla="*/ 0 h 248412"/>
                <a:gd name="T12" fmla="*/ 6158230 w 6158230"/>
                <a:gd name="T13" fmla="*/ 248412 h 248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158230" h="248412">
                  <a:moveTo>
                    <a:pt x="0" y="0"/>
                  </a:moveTo>
                  <a:lnTo>
                    <a:pt x="6158230" y="0"/>
                  </a:lnTo>
                  <a:lnTo>
                    <a:pt x="6158230" y="248412"/>
                  </a:lnTo>
                  <a:lnTo>
                    <a:pt x="0" y="248412"/>
                  </a:lnTo>
                  <a:lnTo>
                    <a:pt x="0" y="0"/>
                  </a:lnTo>
                </a:path>
              </a:pathLst>
            </a:custGeom>
            <a:solidFill>
              <a:srgbClr val="F2F2F2"/>
            </a:solidFill>
            <a:ln w="0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182" y="49072"/>
              <a:ext cx="42989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omic Sans MS" pitchFamily="66" charset="0"/>
                  <a:cs typeface="Comic Sans MS" pitchFamily="66" charset="0"/>
                </a:rPr>
                <a:t>Вашего ответа приведите два довода.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32512" y="49072"/>
              <a:ext cx="709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Критерии оценивания: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89078" y="1583920"/>
          <a:ext cx="8652648" cy="5025886"/>
        </p:xfrm>
        <a:graphic>
          <a:graphicData uri="http://schemas.openxmlformats.org/drawingml/2006/table">
            <a:tbl>
              <a:tblPr/>
              <a:tblGrid>
                <a:gridCol w="7666993"/>
                <a:gridCol w="985655"/>
              </a:tblGrid>
              <a:tr h="492679">
                <a:tc>
                  <a:txBody>
                    <a:bodyPr/>
                    <a:lstStyle/>
                    <a:p>
                      <a:pPr marL="391795" marR="224790" indent="565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Содержание верного ответа и указания по оцениванию 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(допускаются иные формулировки ответа, не искажающие его смысл)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8580" marR="2413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marR="22479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Баллы 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8580" marR="2413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94">
                <a:tc>
                  <a:txBody>
                    <a:bodyPr/>
                    <a:lstStyle/>
                    <a:p>
                      <a:pPr marL="6350" marR="224790" indent="-6350" algn="l">
                        <a:lnSpc>
                          <a:spcPct val="115000"/>
                        </a:lnSpc>
                        <a:spcAft>
                          <a:spcPts val="5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В ответе говорится о том, что больше всего указанным требованиям отвечает  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342900" marR="224790" lvl="0" indent="-342900" algn="l" fontAlgn="base">
                        <a:lnSpc>
                          <a:spcPct val="107000"/>
                        </a:lnSpc>
                        <a:spcAft>
                          <a:spcPts val="125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arenR"/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участок 2.  </a:t>
                      </a:r>
                      <a:endParaRPr lang="ru-RU" sz="1400" u="none" strike="noStrike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" marR="224790" indent="-6350" algn="l">
                        <a:lnSpc>
                          <a:spcPct val="107000"/>
                        </a:lnSpc>
                        <a:spcAft>
                          <a:spcPts val="135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В обосновании приведены следующие доводы: 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342900" marR="224790" lvl="0" indent="-342900" algn="l" fontAlgn="base">
                        <a:lnSpc>
                          <a:spcPct val="107000"/>
                        </a:lnSpc>
                        <a:spcAft>
                          <a:spcPts val="125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arenR"/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участок находится близко к шоссе; </a:t>
                      </a:r>
                      <a:endParaRPr lang="ru-RU" sz="1400" u="none" strike="noStrike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22479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AutoNum type="arabicParenR"/>
                      </a:pPr>
                      <a:r>
                        <a:rPr lang="ru-RU" sz="1100" u="none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</a:rPr>
                        <a:t>участок находится на склоне южной экспозиции  </a:t>
                      </a:r>
                      <a:endParaRPr lang="ru-RU" sz="1400" u="none" strike="noStrike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2413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8580" marR="2413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9">
                <a:tc>
                  <a:txBody>
                    <a:bodyPr/>
                    <a:lstStyle/>
                    <a:p>
                      <a:pPr marL="6350" marR="22479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Ответ включает в себя все три названных выше элемента 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8580" marR="2413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450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2 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8580" marR="2413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04">
                <a:tc>
                  <a:txBody>
                    <a:bodyPr/>
                    <a:lstStyle/>
                    <a:p>
                      <a:pPr marL="6350" marR="224790" indent="-6350" algn="just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Ответ включает в себя два (1-й и 2-й или 1-й и 3-й) из названных выше элементов. 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6350" marR="46355" indent="-6350" algn="just">
                        <a:lnSpc>
                          <a:spcPct val="107000"/>
                        </a:lnSpc>
                        <a:spcAft>
                          <a:spcPts val="14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ИЛИ В ответе отсутствует 1-й элемент, но говорится, что больше всего указанным требованиям отвечает участок 1, и в обосновании приводится 2-й элемент. 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6350" marR="46355" indent="-6350" algn="just">
                        <a:lnSpc>
                          <a:spcPct val="107000"/>
                        </a:lnSpc>
                        <a:spcAft>
                          <a:spcPts val="155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ИЛИ В ответе отсутствует 1-й элемент, но говорится, что больше всего указанным требованиям отвечает участок 3, и в обосновании приводится 3-й элемент. 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  <a:p>
                      <a:pPr marL="6350" marR="4635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ИЛИ В ответе отсутствует 1-й элемент, но в нём верно указаны положение по отношению к шоссе и экспозиция склонов каждого из трёх обозначенных на карте участков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8580" marR="2413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450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1 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8580" marR="2413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024">
                <a:tc>
                  <a:txBody>
                    <a:bodyPr/>
                    <a:lstStyle/>
                    <a:p>
                      <a:pPr marL="6350" marR="22479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Все ответы, которые не соответствуют вышеуказанным критериям выставления оценок в 1 и 2 балла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8580" marR="2413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450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0 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8580" marR="2413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46">
                <a:tc>
                  <a:txBody>
                    <a:bodyPr/>
                    <a:lstStyle/>
                    <a:p>
                      <a:pPr marL="6350" marR="44450" indent="-63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Максимальный балл </a:t>
                      </a:r>
                      <a:endParaRPr lang="ru-RU" sz="140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8580" marR="2413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450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omic Sans MS"/>
                        </a:rPr>
                        <a:t>2 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</a:endParaRPr>
                    </a:p>
                  </a:txBody>
                  <a:tcPr marL="68580" marR="2413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802" y="365125"/>
            <a:ext cx="10010273" cy="13255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Задания  ОГЭ, по которым допущено наибольшее количество ошибок</a:t>
            </a: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51329" y="1690688"/>
            <a:ext cx="11053483" cy="498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Гватемале обнаружили руины заброшенного города майя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+mj-lt"/>
                <a:ea typeface="+mj-ea"/>
                <a:cs typeface="+mj-cs"/>
              </a:rPr>
              <a:t>Учёные</a:t>
            </a:r>
            <a:r>
              <a:rPr lang="ru-RU" dirty="0" smtClean="0">
                <a:latin typeface="+mj-lt"/>
                <a:ea typeface="+mj-ea"/>
                <a:cs typeface="+mj-cs"/>
              </a:rPr>
              <a:t> обнаружили более 60 тысяч построек заброшенного города Царства майя на севере Гватемалы, сообщает журнал </a:t>
            </a:r>
            <a:r>
              <a:rPr lang="en-US" dirty="0" smtClean="0">
                <a:latin typeface="+mj-lt"/>
                <a:ea typeface="+mj-ea"/>
                <a:cs typeface="+mj-cs"/>
              </a:rPr>
              <a:t>National Geographic</a:t>
            </a:r>
            <a:r>
              <a:rPr lang="ru-RU" dirty="0" smtClean="0">
                <a:latin typeface="+mj-lt"/>
                <a:ea typeface="+mj-ea"/>
                <a:cs typeface="+mj-cs"/>
              </a:rPr>
              <a:t>. Были найдены остатки жилых домов, дворцов, дорог и иных объектов.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Обнаружить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город удалось благодаря оптическому локатору , при помощи которого учёные обработали цифровые снимки местности.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+mj-lt"/>
                <a:ea typeface="+mj-ea"/>
                <a:cs typeface="+mj-cs"/>
              </a:rPr>
              <a:t>Цивилизация</a:t>
            </a:r>
            <a:r>
              <a:rPr lang="ru-RU" dirty="0" smtClean="0">
                <a:latin typeface="+mj-lt"/>
                <a:ea typeface="+mj-ea"/>
                <a:cs typeface="+mj-cs"/>
              </a:rPr>
              <a:t> майя достигла расцвета в 250-900 гг. и известна собственной письменностью, искусством, архитектурой, математической и астрономической системами.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середины Х в. Цивилизация майя начала приходить в упадок и в </a:t>
            </a:r>
            <a:r>
              <a:rPr lang="en-US" dirty="0" smtClean="0">
                <a:latin typeface="+mj-lt"/>
                <a:ea typeface="+mj-ea"/>
                <a:cs typeface="+mj-cs"/>
              </a:rPr>
              <a:t>X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VI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в. Была почти полностью уничтожена испанцами в период колонизации.</a:t>
            </a:r>
            <a:endParaRPr lang="ru-RU" dirty="0" smtClean="0">
              <a:latin typeface="+mj-lt"/>
              <a:ea typeface="+mj-ea"/>
              <a:cs typeface="+mj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u="sng" dirty="0" smtClean="0">
                <a:latin typeface="+mj-lt"/>
                <a:ea typeface="+mj-ea"/>
                <a:cs typeface="+mj-cs"/>
              </a:rPr>
              <a:t>Задание № 28.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 эпоху Великих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географических открытий территория, о которой говорится в тексте, активно осваивалась европейцами. Кто возглавлял экспедиции, положившие начало колонизации территории, о которой говорится в тексте?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u="sng" baseline="0" dirty="0" smtClean="0">
                <a:latin typeface="+mj-lt"/>
                <a:ea typeface="+mj-ea"/>
                <a:cs typeface="+mj-cs"/>
              </a:rPr>
              <a:t>Задание</a:t>
            </a:r>
            <a:r>
              <a:rPr lang="ru-RU" i="1" u="sng" dirty="0" smtClean="0">
                <a:latin typeface="+mj-lt"/>
                <a:ea typeface="+mj-ea"/>
                <a:cs typeface="+mj-cs"/>
              </a:rPr>
              <a:t> № 29.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Руины 60 тысяч построек заброшенного города майя на протяжении веков были скрыты. Какая особенность природы территории, на которой они обнаружены, способствовала этому.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673" y="0"/>
            <a:ext cx="10010273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Задания  ОГЭ, по которым допущено наибольшее количество ошибок</a:t>
            </a: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5118" y="1828801"/>
            <a:ext cx="11185828" cy="502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Что обнаружили сибирские учёные в дельте реки Лены?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Экспедиция российских учёных на остров Самойловский в дельте реки Лены, где расположена исследовательская станция, состоялась в 2019 г. В двадцатый раз.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Станция «Остров Самойловский» находится на одноимённом острове и ориентирована на изучение многолетней мерзлоты, но сейчас активно расширяет границы научных исследований: здесь работают почвоведы, геофизики, геологи и геоботаники. Геофизики использовали методику электроразведки, которая предполагает воздействие на горные породы искусственно создаваемыми электромагнитными полями. Это позволяет получать данные о земной коре с глубин от 40 до 80 м. Помимо изучения строения земных недр, такая методика имеет и прикладное значение: в дальнейшем она позволит вести разведку полезных ископаемых. На соседнем с Самойловским острове Сардах учёные нашли сохранившийся в скале отпечаток листа дерева платан.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+mj-lt"/>
              <a:ea typeface="+mj-ea"/>
              <a:cs typeface="+mj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Задание № 28.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В тексте говорится о методике геофизический исследований, которая имеет как научное, так и прикладное значение. Как Вы понимаете термин «прикладное значение»?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u="sng" dirty="0" smtClean="0">
                <a:latin typeface="+mj-lt"/>
                <a:ea typeface="+mj-ea"/>
                <a:cs typeface="+mj-cs"/>
              </a:rPr>
              <a:t>Задание № 29.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На острове Сардах исследователи нашли отпечаток листа платана – представителя древней листовой флоры, - нехарактерного для современного растительного мира этого острова. На основании этого факта укажите, чем отличался климат острова Сардах в то время, когда там произрастал платан, от современного климата этой территории.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Задания  ОГЭ, по которым допущено наибольшее количество ошибок</a:t>
            </a: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51330" y="1842247"/>
            <a:ext cx="11239616" cy="47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4572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Реки в пустыне Такла-Макан</a:t>
            </a:r>
            <a:endParaRPr lang="ru-RU" b="1" i="1" dirty="0" smtClean="0">
              <a:latin typeface="+mj-lt"/>
              <a:ea typeface="+mj-ea"/>
              <a:cs typeface="+mj-cs"/>
            </a:endParaRPr>
          </a:p>
          <a:p>
            <a:pPr marL="0" marR="0" lvl="0" indent="4572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Песчаная пустыня Такла-Макан – одна из крупных пустынь мира. Она расположена в Таримской впадине между горами Тянь-Шань на севере и Куньлунь на юге в западной части одной из крупных по площади территории стран мира.</a:t>
            </a:r>
          </a:p>
          <a:p>
            <a:pPr marL="0" marR="0" lvl="0" indent="4572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Реки, стекающие с Куньлуня и других горных хребтов, проникают в глубь пустыни на 100-200 км, а затем постепенно теряются в песках. Примером такой реки является река Хотан. Она зимой теряется в песках, а летом доносит свои воды до реки Тарим.</a:t>
            </a:r>
          </a:p>
          <a:p>
            <a:pPr marL="0" marR="0" lvl="0" indent="4572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Река Тарим огибает пустыню Такла-Макан с запада и севера. Тарим образуется при слиянии многих рек, берущих начало в высокогорьях Куньлуня, Памира, Тянь-Шаня. Река Тарим маловодна, особенно в период с октября по апрель. Значительная часть речной воды используется для орошения.</a:t>
            </a:r>
          </a:p>
          <a:p>
            <a:pPr marL="0" marR="0" lvl="0" indent="4572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+mj-lt"/>
              <a:ea typeface="+mj-ea"/>
              <a:cs typeface="+mj-cs"/>
            </a:endParaRPr>
          </a:p>
          <a:p>
            <a:pPr marL="0" marR="0" lvl="0" indent="4572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+mj-lt"/>
              <a:ea typeface="+mj-ea"/>
              <a:cs typeface="+mj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Задание № 28.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В тексте говорится о том, что реки, проникая в глубь пустыни, постепенно теряются в песках. Какое свойство песка как горной породы способствует этому?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u="sng" dirty="0" smtClean="0">
                <a:latin typeface="+mj-lt"/>
                <a:ea typeface="+mj-ea"/>
                <a:cs typeface="+mj-cs"/>
              </a:rPr>
              <a:t>Задание № 29.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 тексте говорится, что река Тарим особенно маловодна в период с октября по апрель. Объясните эту особенность режима реки.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3. Рекомендации по решению сложных заданий ОГЭ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>
                <a:latin typeface="+mj-lt"/>
              </a:rPr>
              <a:t>Своевременно ознакомиться с демоверсией, спецификацией, кодификатором для проведения экзамена в 2025 году.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+mj-lt"/>
              </a:rPr>
              <a:t>При подготовке к экзамену отрабатывать терминологическое поле, начиная с 6 класса.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+mj-lt"/>
              </a:rPr>
              <a:t>При подготовке обращать внимание на иллюстрации к вопросам (планы, диаграммы, таблицы и т.д.), учить читать их.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+mj-lt"/>
              </a:rPr>
              <a:t>Учить учащихся работе с атласами различных изданий.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+mj-lt"/>
              </a:rPr>
              <a:t>При подготовке рекомендуется использовать сайт «Решу ОГЭ» для отработки заданий.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+mj-lt"/>
              </a:rPr>
              <a:t>Учить детей правильно заполнять бланки ответов, внимательно читать инструкции к заданиям. 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9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Динамика численности участников ГИА в 2011-2024 гг.</a:t>
            </a:r>
            <a:endParaRPr lang="ru-RU" sz="28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524435" y="2218765"/>
          <a:ext cx="11266511" cy="359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45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9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374047" y="3881676"/>
            <a:ext cx="4579981" cy="2976324"/>
            <a:chOff x="383574" y="3663374"/>
            <a:chExt cx="4579981" cy="297632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r="26187"/>
            <a:stretch/>
          </p:blipFill>
          <p:spPr>
            <a:xfrm>
              <a:off x="383574" y="4102957"/>
              <a:ext cx="4509702" cy="25367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56312" y="3663374"/>
              <a:ext cx="4407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00000"/>
                  </a:solidFill>
                </a:rPr>
                <a:t>2. </a:t>
              </a:r>
              <a:r>
                <a:rPr lang="ru-RU" sz="1400" dirty="0" smtClean="0">
                  <a:solidFill>
                    <a:schemeClr val="tx2"/>
                  </a:solidFill>
                </a:rPr>
                <a:t>Динамика </a:t>
              </a:r>
              <a:r>
                <a:rPr lang="en-US" sz="1400" dirty="0">
                  <a:solidFill>
                    <a:schemeClr val="tx2"/>
                  </a:solidFill>
                </a:rPr>
                <a:t>% </a:t>
              </a:r>
              <a:r>
                <a:rPr lang="ru-RU" sz="1400" dirty="0">
                  <a:solidFill>
                    <a:schemeClr val="tx2"/>
                  </a:solidFill>
                </a:rPr>
                <a:t>выбравших экзамен ЕГЭ по географии</a:t>
              </a:r>
              <a:endParaRPr lang="ru-RU" sz="14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769186" y="3906799"/>
            <a:ext cx="4444314" cy="2882473"/>
            <a:chOff x="7477640" y="3838464"/>
            <a:chExt cx="4444314" cy="288247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r="25289"/>
            <a:stretch/>
          </p:blipFill>
          <p:spPr>
            <a:xfrm>
              <a:off x="7477640" y="4206894"/>
              <a:ext cx="4444314" cy="25140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77640" y="3838464"/>
              <a:ext cx="4382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</a:rPr>
                <a:t>3. </a:t>
              </a:r>
              <a:r>
                <a:rPr lang="ru-RU" sz="1400" dirty="0" smtClean="0">
                  <a:solidFill>
                    <a:schemeClr val="tx2"/>
                  </a:solidFill>
                </a:rPr>
                <a:t>Динамика человеко-экзаменов ЕГЭ по географии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152130" y="1036275"/>
            <a:ext cx="4320488" cy="2713595"/>
            <a:chOff x="3744357" y="952243"/>
            <a:chExt cx="4320488" cy="271359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/>
            <a:srcRect r="26223" b="1654"/>
            <a:stretch/>
          </p:blipFill>
          <p:spPr>
            <a:xfrm>
              <a:off x="3744357" y="1238651"/>
              <a:ext cx="4320488" cy="242718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943995" y="952243"/>
              <a:ext cx="40365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</a:rPr>
                <a:t>1. </a:t>
              </a:r>
              <a:r>
                <a:rPr lang="ru-RU" sz="1400" dirty="0" smtClean="0">
                  <a:solidFill>
                    <a:schemeClr val="tx2"/>
                  </a:solidFill>
                </a:rPr>
                <a:t>Динамика </a:t>
              </a:r>
              <a:r>
                <a:rPr lang="en-US" sz="1400" dirty="0">
                  <a:solidFill>
                    <a:schemeClr val="tx2"/>
                  </a:solidFill>
                </a:rPr>
                <a:t>% </a:t>
              </a:r>
              <a:r>
                <a:rPr lang="ru-RU" sz="1400" dirty="0" smtClean="0">
                  <a:solidFill>
                    <a:schemeClr val="tx2"/>
                  </a:solidFill>
                </a:rPr>
                <a:t>отметок «2» ЕГЭ </a:t>
              </a:r>
              <a:r>
                <a:rPr lang="ru-RU" sz="1400" dirty="0">
                  <a:solidFill>
                    <a:schemeClr val="tx2"/>
                  </a:solidFill>
                </a:rPr>
                <a:t>по географии</a:t>
              </a:r>
              <a:endParaRPr lang="ru-RU" sz="1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28800" y="88669"/>
            <a:ext cx="9325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Статистика ЕГЭ по географии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352" y="2190505"/>
            <a:ext cx="1874486" cy="41655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961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8800" y="88669"/>
            <a:ext cx="9325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+mj-lt"/>
              </a:rPr>
              <a:t>Статистика ЕГЭ по географии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703675"/>
              </p:ext>
            </p:extLst>
          </p:nvPr>
        </p:nvGraphicFramePr>
        <p:xfrm>
          <a:off x="6021861" y="2273782"/>
          <a:ext cx="5313404" cy="221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37097"/>
              </p:ext>
            </p:extLst>
          </p:nvPr>
        </p:nvGraphicFramePr>
        <p:xfrm>
          <a:off x="518986" y="2273782"/>
          <a:ext cx="5313404" cy="221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416365"/>
              </p:ext>
            </p:extLst>
          </p:nvPr>
        </p:nvGraphicFramePr>
        <p:xfrm>
          <a:off x="3070656" y="4852086"/>
          <a:ext cx="5902410" cy="185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374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Статистика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ОГЭ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географии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20794"/>
              </p:ext>
            </p:extLst>
          </p:nvPr>
        </p:nvGraphicFramePr>
        <p:xfrm>
          <a:off x="844378" y="22221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78296"/>
              </p:ext>
            </p:extLst>
          </p:nvPr>
        </p:nvGraphicFramePr>
        <p:xfrm>
          <a:off x="5828270" y="22221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1881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Динамика качества </a:t>
            </a:r>
            <a:r>
              <a:rPr lang="ru-RU" sz="2800" dirty="0" smtClean="0">
                <a:solidFill>
                  <a:schemeClr val="tx2"/>
                </a:solidFill>
              </a:rPr>
              <a:t>результатов ОГЭ-География</a:t>
            </a:r>
            <a:endParaRPr lang="ru-RU" sz="2800" dirty="0">
              <a:solidFill>
                <a:schemeClr val="tx2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887371" y="2516928"/>
            <a:ext cx="10392841" cy="2736108"/>
            <a:chOff x="720001" y="2057400"/>
            <a:chExt cx="10392841" cy="2736108"/>
          </a:xfrm>
        </p:grpSpPr>
        <p:graphicFrame>
          <p:nvGraphicFramePr>
            <p:cNvPr id="5" name="Диаграмма 4"/>
            <p:cNvGraphicFramePr>
              <a:graphicFrameLocks/>
            </p:cNvGraphicFramePr>
            <p:nvPr>
              <p:extLst/>
            </p:nvPr>
          </p:nvGraphicFramePr>
          <p:xfrm>
            <a:off x="720001" y="2057400"/>
            <a:ext cx="10392841" cy="23580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Прямоугольник 2"/>
            <p:cNvSpPr/>
            <p:nvPr/>
          </p:nvSpPr>
          <p:spPr>
            <a:xfrm>
              <a:off x="9489989" y="4308389"/>
              <a:ext cx="576649" cy="4738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</a:rPr>
                <a:t>9,3%</a:t>
              </a:r>
              <a:endParaRPr lang="ru-RU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H="1" flipV="1">
              <a:off x="9671222" y="3880022"/>
              <a:ext cx="8237" cy="280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 flipV="1">
              <a:off x="6409038" y="3859427"/>
              <a:ext cx="8237" cy="280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H="1" flipV="1">
              <a:off x="8085857" y="3866367"/>
              <a:ext cx="8237" cy="280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 flipV="1">
              <a:off x="4794422" y="3854723"/>
              <a:ext cx="8237" cy="280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7863013" y="4319704"/>
              <a:ext cx="576649" cy="4738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</a:rPr>
                <a:t>1,7%</a:t>
              </a:r>
              <a:endParaRPr lang="ru-RU" sz="1400" dirty="0">
                <a:solidFill>
                  <a:srgbClr val="C0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28950" y="4308389"/>
              <a:ext cx="576649" cy="4738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</a:rPr>
                <a:t>3%</a:t>
              </a:r>
              <a:endParaRPr lang="ru-RU" sz="1400" dirty="0">
                <a:solidFill>
                  <a:srgbClr val="C00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14334" y="4291328"/>
              <a:ext cx="576649" cy="4738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</a:rPr>
                <a:t>6,7%</a:t>
              </a:r>
              <a:endParaRPr lang="ru-RU" sz="1400" dirty="0">
                <a:solidFill>
                  <a:srgbClr val="C0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04024" y="4250724"/>
              <a:ext cx="576649" cy="4738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C00000"/>
                  </a:solidFill>
                </a:rPr>
                <a:t>3,9%</a:t>
              </a:r>
              <a:endParaRPr lang="ru-RU" sz="1400" dirty="0">
                <a:solidFill>
                  <a:srgbClr val="C00000"/>
                </a:solidFill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H="1" flipV="1">
              <a:off x="1492348" y="3912260"/>
              <a:ext cx="8237" cy="280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77506" y="3324477"/>
            <a:ext cx="1615903" cy="3462856"/>
            <a:chOff x="98867" y="3266812"/>
            <a:chExt cx="1615903" cy="34628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67" y="3638545"/>
              <a:ext cx="1045432" cy="309112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/>
            <a:srcRect t="8082"/>
            <a:stretch/>
          </p:blipFill>
          <p:spPr>
            <a:xfrm>
              <a:off x="1174888" y="3661074"/>
              <a:ext cx="524425" cy="306859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98867" y="3266812"/>
              <a:ext cx="1615903" cy="37173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Количество «2» по предметам ОГЭ</a:t>
              </a:r>
              <a:endParaRPr lang="ru-RU" sz="1200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552045" y="3863546"/>
            <a:ext cx="476691" cy="387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C00000"/>
                </a:solidFill>
              </a:rPr>
              <a:t>5,7%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21193" y="5184056"/>
            <a:ext cx="480363" cy="375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9,3%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21192" y="6054425"/>
            <a:ext cx="480363" cy="375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6%</a:t>
            </a:r>
            <a:endParaRPr lang="ru-RU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28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48497" y="2561968"/>
            <a:ext cx="10651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12 декабря. Методический день «Картографическая грамотность на уроках географии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Картографические </a:t>
            </a:r>
            <a:r>
              <a:rPr lang="ru-RU" dirty="0"/>
              <a:t>приёмы для урока географии в 5-6 </a:t>
            </a:r>
            <a:r>
              <a:rPr lang="ru-RU" dirty="0" smtClean="0"/>
              <a:t>классах</a:t>
            </a:r>
          </a:p>
          <a:p>
            <a:r>
              <a:rPr lang="ru-RU" dirty="0"/>
              <a:t>Картографические приёмы для урока географии в </a:t>
            </a:r>
            <a:r>
              <a:rPr lang="ru-RU" dirty="0"/>
              <a:t>7</a:t>
            </a:r>
            <a:r>
              <a:rPr lang="ru-RU" dirty="0" smtClean="0"/>
              <a:t> классах</a:t>
            </a:r>
          </a:p>
          <a:p>
            <a:r>
              <a:rPr lang="ru-RU" dirty="0"/>
              <a:t>Картографические приёмы для урока географии в </a:t>
            </a:r>
            <a:r>
              <a:rPr lang="ru-RU" dirty="0" smtClean="0"/>
              <a:t>8-9 </a:t>
            </a:r>
            <a:r>
              <a:rPr lang="ru-RU" dirty="0"/>
              <a:t>классах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27092" y="3300632"/>
            <a:ext cx="252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j-lt"/>
              </a:rPr>
              <a:t>ИЗДАТЕЛЬСТВО ООО «АСТ-ПРЕСС ШКОЛА»</a:t>
            </a:r>
            <a:endParaRPr lang="ru-RU" sz="1400" dirty="0">
              <a:latin typeface="+mj-lt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315200" y="3300632"/>
            <a:ext cx="131805" cy="6288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34746" y="4596714"/>
            <a:ext cx="832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+mj-lt"/>
              </a:rPr>
              <a:t>Приглашаю к участию.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8135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8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1. Результаты ОГЭ-2024 </a:t>
            </a:r>
            <a:r>
              <a:rPr lang="ru-RU" sz="2800" dirty="0">
                <a:solidFill>
                  <a:schemeClr val="tx2"/>
                </a:solidFill>
              </a:rPr>
              <a:t>по </a:t>
            </a:r>
            <a:r>
              <a:rPr lang="ru-RU" sz="2800" dirty="0" smtClean="0">
                <a:solidFill>
                  <a:schemeClr val="tx2"/>
                </a:solidFill>
              </a:rPr>
              <a:t>географии </a:t>
            </a:r>
            <a:r>
              <a:rPr lang="ru-RU" sz="2800" dirty="0">
                <a:solidFill>
                  <a:schemeClr val="tx2"/>
                </a:solidFill>
              </a:rPr>
              <a:t>в Костромской области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514" y="2547257"/>
            <a:ext cx="10997737" cy="317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46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Количество участников ОГЭ по учебному предмету по категориям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743" y="1690688"/>
            <a:ext cx="9109476" cy="491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09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Динамика результатов ОГЭ по предмету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97" y="2220686"/>
            <a:ext cx="10434358" cy="3788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Динамика качества результатов ГИА </a:t>
            </a:r>
            <a:r>
              <a:rPr lang="ru-RU" sz="2800" dirty="0"/>
              <a:t>за 2019-2024гг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400423"/>
              </p:ext>
            </p:extLst>
          </p:nvPr>
        </p:nvGraphicFramePr>
        <p:xfrm>
          <a:off x="617837" y="2057399"/>
          <a:ext cx="11173109" cy="420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2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860" y="-277254"/>
            <a:ext cx="9894771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Результаты ОГЭ по АТЕ региона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859" y="618003"/>
            <a:ext cx="7103587" cy="613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Выделение перечня ОО, продемонстрировавших наиболее высокие результаты ОГЭ по предмету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695" y="1750423"/>
            <a:ext cx="8458654" cy="501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5165" y="365125"/>
            <a:ext cx="4162783" cy="540865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Диаграмма распределения тестовых баллов участников ОГЭ в 2024 г.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(количество участников, получивших тот или иной тестовый балл)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801" y="0"/>
            <a:ext cx="5033611" cy="680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Левая фигурная скобка 2"/>
          <p:cNvSpPr/>
          <p:nvPr/>
        </p:nvSpPr>
        <p:spPr>
          <a:xfrm>
            <a:off x="2391908" y="5553637"/>
            <a:ext cx="403412" cy="1129553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2458427" y="470647"/>
            <a:ext cx="336748" cy="231289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2375506" y="2770096"/>
            <a:ext cx="381501" cy="1398493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2437885" y="4168589"/>
            <a:ext cx="333079" cy="1398493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43298" y="1385048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«2»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66962" y="3238509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«3»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73051" y="4637002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«4»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05130" y="5887580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«5»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9340fc85da746341c59f57bec5be32a682c28c"/>
</p:tagLst>
</file>

<file path=ppt/theme/theme1.xml><?xml version="1.0" encoding="utf-8"?>
<a:theme xmlns:a="http://schemas.openxmlformats.org/drawingml/2006/main" name="Тема КОИРО_ЦНППМ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КОИРО_ЦНППМ" id="{5ECA9410-27CF-4B66-B9AF-604924B8A0FA}" vid="{D6DC87B3-97FF-4A9A-A2D0-300BEB5375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A77BD2-4EE5-4592-B622-0354A0F627A4}"/>
</file>

<file path=customXml/itemProps2.xml><?xml version="1.0" encoding="utf-8"?>
<ds:datastoreItem xmlns:ds="http://schemas.openxmlformats.org/officeDocument/2006/customXml" ds:itemID="{5BF1FD48-296F-40E6-A4DB-51F2E4B5BCA9}"/>
</file>

<file path=customXml/itemProps3.xml><?xml version="1.0" encoding="utf-8"?>
<ds:datastoreItem xmlns:ds="http://schemas.openxmlformats.org/officeDocument/2006/customXml" ds:itemID="{09EA8F3D-CC8A-41E0-A202-FC2D7C990CC6}"/>
</file>

<file path=docProps/app.xml><?xml version="1.0" encoding="utf-8"?>
<Properties xmlns="http://schemas.openxmlformats.org/officeDocument/2006/extended-properties" xmlns:vt="http://schemas.openxmlformats.org/officeDocument/2006/docPropsVTypes">
  <Template>Тема КОИРО_ЦНППМ</Template>
  <TotalTime>358</TotalTime>
  <Words>1701</Words>
  <Application>Microsoft Office PowerPoint</Application>
  <PresentationFormat>Широкоэкранный</PresentationFormat>
  <Paragraphs>206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Comic Sans MS</vt:lpstr>
      <vt:lpstr>Times New Roman</vt:lpstr>
      <vt:lpstr>Тема КОИРО_ЦНППМ</vt:lpstr>
      <vt:lpstr>Подготовка школьников к ГИА по географии</vt:lpstr>
      <vt:lpstr>Динамика численности участников ГИА в 2011-2024 гг.</vt:lpstr>
      <vt:lpstr>1. Результаты ОГЭ-2024 по географии в Костромской области</vt:lpstr>
      <vt:lpstr>Количество участников ОГЭ по учебному предмету по категориям</vt:lpstr>
      <vt:lpstr>Динамика результатов ОГЭ по предмету</vt:lpstr>
      <vt:lpstr>Динамика качества результатов ГИА за 2019-2024гг</vt:lpstr>
      <vt:lpstr>Результаты ОГЭ по АТЕ региона</vt:lpstr>
      <vt:lpstr>Выделение перечня ОО, продемонстрировавших наиболее высокие результаты ОГЭ по предмету</vt:lpstr>
      <vt:lpstr>Диаграмма распределения тестовых баллов участников ОГЭ в 2024 г. (количество участников, получивших тот или иной тестовый балл)</vt:lpstr>
      <vt:lpstr>2. Сложные задания ОГЭ, типичные ошибки</vt:lpstr>
      <vt:lpstr>Критерии оценивания:</vt:lpstr>
      <vt:lpstr>Сложные задания ОГЭ, типичные ошибки</vt:lpstr>
      <vt:lpstr>Критерии оценивания:</vt:lpstr>
      <vt:lpstr>Сложные задания ОГЭ, типичные ошибки</vt:lpstr>
      <vt:lpstr>Критерии оценивания:</vt:lpstr>
      <vt:lpstr>Задания  ОГЭ, по которым допущено наибольшее количество ошибок</vt:lpstr>
      <vt:lpstr>Задания  ОГЭ, по которым допущено наибольшее количество ошибок</vt:lpstr>
      <vt:lpstr>Задания  ОГЭ, по которым допущено наибольшее количество ошибок</vt:lpstr>
      <vt:lpstr>3. Рекомендации по решению сложных заданий ОГЭ</vt:lpstr>
      <vt:lpstr>Презентация PowerPoint</vt:lpstr>
      <vt:lpstr>Презентация PowerPoint</vt:lpstr>
      <vt:lpstr>Презентация PowerPoint</vt:lpstr>
      <vt:lpstr>Статистика ОГЭ по географии</vt:lpstr>
      <vt:lpstr>Динамика качества результатов ОГЭ-География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39</cp:revision>
  <dcterms:created xsi:type="dcterms:W3CDTF">2024-06-21T11:35:21Z</dcterms:created>
  <dcterms:modified xsi:type="dcterms:W3CDTF">2024-09-26T10:01:30Z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