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288" r:id="rId4"/>
    <p:sldId id="260" r:id="rId5"/>
    <p:sldId id="291" r:id="rId6"/>
    <p:sldId id="300" r:id="rId7"/>
    <p:sldId id="292" r:id="rId8"/>
    <p:sldId id="289" r:id="rId9"/>
    <p:sldId id="286" r:id="rId10"/>
    <p:sldId id="293" r:id="rId11"/>
    <p:sldId id="294" r:id="rId12"/>
    <p:sldId id="296" r:id="rId13"/>
    <p:sldId id="298" r:id="rId14"/>
    <p:sldId id="295" r:id="rId15"/>
    <p:sldId id="297" r:id="rId16"/>
    <p:sldId id="290" r:id="rId17"/>
    <p:sldId id="301" r:id="rId18"/>
    <p:sldId id="299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43;&#1048;&#1040;_2024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</a:t>
            </a:r>
            <a:r>
              <a:rPr lang="ru-RU" baseline="0" dirty="0"/>
              <a:t> численности участников </a:t>
            </a:r>
            <a:r>
              <a:rPr lang="ru-RU" baseline="0" dirty="0">
                <a:solidFill>
                  <a:srgbClr val="C00000"/>
                </a:solidFill>
              </a:rPr>
              <a:t>ЕГЭ</a:t>
            </a:r>
            <a:r>
              <a:rPr lang="ru-RU" baseline="0" dirty="0"/>
              <a:t> в 2013-2024гг., чел.</a:t>
            </a:r>
            <a:endParaRPr lang="ru-RU" dirty="0"/>
          </a:p>
        </c:rich>
      </c:tx>
      <c:layout>
        <c:manualLayout>
          <c:xMode val="edge"/>
          <c:yMode val="edge"/>
          <c:x val="0.30112489063867015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Лист1!$C$7:$C$18</c:f>
              <c:strCache>
                <c:ptCount val="12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  <c:pt idx="8">
                  <c:v>2021г.</c:v>
                </c:pt>
                <c:pt idx="9">
                  <c:v>2022г.</c:v>
                </c:pt>
                <c:pt idx="10">
                  <c:v>2023г.</c:v>
                </c:pt>
                <c:pt idx="11">
                  <c:v>2024г.</c:v>
                </c:pt>
              </c:strCache>
            </c:strRef>
          </c:cat>
          <c:val>
            <c:numRef>
              <c:f>Лист1!$D$7:$D$18</c:f>
              <c:numCache>
                <c:formatCode>General</c:formatCode>
                <c:ptCount val="12"/>
                <c:pt idx="0">
                  <c:v>33</c:v>
                </c:pt>
                <c:pt idx="1">
                  <c:v>25</c:v>
                </c:pt>
                <c:pt idx="2">
                  <c:v>20</c:v>
                </c:pt>
                <c:pt idx="3">
                  <c:v>32</c:v>
                </c:pt>
                <c:pt idx="4">
                  <c:v>31</c:v>
                </c:pt>
                <c:pt idx="5">
                  <c:v>35</c:v>
                </c:pt>
                <c:pt idx="6">
                  <c:v>59</c:v>
                </c:pt>
                <c:pt idx="7">
                  <c:v>33</c:v>
                </c:pt>
                <c:pt idx="8">
                  <c:v>40</c:v>
                </c:pt>
                <c:pt idx="9">
                  <c:v>37</c:v>
                </c:pt>
                <c:pt idx="10">
                  <c:v>59</c:v>
                </c:pt>
                <c:pt idx="11">
                  <c:v>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7565656"/>
        <c:axId val="247566440"/>
      </c:barChart>
      <c:catAx>
        <c:axId val="24756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66440"/>
        <c:crosses val="autoZero"/>
        <c:auto val="1"/>
        <c:lblAlgn val="ctr"/>
        <c:lblOffset val="100"/>
        <c:noMultiLvlLbl val="0"/>
      </c:catAx>
      <c:valAx>
        <c:axId val="24756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6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2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3358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4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2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6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9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1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1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8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5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1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0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_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7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802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754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8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32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091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560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95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5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5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0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2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4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A59B-500C-43DD-933D-564445585783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Подготовка школьников к ГИА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сложных задач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5247503"/>
            <a:ext cx="35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Баданина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О.В., учитель географии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квалификационной категории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Костромы «СОШ №21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ПК ЕГЭ по географии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7946" y="6201610"/>
            <a:ext cx="20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26.09.2024г.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72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2708" y="1720840"/>
            <a:ext cx="11218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u="sng" dirty="0" smtClean="0">
                <a:solidFill>
                  <a:schemeClr val="tx2"/>
                </a:solidFill>
                <a:latin typeface="+mj-lt"/>
              </a:rPr>
              <a:t>Задание 17. 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i="1" dirty="0">
                <a:latin typeface="+mj-lt"/>
              </a:rPr>
              <a:t>Это одна из самых маленьких по территории стран на материке, где она расположена. Её пересекает экватор. Ей принадлежит архипелаг вулканического происхождения примерно в 1000 км к западу от основной части страны. Столица расположена высоко в горах, а крупнейший по численности населения город и «экономическая столица» - на побережье. Здесь выращивают главную сельскохозяйственную культуру страны – бананы. Страна входила в ОПЕК до 2020г.»</a:t>
            </a:r>
          </a:p>
          <a:p>
            <a:pPr>
              <a:defRPr/>
            </a:pPr>
            <a:endParaRPr lang="ru-RU" sz="2400" i="1" dirty="0">
              <a:latin typeface="+mj-lt"/>
            </a:endParaRPr>
          </a:p>
          <a:p>
            <a:pPr>
              <a:defRPr/>
            </a:pPr>
            <a:r>
              <a:rPr lang="ru-RU" altLang="ru-RU" sz="2400" dirty="0">
                <a:latin typeface="+mj-lt"/>
              </a:rPr>
              <a:t>Задание 17 повышенного уровня сложности.</a:t>
            </a:r>
          </a:p>
          <a:p>
            <a:pPr>
              <a:defRPr/>
            </a:pPr>
            <a:r>
              <a:rPr lang="ru-RU" altLang="ru-RU" sz="2400" dirty="0">
                <a:latin typeface="+mj-lt"/>
              </a:rPr>
              <a:t>Средний процент выполнения составил </a:t>
            </a:r>
            <a:r>
              <a:rPr lang="ru-RU" sz="2400" dirty="0">
                <a:latin typeface="+mj-lt"/>
              </a:rPr>
              <a:t>61</a:t>
            </a:r>
            <a:r>
              <a:rPr lang="ru-RU" altLang="ru-RU" sz="2400" dirty="0">
                <a:latin typeface="+mj-lt"/>
              </a:rPr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236197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58461" y="1742944"/>
            <a:ext cx="10222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j-lt"/>
              </a:rPr>
              <a:t>Задание 21. </a:t>
            </a:r>
          </a:p>
          <a:p>
            <a:pPr>
              <a:defRPr/>
            </a:pPr>
            <a:r>
              <a:rPr lang="ru-RU" dirty="0" smtClean="0">
                <a:latin typeface="+mj-lt"/>
              </a:rPr>
              <a:t>«</a:t>
            </a:r>
            <a:r>
              <a:rPr lang="ru-RU" i="1" dirty="0" smtClean="0">
                <a:latin typeface="+mj-lt"/>
              </a:rPr>
              <a:t>Назовите </a:t>
            </a:r>
            <a:r>
              <a:rPr lang="ru-RU" i="1" dirty="0">
                <a:latin typeface="+mj-lt"/>
              </a:rPr>
              <a:t>географический район, в котором находится Челябинская область».</a:t>
            </a:r>
            <a:endParaRPr lang="ru-RU" dirty="0">
              <a:latin typeface="+mj-lt"/>
            </a:endParaRPr>
          </a:p>
          <a:p>
            <a:pPr>
              <a:defRPr/>
            </a:pPr>
            <a:r>
              <a:rPr lang="ru-RU" altLang="ru-RU" dirty="0" smtClean="0">
                <a:latin typeface="+mj-lt"/>
              </a:rPr>
              <a:t>Задание </a:t>
            </a:r>
            <a:r>
              <a:rPr lang="ru-RU" altLang="ru-RU" dirty="0">
                <a:latin typeface="+mj-lt"/>
              </a:rPr>
              <a:t>21 базового уровня сложности.</a:t>
            </a:r>
          </a:p>
          <a:p>
            <a:pPr>
              <a:defRPr/>
            </a:pPr>
            <a:r>
              <a:rPr lang="ru-RU" altLang="ru-RU" dirty="0">
                <a:latin typeface="+mj-lt"/>
              </a:rPr>
              <a:t>Средний процент выполнения составил 58%. </a:t>
            </a:r>
            <a:endParaRPr lang="ru-RU" altLang="ru-RU" dirty="0" smtClean="0">
              <a:latin typeface="+mj-lt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j-lt"/>
              </a:rPr>
              <a:t>Примеры ответов выпускников.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25734"/>
              </p:ext>
            </p:extLst>
          </p:nvPr>
        </p:nvGraphicFramePr>
        <p:xfrm>
          <a:off x="2016369" y="3220272"/>
          <a:ext cx="9196632" cy="316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6849"/>
                <a:gridCol w="2859457"/>
                <a:gridCol w="2550326"/>
              </a:tblGrid>
              <a:tr h="1029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ответ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Количество участников, давших такой ответ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Доля участников, давших такой ответ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урал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урап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центральнаяроссия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уральский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дальнийвосток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юго-западный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западнаясибирь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5107" marR="65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2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7877" y="1818437"/>
            <a:ext cx="10386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j-lt"/>
              </a:rPr>
              <a:t>Задание 22.</a:t>
            </a:r>
          </a:p>
          <a:p>
            <a:pPr>
              <a:defRPr/>
            </a:pPr>
            <a:r>
              <a:rPr lang="ru-RU" sz="2400" i="1" dirty="0" smtClean="0">
                <a:latin typeface="+mj-lt"/>
              </a:rPr>
              <a:t>«</a:t>
            </a:r>
            <a:r>
              <a:rPr lang="ru-RU" sz="2400" i="1" dirty="0">
                <a:latin typeface="+mj-lt"/>
              </a:rPr>
              <a:t>Как называются производства, требующие большого количества воды?»</a:t>
            </a:r>
          </a:p>
          <a:p>
            <a:pPr>
              <a:defRPr/>
            </a:pPr>
            <a:endParaRPr lang="ru-RU" altLang="ru-RU" sz="2400" i="1" dirty="0">
              <a:latin typeface="+mj-lt"/>
            </a:endParaRPr>
          </a:p>
          <a:p>
            <a:pPr>
              <a:defRPr/>
            </a:pPr>
            <a:r>
              <a:rPr lang="ru-RU" sz="2400" dirty="0">
                <a:latin typeface="+mj-lt"/>
              </a:rPr>
              <a:t>Процент выполнения данного задания с учетом всех вариантов в регионе составил 42%</a:t>
            </a:r>
            <a:endParaRPr lang="ru-RU" alt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69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84737" y="1997839"/>
            <a:ext cx="1065627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+mj-lt"/>
              </a:rPr>
              <a:t>Задание </a:t>
            </a:r>
            <a:r>
              <a:rPr lang="ru-RU" altLang="ru-RU" sz="2400" b="1" dirty="0" smtClean="0">
                <a:solidFill>
                  <a:schemeClr val="tx2"/>
                </a:solidFill>
                <a:latin typeface="+mj-lt"/>
              </a:rPr>
              <a:t>26.</a:t>
            </a:r>
            <a:endParaRPr lang="ru-RU" altLang="ru-RU" sz="24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400" i="1" dirty="0" smtClean="0">
                <a:latin typeface="+mj-lt"/>
              </a:rPr>
              <a:t>В </a:t>
            </a:r>
            <a:r>
              <a:rPr lang="ru-RU" sz="2400" i="1" dirty="0">
                <a:latin typeface="+mj-lt"/>
              </a:rPr>
              <a:t>2012 г. был завершён проект «Восточная Сибирь – Тихий океан» (ВСТО), который предусматривал строительство нефтепровода от Тайшета (Иркутская область) до бухты Козьмино в заливе Находка и создание в конечной точке нефтеналивного порта. Объясните, как повлияло положение залива Находка на юге Дальнего Востока на выбор его побережья в качестве конечной точки строительства трубопровода. Укажите одну особенность ЭГП и одну особенность природных условий этой территории</a:t>
            </a:r>
            <a:r>
              <a:rPr lang="ru-RU" sz="2400" i="1" dirty="0" smtClean="0">
                <a:latin typeface="+mj-lt"/>
              </a:rPr>
              <a:t>.</a:t>
            </a:r>
          </a:p>
          <a:p>
            <a:endParaRPr lang="ru-RU" sz="2400" i="1" dirty="0">
              <a:latin typeface="+mj-lt"/>
            </a:endParaRPr>
          </a:p>
          <a:p>
            <a:r>
              <a:rPr lang="ru-RU" altLang="ru-RU" sz="2400" dirty="0" smtClean="0">
                <a:latin typeface="+mj-lt"/>
              </a:rPr>
              <a:t>С выполнением задания справились на 29% в среднем.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86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G:\Методическая работа\анализ ЕГЭ по гео для ГМО 2024\20240826_235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2" y="1978879"/>
            <a:ext cx="6379650" cy="422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6615" y="1830196"/>
            <a:ext cx="4806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Задание 27 </a:t>
            </a:r>
            <a:r>
              <a:rPr lang="ru-RU" sz="2400" dirty="0">
                <a:latin typeface="+mj-lt"/>
              </a:rPr>
              <a:t>высокого уровня сложности</a:t>
            </a:r>
            <a:r>
              <a:rPr lang="ru-RU" sz="2400" dirty="0" smtClean="0">
                <a:latin typeface="+mj-lt"/>
              </a:rPr>
              <a:t>.</a:t>
            </a:r>
          </a:p>
          <a:p>
            <a:pPr algn="just">
              <a:defRPr/>
            </a:pPr>
            <a:endParaRPr lang="ru-RU" sz="2400" dirty="0">
              <a:latin typeface="+mj-lt"/>
            </a:endParaRPr>
          </a:p>
          <a:p>
            <a:pPr algn="just">
              <a:defRPr/>
            </a:pPr>
            <a:r>
              <a:rPr lang="ru-RU" sz="2400" dirty="0">
                <a:latin typeface="+mj-lt"/>
              </a:rPr>
              <a:t>Процент выполнения данного задания с учетом всех вариантов в регионе составил 46%</a:t>
            </a:r>
            <a:endParaRPr lang="ru-RU" alt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69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Изменение успешности выполнения заданий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разных </a:t>
            </a:r>
            <a:r>
              <a:rPr lang="ru-RU" sz="2800" dirty="0">
                <a:solidFill>
                  <a:schemeClr val="tx2"/>
                </a:solidFill>
              </a:rPr>
              <a:t>лет по одной теме</a:t>
            </a:r>
            <a:br>
              <a:rPr lang="ru-RU" sz="2800" dirty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32238"/>
              </p:ext>
            </p:extLst>
          </p:nvPr>
        </p:nvGraphicFramePr>
        <p:xfrm>
          <a:off x="1992923" y="1773238"/>
          <a:ext cx="8507413" cy="4813303"/>
        </p:xfrm>
        <a:graphic>
          <a:graphicData uri="http://schemas.openxmlformats.org/drawingml/2006/table">
            <a:tbl>
              <a:tblPr/>
              <a:tblGrid>
                <a:gridCol w="541338"/>
                <a:gridCol w="1565275"/>
                <a:gridCol w="768350"/>
                <a:gridCol w="541337"/>
                <a:gridCol w="1436688"/>
                <a:gridCol w="768350"/>
                <a:gridCol w="968375"/>
                <a:gridCol w="1011237"/>
                <a:gridCol w="906463"/>
              </a:tblGrid>
              <a:tr h="173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2022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2024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задания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Проверяемые элементы      содержания / умения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Средний % выполнения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задания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Проверяемые элементы содержания / умения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Средний % выполнения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задания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Проверяемые элементы содержания / умения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Средний % выполнения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038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Группа заданий «Население мира»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0163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95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83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95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0163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92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92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и сельское население мира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91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3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0163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 качество жизни населения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51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 качество жизни населения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69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Уровень и качество жизни населения</a:t>
                      </a: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3038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Группа заданий «Природа земли и человек»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857" marR="668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58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0163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геологической истории земной коры. Геологическая хронология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73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геологической истории земной коры. Геологическая хронология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47625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152525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47625" marR="0" lvl="0" indent="0" algn="l" defTabSz="914400" rtl="0" eaLnBrk="1" fontAlgn="base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2525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геологической истории земной коры. Геологическая хронология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66857" marR="668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8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3. Рекомендации по решению сложных заданий ЕГЭ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14" y="2112718"/>
            <a:ext cx="11531065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</a:t>
            </a:r>
            <a:r>
              <a:rPr lang="ru-RU" dirty="0" smtClean="0">
                <a:latin typeface="+mj-lt"/>
              </a:rPr>
              <a:t>ыпускникам</a:t>
            </a:r>
            <a:r>
              <a:rPr lang="ru-RU" dirty="0">
                <a:latin typeface="+mj-lt"/>
              </a:rPr>
              <a:t>, планирующим сдачу ЕГЭ по географии, необходимо ознакомиться с демонстрационным вариантом, спецификацией и кодификатором КИМ ЕГЭ по географии </a:t>
            </a:r>
            <a:r>
              <a:rPr lang="ru-RU" dirty="0" smtClean="0">
                <a:latin typeface="+mj-lt"/>
              </a:rPr>
              <a:t>2025г</a:t>
            </a:r>
            <a:r>
              <a:rPr lang="ru-RU" dirty="0"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Использовать в работе задания открытого сегмента Федерального банка тестовых заданий, размещенных на сайте ФГБНУ «ФИПИ», представленных в изданиях, рекомендованных ФГБНУ «ФИПИ</a:t>
            </a:r>
            <a:r>
              <a:rPr lang="ru-RU" dirty="0" smtClean="0">
                <a:latin typeface="+mj-lt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При рассмотрении заданий обратить внимание на то, что к </a:t>
            </a:r>
            <a:r>
              <a:rPr lang="ru-RU" dirty="0">
                <a:latin typeface="+mj-lt"/>
              </a:rPr>
              <a:t>экзаменационным материалам прилагается административная карта России, политическая карта мира и все необходимые статистические приложения (чаще всего таблицы) для решения заданий конкретных </a:t>
            </a:r>
            <a:r>
              <a:rPr lang="ru-RU" dirty="0" smtClean="0">
                <a:latin typeface="+mj-lt"/>
              </a:rPr>
              <a:t>КИМ.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Важно знать страны </a:t>
            </a:r>
            <a:r>
              <a:rPr lang="ru-RU" dirty="0">
                <a:latin typeface="+mj-lt"/>
              </a:rPr>
              <a:t>и их столицы, а также субъекты РФ и административные </a:t>
            </a:r>
            <a:r>
              <a:rPr lang="ru-RU" dirty="0" smtClean="0">
                <a:latin typeface="+mj-lt"/>
              </a:rPr>
              <a:t>центры;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20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669"/>
          <a:stretch/>
        </p:blipFill>
        <p:spPr>
          <a:xfrm>
            <a:off x="738696" y="395958"/>
            <a:ext cx="9319704" cy="64620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7484" y="1918969"/>
            <a:ext cx="2544914" cy="1342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90578" y="1914058"/>
            <a:ext cx="214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Будут в ГИА 2026 г.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33969" y="2239864"/>
            <a:ext cx="1672281" cy="55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Готовить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10-тиклассников.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8292" y="3270654"/>
            <a:ext cx="2372497" cy="36009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10 </a:t>
            </a:r>
            <a:r>
              <a:rPr lang="ru-RU" sz="1200" b="1" dirty="0" err="1" smtClean="0">
                <a:solidFill>
                  <a:srgbClr val="C00000"/>
                </a:solidFill>
              </a:rPr>
              <a:t>кл</a:t>
            </a:r>
            <a:r>
              <a:rPr lang="ru-RU" sz="1200" b="1" dirty="0" smtClean="0">
                <a:solidFill>
                  <a:srgbClr val="C00000"/>
                </a:solidFill>
              </a:rPr>
              <a:t>. Природопользование </a:t>
            </a:r>
            <a:r>
              <a:rPr lang="ru-RU" sz="1200" b="1" dirty="0">
                <a:solidFill>
                  <a:srgbClr val="C00000"/>
                </a:solidFill>
              </a:rPr>
              <a:t>и геоэкология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200" dirty="0" smtClean="0"/>
              <a:t>Проблемы </a:t>
            </a:r>
            <a:r>
              <a:rPr lang="ru-RU" sz="1200" dirty="0"/>
              <a:t>взаимодействия человека и природы. Опасные природные явления, климатические изменения, повышение уровня Мирового океана, загрязнение окружающей среды. «Климатические беженцы». </a:t>
            </a:r>
            <a:r>
              <a:rPr lang="ru-RU" sz="1200" u="sng" dirty="0"/>
              <a:t>Стратегия устойчивого развития. Цели устойчивого развития и роль географических наук в их достижении. Особо охраняемые природные территории как один из объектов целей устойчивого развития.</a:t>
            </a:r>
            <a:r>
              <a:rPr lang="ru-RU" sz="1200" dirty="0"/>
              <a:t> Объекты Всемирного природного и культурного наследия.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0509630" y="2775817"/>
            <a:ext cx="484632" cy="486032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2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+mj-lt"/>
              </a:rPr>
              <a:t>4 задание</a:t>
            </a:r>
            <a:r>
              <a:rPr lang="ru-RU" dirty="0">
                <a:latin typeface="+mj-lt"/>
              </a:rPr>
              <a:t> — расставить объекты на карте. Для этого необходимо выучить номенклатуру;</a:t>
            </a:r>
          </a:p>
          <a:p>
            <a:r>
              <a:rPr lang="ru-RU" b="1" dirty="0">
                <a:latin typeface="+mj-lt"/>
              </a:rPr>
              <a:t>8 задание</a:t>
            </a:r>
            <a:r>
              <a:rPr lang="ru-RU" dirty="0">
                <a:latin typeface="+mj-lt"/>
              </a:rPr>
              <a:t> — задание на демографию. Здесь важно разбираться в терминологии и логически связывать компоненты природы и хозяйственную деятельность человека в определённых условиях, а также знать зависимости смертности и рождаемости от степени экономического роста страны;</a:t>
            </a:r>
          </a:p>
          <a:p>
            <a:r>
              <a:rPr lang="ru-RU" b="1" dirty="0">
                <a:latin typeface="+mj-lt"/>
              </a:rPr>
              <a:t>9 задание</a:t>
            </a:r>
            <a:r>
              <a:rPr lang="ru-RU" dirty="0">
                <a:latin typeface="+mj-lt"/>
              </a:rPr>
              <a:t> — </a:t>
            </a:r>
            <a:r>
              <a:rPr lang="ru-RU" dirty="0" smtClean="0">
                <a:latin typeface="+mj-lt"/>
              </a:rPr>
              <a:t>ведущие страны-экспортёры. </a:t>
            </a:r>
            <a:r>
              <a:rPr lang="ru-RU" dirty="0">
                <a:latin typeface="+mj-lt"/>
              </a:rPr>
              <a:t>Нужно знать большой объём теории, в частности, про экономическую специализацию регионов России и мира;</a:t>
            </a:r>
          </a:p>
          <a:p>
            <a:r>
              <a:rPr lang="ru-RU" b="1" dirty="0">
                <a:latin typeface="+mj-lt"/>
              </a:rPr>
              <a:t>18 задание</a:t>
            </a:r>
            <a:r>
              <a:rPr lang="ru-RU" dirty="0">
                <a:latin typeface="+mj-lt"/>
              </a:rPr>
              <a:t> — </a:t>
            </a:r>
            <a:r>
              <a:rPr lang="ru-RU" dirty="0" smtClean="0">
                <a:latin typeface="+mj-lt"/>
              </a:rPr>
              <a:t>определить </a:t>
            </a:r>
            <a:r>
              <a:rPr lang="ru-RU" dirty="0">
                <a:latin typeface="+mj-lt"/>
              </a:rPr>
              <a:t>регион России. Сложность заключается в похожести регионов. 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Ознакомить выпускников </a:t>
            </a:r>
            <a:r>
              <a:rPr lang="ru-RU" dirty="0">
                <a:latin typeface="+mj-lt"/>
              </a:rPr>
              <a:t>с оформлением заданий, потому что на этом иногда теряют баллы. Для этого можно изучить примеры ответов </a:t>
            </a:r>
            <a:r>
              <a:rPr lang="ru-RU" dirty="0" smtClean="0">
                <a:latin typeface="+mj-lt"/>
              </a:rPr>
              <a:t>в разборе демоверсии.</a:t>
            </a:r>
            <a:r>
              <a:rPr lang="ru-RU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576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3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Динамика численности </a:t>
            </a:r>
            <a:r>
              <a:rPr lang="ru-RU" sz="2800" smtClean="0">
                <a:solidFill>
                  <a:schemeClr val="tx2"/>
                </a:solidFill>
              </a:rPr>
              <a:t>участников ГИА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1005016" y="2817339"/>
          <a:ext cx="10338487" cy="149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3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1. Результаты ЕГЭ-2024 по географии в Костромской области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818051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</a:rPr>
              <a:t>Количество участников ЕГЭ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по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географии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4094"/>
              </p:ext>
            </p:extLst>
          </p:nvPr>
        </p:nvGraphicFramePr>
        <p:xfrm>
          <a:off x="1659427" y="2583229"/>
          <a:ext cx="7993061" cy="4032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83"/>
                <a:gridCol w="2160287"/>
                <a:gridCol w="1267367"/>
                <a:gridCol w="1598612"/>
                <a:gridCol w="1598612"/>
              </a:tblGrid>
              <a:tr h="147264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участники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неуд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Min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балл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32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2022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37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30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96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32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2023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59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96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532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2024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79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86</a:t>
                      </a:r>
                      <a:endParaRPr lang="ru-RU" sz="3200" b="1" dirty="0"/>
                    </a:p>
                  </a:txBody>
                  <a:tcPr marL="91442" marR="91442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09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Основные результаты ЕГЭ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36216"/>
              </p:ext>
            </p:extLst>
          </p:nvPr>
        </p:nvGraphicFramePr>
        <p:xfrm>
          <a:off x="1820618" y="1760415"/>
          <a:ext cx="8713791" cy="4552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8199"/>
                <a:gridCol w="968199"/>
                <a:gridCol w="968199"/>
                <a:gridCol w="968199"/>
                <a:gridCol w="968199"/>
                <a:gridCol w="968199"/>
                <a:gridCol w="968199"/>
                <a:gridCol w="968199"/>
                <a:gridCol w="968199"/>
              </a:tblGrid>
              <a:tr h="1341809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Год</a:t>
                      </a:r>
                      <a:endParaRPr lang="ru-RU" sz="3200" b="1" dirty="0"/>
                    </a:p>
                  </a:txBody>
                  <a:tcPr marL="91449" marR="91449" marT="45727" marB="45727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Количество  участников, получивших тестовый балл</a:t>
                      </a:r>
                      <a:endParaRPr lang="ru-RU" sz="3200" b="1" dirty="0"/>
                    </a:p>
                  </a:txBody>
                  <a:tcPr marL="91449" marR="9144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89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21-30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31-40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41-50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51-60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61-70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71-80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81-90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91-100</a:t>
                      </a:r>
                      <a:endParaRPr lang="ru-RU" sz="2000" b="1" dirty="0"/>
                    </a:p>
                  </a:txBody>
                  <a:tcPr marL="91449" marR="91449" marT="45727" marB="45727"/>
                </a:tc>
              </a:tr>
              <a:tr h="7773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2022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</a:tr>
              <a:tr h="7773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2023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</a:tr>
              <a:tr h="7773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2024</a:t>
                      </a:r>
                      <a:endParaRPr lang="ru-RU" sz="2400" b="1" dirty="0"/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4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9" y="365125"/>
            <a:ext cx="10328031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Средний балл участников ЕГЭ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 типам ОО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2019"/>
              </p:ext>
            </p:extLst>
          </p:nvPr>
        </p:nvGraphicFramePr>
        <p:xfrm>
          <a:off x="1277816" y="2239474"/>
          <a:ext cx="9214338" cy="31178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5536"/>
                <a:gridCol w="1652175"/>
                <a:gridCol w="1862214"/>
                <a:gridCol w="1494413"/>
              </a:tblGrid>
              <a:tr h="891921"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Тип ОУ</a:t>
                      </a: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Ср. балл</a:t>
                      </a: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Число</a:t>
                      </a:r>
                      <a:br>
                        <a:rPr lang="ru-RU" sz="2800" b="0" dirty="0">
                          <a:effectLst/>
                        </a:rPr>
                      </a:br>
                      <a:r>
                        <a:rPr lang="ru-RU" sz="2800" b="0" dirty="0" smtClean="0">
                          <a:effectLst/>
                        </a:rPr>
                        <a:t>участников</a:t>
                      </a:r>
                      <a:endParaRPr lang="ru-RU" sz="2800" b="0" dirty="0"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Число</a:t>
                      </a:r>
                      <a:br>
                        <a:rPr lang="ru-RU" sz="2800" b="0" dirty="0">
                          <a:effectLst/>
                        </a:rPr>
                      </a:br>
                      <a:r>
                        <a:rPr lang="ru-RU" sz="2800" b="0" dirty="0" smtClean="0">
                          <a:effectLst/>
                        </a:rPr>
                        <a:t>неуд.</a:t>
                      </a:r>
                      <a:endParaRPr lang="ru-RU" sz="2800" b="0" dirty="0">
                        <a:effectLst/>
                      </a:endParaRPr>
                    </a:p>
                  </a:txBody>
                  <a:tcPr marL="47628" marR="47628" marT="19038" marB="19038" anchor="ctr"/>
                </a:tc>
              </a:tr>
              <a:tr h="64796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effectLst/>
                        </a:rPr>
                        <a:t>Средняя общеобразовательная школа</a:t>
                      </a:r>
                      <a:endParaRPr lang="ru-RU" sz="2000" b="0" dirty="0"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54,8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</a:tr>
              <a:tr h="464999">
                <a:tc>
                  <a:txBody>
                    <a:bodyPr/>
                    <a:lstStyle/>
                    <a:p>
                      <a:r>
                        <a:rPr lang="ru-RU" sz="2000" b="0" dirty="0">
                          <a:effectLst/>
                        </a:rPr>
                        <a:t>Гимназия</a:t>
                      </a: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69,7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47628" marR="47628" marT="19038" marB="19038" anchor="ctr"/>
                </a:tc>
              </a:tr>
              <a:tr h="464999">
                <a:tc>
                  <a:txBody>
                    <a:bodyPr/>
                    <a:lstStyle/>
                    <a:p>
                      <a:r>
                        <a:rPr lang="ru-RU" sz="2000" b="0" dirty="0">
                          <a:effectLst/>
                        </a:rPr>
                        <a:t>Лицей</a:t>
                      </a: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51,7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47628" marR="47628" marT="19038" marB="19038" anchor="ctr"/>
                </a:tc>
              </a:tr>
              <a:tr h="647966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Вечерняя (сменная) общеобразовательная школа:</a:t>
                      </a:r>
                      <a:endParaRPr lang="ru-RU" sz="2000" b="0" dirty="0"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8" marR="47628" marT="19038" marB="19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47628" marR="47628" marT="19038" marB="19038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2860" y="5444534"/>
            <a:ext cx="7526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i="1" dirty="0"/>
              <a:t>(В таблице приведены данные по Костромской области.)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Средний балл составил 55,9  (в 2023 г. – 59,5).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9" y="365125"/>
            <a:ext cx="10328031" cy="1325563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</a:rPr>
              <a:t>Результаты ЕГЭ-2024 </a:t>
            </a:r>
            <a:r>
              <a:rPr lang="ru-RU" dirty="0" smtClean="0">
                <a:solidFill>
                  <a:schemeClr val="tx2"/>
                </a:solidFill>
              </a:rPr>
              <a:t>в разрезе АТЕ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4" y="2207847"/>
            <a:ext cx="100123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332" y="4005142"/>
            <a:ext cx="100314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22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ОО, выпускники которых показали высокие результаты на экзамене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06133"/>
              </p:ext>
            </p:extLst>
          </p:nvPr>
        </p:nvGraphicFramePr>
        <p:xfrm>
          <a:off x="1990725" y="2208090"/>
          <a:ext cx="8578851" cy="38830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9617"/>
                <a:gridCol w="2859617"/>
                <a:gridCol w="2859617"/>
              </a:tblGrid>
              <a:tr h="51820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2022</a:t>
                      </a:r>
                      <a:endParaRPr lang="ru-RU" sz="28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2023</a:t>
                      </a:r>
                      <a:endParaRPr lang="ru-RU" sz="2800" dirty="0"/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2024</a:t>
                      </a:r>
                      <a:endParaRPr lang="ru-RU" sz="2800" dirty="0"/>
                    </a:p>
                  </a:txBody>
                  <a:tcPr marL="91435" marR="91435" marT="45724" marB="45724"/>
                </a:tc>
              </a:tr>
              <a:tr h="822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СОШ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№18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СОШ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№18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Гимназия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№25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</a:tr>
              <a:tr h="823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СОШ №31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Гимназия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№33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4" marB="45724"/>
                </a:tc>
              </a:tr>
              <a:tr h="1718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МБОУ СОШ №6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г. Шарья</a:t>
                      </a:r>
                    </a:p>
                  </a:txBody>
                  <a:tcPr marL="91435" marR="91435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28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Сложные </a:t>
            </a:r>
            <a:r>
              <a:rPr lang="ru-RU" sz="2800" dirty="0">
                <a:solidFill>
                  <a:schemeClr val="tx2"/>
                </a:solidFill>
              </a:rPr>
              <a:t>задания </a:t>
            </a:r>
            <a:r>
              <a:rPr lang="ru-RU" sz="2800" dirty="0" smtClean="0">
                <a:solidFill>
                  <a:schemeClr val="tx2"/>
                </a:solidFill>
              </a:rPr>
              <a:t>ЕГЭ, типичные ошибки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Задание 3.</a:t>
            </a:r>
          </a:p>
          <a:p>
            <a:pPr>
              <a:defRPr/>
            </a:pPr>
            <a:r>
              <a:rPr lang="ru-RU" dirty="0" smtClean="0">
                <a:latin typeface="+mj-lt"/>
              </a:rPr>
              <a:t>Расположите </a:t>
            </a:r>
            <a:r>
              <a:rPr lang="ru-RU" dirty="0">
                <a:latin typeface="+mj-lt"/>
              </a:rPr>
              <a:t>перечисленные города в порядке увеличения продолжительности светового дня 22 августа, начиная с города с наименьшей продолжительностью светового дня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>
                <a:latin typeface="+mj-lt"/>
              </a:rPr>
              <a:t>Архангельск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>
                <a:latin typeface="+mj-lt"/>
              </a:rPr>
              <a:t>Астрахань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>
                <a:latin typeface="+mj-lt"/>
              </a:rPr>
              <a:t>Вологда</a:t>
            </a:r>
          </a:p>
          <a:p>
            <a:pPr>
              <a:defRPr/>
            </a:pPr>
            <a:r>
              <a:rPr lang="ru-RU" dirty="0">
                <a:latin typeface="+mj-lt"/>
              </a:rPr>
              <a:t>Запишите в таблицу получившуюся последовательность цифр».</a:t>
            </a:r>
            <a:endParaRPr lang="ru-RU" altLang="ru-RU" i="1" dirty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altLang="ru-RU" dirty="0">
                <a:latin typeface="+mj-lt"/>
              </a:rPr>
              <a:t>Средний  процент выполнения задания составил 57.  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30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3" y="365126"/>
            <a:ext cx="10010273" cy="1272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9845" y="830722"/>
            <a:ext cx="101756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Задание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9.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i="1" dirty="0">
                <a:latin typeface="+mj-lt"/>
              </a:rPr>
              <a:t>Россия относится к числу крупнейших мировых производителей и экспортёров природного газа. Какие три из перечисленных стран также входят в число крупных производителей природного газа?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 1) Эфиопия; 2) Швеция; 3) США; 4) Алжир; 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5) Бразилия; 6) Катар».</a:t>
            </a:r>
            <a:endParaRPr lang="ru-RU" altLang="ru-RU" sz="2400" i="1" dirty="0">
              <a:latin typeface="+mj-lt"/>
            </a:endParaRPr>
          </a:p>
          <a:p>
            <a:pPr>
              <a:defRPr/>
            </a:pPr>
            <a:r>
              <a:rPr lang="ru-RU" altLang="ru-RU" sz="2400" dirty="0" smtClean="0">
                <a:latin typeface="+mj-lt"/>
              </a:rPr>
              <a:t>Средний  </a:t>
            </a:r>
            <a:r>
              <a:rPr lang="ru-RU" altLang="ru-RU" sz="2400" dirty="0">
                <a:latin typeface="+mj-lt"/>
              </a:rPr>
              <a:t>процент выполнения задания составил </a:t>
            </a:r>
            <a:r>
              <a:rPr lang="ru-RU" sz="2400" dirty="0">
                <a:latin typeface="+mj-lt"/>
              </a:rPr>
              <a:t>33%. </a:t>
            </a:r>
            <a:endParaRPr lang="ru-RU" sz="2400" dirty="0" smtClean="0">
              <a:latin typeface="+mj-lt"/>
            </a:endParaRPr>
          </a:p>
          <a:p>
            <a:pPr>
              <a:defRPr/>
            </a:pPr>
            <a:endParaRPr lang="ru-RU" sz="24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Задание 23. </a:t>
            </a:r>
          </a:p>
          <a:p>
            <a:pPr>
              <a:defRPr/>
            </a:pPr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Объясните, почему использование замкнутого цикла </a:t>
            </a:r>
            <a:r>
              <a:rPr lang="ru-RU" sz="2400" dirty="0" err="1">
                <a:latin typeface="+mj-lt"/>
              </a:rPr>
              <a:t>водооборота</a:t>
            </a:r>
            <a:r>
              <a:rPr lang="ru-RU" sz="2400" dirty="0">
                <a:latin typeface="+mj-lt"/>
              </a:rPr>
              <a:t> является примером рационального природопользования».</a:t>
            </a:r>
            <a:endParaRPr lang="ru-RU" altLang="ru-RU" sz="2400" dirty="0">
              <a:latin typeface="+mj-lt"/>
            </a:endParaRPr>
          </a:p>
          <a:p>
            <a:pPr>
              <a:defRPr/>
            </a:pPr>
            <a:r>
              <a:rPr lang="ru-RU" altLang="ru-RU" sz="2400" dirty="0" smtClean="0">
                <a:latin typeface="+mj-lt"/>
              </a:rPr>
              <a:t>Задание </a:t>
            </a:r>
            <a:r>
              <a:rPr lang="ru-RU" altLang="ru-RU" sz="2400" dirty="0">
                <a:latin typeface="+mj-lt"/>
              </a:rPr>
              <a:t>23 повышенного уровня сложности.</a:t>
            </a:r>
          </a:p>
          <a:p>
            <a:pPr>
              <a:defRPr/>
            </a:pPr>
            <a:endParaRPr lang="ru-RU" altLang="ru-RU" sz="2400" dirty="0" smtClean="0">
              <a:latin typeface="+mj-lt"/>
            </a:endParaRPr>
          </a:p>
          <a:p>
            <a:pPr>
              <a:defRPr/>
            </a:pPr>
            <a:r>
              <a:rPr lang="ru-RU" altLang="ru-RU" sz="2400" dirty="0" smtClean="0">
                <a:latin typeface="+mj-lt"/>
              </a:rPr>
              <a:t>Средний </a:t>
            </a:r>
            <a:r>
              <a:rPr lang="ru-RU" altLang="ru-RU" sz="2400" dirty="0">
                <a:latin typeface="+mj-lt"/>
              </a:rPr>
              <a:t>процент выполнения составил 41,7%. </a:t>
            </a:r>
          </a:p>
          <a:p>
            <a:pPr>
              <a:defRPr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859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ОИРО_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ОИРО_ЦНППМ" id="{5ECA9410-27CF-4B66-B9AF-604924B8A0FA}" vid="{D6DC87B3-97FF-4A9A-A2D0-300BEB5375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F3F0E2-F677-40C7-94B6-FC5E38E1D4DB}"/>
</file>

<file path=customXml/itemProps2.xml><?xml version="1.0" encoding="utf-8"?>
<ds:datastoreItem xmlns:ds="http://schemas.openxmlformats.org/officeDocument/2006/customXml" ds:itemID="{77AE1AD1-4E1E-48BC-8880-3FC98FD9F85B}"/>
</file>

<file path=customXml/itemProps3.xml><?xml version="1.0" encoding="utf-8"?>
<ds:datastoreItem xmlns:ds="http://schemas.openxmlformats.org/officeDocument/2006/customXml" ds:itemID="{063545A1-F493-45A2-A4D5-0CABE35A40C6}"/>
</file>

<file path=docProps/app.xml><?xml version="1.0" encoding="utf-8"?>
<Properties xmlns="http://schemas.openxmlformats.org/officeDocument/2006/extended-properties" xmlns:vt="http://schemas.openxmlformats.org/officeDocument/2006/docPropsVTypes">
  <Template>Тема КОИРО_ЦНППМ</Template>
  <TotalTime>260</TotalTime>
  <Words>973</Words>
  <Application>Microsoft Office PowerPoint</Application>
  <PresentationFormat>Широкоэкранный</PresentationFormat>
  <Paragraphs>239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Тема КОИРО_ЦНППМ</vt:lpstr>
      <vt:lpstr>Подготовка школьников к ГИА по географии</vt:lpstr>
      <vt:lpstr>Динамика численности участников ГИА</vt:lpstr>
      <vt:lpstr>1. Результаты ЕГЭ-2024 по географии в Костромской области</vt:lpstr>
      <vt:lpstr>Основные результаты ЕГЭ</vt:lpstr>
      <vt:lpstr>Средний балл участников ЕГЭ  по типам ОО</vt:lpstr>
      <vt:lpstr>Результаты ЕГЭ-2024 в разрезе АТЕ</vt:lpstr>
      <vt:lpstr>ОО, выпускники которых показали высокие результаты на экзамене</vt:lpstr>
      <vt:lpstr>Сложные задания ЕГЭ, типичные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успешности выполнения заданий  разных лет по одной теме </vt:lpstr>
      <vt:lpstr>3. Рекомендации по решению сложных заданий ЕГЭ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2024-06-21T11:35:21Z</dcterms:created>
  <dcterms:modified xsi:type="dcterms:W3CDTF">2024-11-19T10:16:13Z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