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handoutMasterIdLst>
    <p:handoutMasterId r:id="rId45"/>
  </p:handoutMasterIdLst>
  <p:sldIdLst>
    <p:sldId id="261" r:id="rId2"/>
    <p:sldId id="709" r:id="rId3"/>
    <p:sldId id="771" r:id="rId4"/>
    <p:sldId id="733" r:id="rId5"/>
    <p:sldId id="809" r:id="rId6"/>
    <p:sldId id="734" r:id="rId7"/>
    <p:sldId id="810" r:id="rId8"/>
    <p:sldId id="736" r:id="rId9"/>
    <p:sldId id="737" r:id="rId10"/>
    <p:sldId id="738" r:id="rId11"/>
    <p:sldId id="739" r:id="rId12"/>
    <p:sldId id="740" r:id="rId13"/>
    <p:sldId id="742" r:id="rId14"/>
    <p:sldId id="743" r:id="rId15"/>
    <p:sldId id="744" r:id="rId16"/>
    <p:sldId id="807" r:id="rId17"/>
    <p:sldId id="811" r:id="rId18"/>
    <p:sldId id="812" r:id="rId19"/>
    <p:sldId id="813" r:id="rId20"/>
    <p:sldId id="745" r:id="rId21"/>
    <p:sldId id="746" r:id="rId22"/>
    <p:sldId id="747" r:id="rId23"/>
    <p:sldId id="748" r:id="rId24"/>
    <p:sldId id="749" r:id="rId25"/>
    <p:sldId id="750" r:id="rId26"/>
    <p:sldId id="756" r:id="rId27"/>
    <p:sldId id="757" r:id="rId28"/>
    <p:sldId id="758" r:id="rId29"/>
    <p:sldId id="833" r:id="rId30"/>
    <p:sldId id="834" r:id="rId31"/>
    <p:sldId id="835" r:id="rId32"/>
    <p:sldId id="754" r:id="rId33"/>
    <p:sldId id="755" r:id="rId34"/>
    <p:sldId id="859" r:id="rId35"/>
    <p:sldId id="860" r:id="rId36"/>
    <p:sldId id="764" r:id="rId37"/>
    <p:sldId id="765" r:id="rId38"/>
    <p:sldId id="766" r:id="rId39"/>
    <p:sldId id="767" r:id="rId40"/>
    <p:sldId id="768" r:id="rId41"/>
    <p:sldId id="769" r:id="rId42"/>
    <p:sldId id="770" r:id="rId43"/>
  </p:sldIdLst>
  <p:sldSz cx="9144000" cy="6858000" type="screen4x3"/>
  <p:notesSz cx="67945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0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064"/>
    <a:srgbClr val="00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89915" autoAdjust="0"/>
  </p:normalViewPr>
  <p:slideViewPr>
    <p:cSldViewPr showGuides="1">
      <p:cViewPr varScale="1">
        <p:scale>
          <a:sx n="104" d="100"/>
          <a:sy n="104" d="100"/>
        </p:scale>
        <p:origin x="20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06-4A22-8F6D-1EAC27B89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81825704"/>
        <c:axId val="281827664"/>
      </c:barChart>
      <c:catAx>
        <c:axId val="281825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1827664"/>
        <c:crosses val="autoZero"/>
        <c:auto val="1"/>
        <c:lblAlgn val="ctr"/>
        <c:lblOffset val="100"/>
        <c:noMultiLvlLbl val="0"/>
      </c:catAx>
      <c:valAx>
        <c:axId val="28182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1825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E1-4BA6-8CA2-45ADCE685E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81826488"/>
        <c:axId val="281830408"/>
      </c:barChart>
      <c:catAx>
        <c:axId val="281826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1830408"/>
        <c:crosses val="autoZero"/>
        <c:auto val="1"/>
        <c:lblAlgn val="ctr"/>
        <c:lblOffset val="100"/>
        <c:noMultiLvlLbl val="0"/>
      </c:catAx>
      <c:valAx>
        <c:axId val="281830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18264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52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CF29C-3176-44B1-BFED-87B151996064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DBC57-A102-463B-9574-C69943391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2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9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1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2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13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1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4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4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2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7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190440" y="215858"/>
            <a:ext cx="876312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09" r:id="rId8"/>
    <p:sldLayoutId id="2147483711" r:id="rId9"/>
    <p:sldLayoutId id="2147483712" r:id="rId10"/>
    <p:sldLayoutId id="2147483700" r:id="rId11"/>
    <p:sldLayoutId id="2147483701" r:id="rId12"/>
    <p:sldLayoutId id="2147483720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0" r:id="rId24"/>
    <p:sldLayoutId id="2147483733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3501008"/>
            <a:ext cx="8280920" cy="9361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b="1" dirty="0" smtClean="0">
                <a:latin typeface="Arno Pro Smbd Subhead" pitchFamily="18" charset="0"/>
              </a:rPr>
              <a:t>Интегрирование   цифровых  образовательных ресурсов  и сервисов  в процесс  обучения  географии</a:t>
            </a:r>
            <a:endParaRPr lang="ru-RU" dirty="0">
              <a:solidFill>
                <a:schemeClr val="bg1"/>
              </a:solidFill>
              <a:latin typeface="Arno Pro Smbd Subhead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240" y="3936640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774" y="5088768"/>
            <a:ext cx="3881115" cy="720080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Презентации\Наши презентации\соцсети-для-шаблона-презентации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93296"/>
            <a:ext cx="7740756" cy="4812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52120" y="5373216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Солодова Ирина Леонидовна</a:t>
            </a:r>
          </a:p>
          <a:p>
            <a:pPr>
              <a:spcBef>
                <a:spcPts val="0"/>
              </a:spcBef>
            </a:pPr>
            <a:r>
              <a:rPr lang="ru-RU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ведущий  методист  по  географии </a:t>
            </a:r>
          </a:p>
          <a:p>
            <a:pPr>
              <a:spcBef>
                <a:spcPts val="0"/>
              </a:spcBef>
            </a:pPr>
            <a:r>
              <a:rPr lang="ru-RU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pc="-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243" t="8863" r="30467" b="17001"/>
          <a:stretch>
            <a:fillRect/>
          </a:stretch>
        </p:blipFill>
        <p:spPr bwMode="auto">
          <a:xfrm>
            <a:off x="2123728" y="116632"/>
            <a:ext cx="6611876" cy="660534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4788024" y="1340768"/>
            <a:ext cx="1428760" cy="142876"/>
          </a:xfrm>
          <a:prstGeom prst="ellipse">
            <a:avLst/>
          </a:prstGeom>
          <a:noFill/>
          <a:ln>
            <a:solidFill>
              <a:srgbClr val="ED1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620688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Переход на содержание урока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214290"/>
            <a:ext cx="216024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Функция «редактировать» позволяет добавить свой слайд, менять слады местами, изменять текстовую информацию.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1355" t="7260" r="25140" b="12241"/>
          <a:stretch>
            <a:fillRect/>
          </a:stretch>
        </p:blipFill>
        <p:spPr bwMode="auto">
          <a:xfrm>
            <a:off x="3714744" y="142851"/>
            <a:ext cx="5143536" cy="535347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7358082" y="2214554"/>
            <a:ext cx="785818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929058" y="1785926"/>
            <a:ext cx="857256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3143240" y="2143116"/>
            <a:ext cx="857256" cy="71438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3984" t="14583" r="34375" b="26389"/>
          <a:stretch>
            <a:fillRect/>
          </a:stretch>
        </p:blipFill>
        <p:spPr bwMode="auto">
          <a:xfrm>
            <a:off x="142844" y="2857496"/>
            <a:ext cx="347188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60648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Режим редактирования</a:t>
            </a:r>
            <a:endParaRPr lang="ru-RU" sz="24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674" t="8480" r="18907" b="15201"/>
          <a:stretch>
            <a:fillRect/>
          </a:stretch>
        </p:blipFill>
        <p:spPr bwMode="auto">
          <a:xfrm>
            <a:off x="142844" y="714356"/>
            <a:ext cx="5429288" cy="385765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2477" t="8839" r="19813" b="18555"/>
          <a:stretch>
            <a:fillRect/>
          </a:stretch>
        </p:blipFill>
        <p:spPr bwMode="auto">
          <a:xfrm>
            <a:off x="3929058" y="3167426"/>
            <a:ext cx="5214942" cy="369057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 rot="16200000" flipV="1">
            <a:off x="619731" y="4309435"/>
            <a:ext cx="854406" cy="665172"/>
          </a:xfrm>
          <a:prstGeom prst="straightConnector1">
            <a:avLst/>
          </a:prstGeom>
          <a:ln w="28575">
            <a:solidFill>
              <a:srgbClr val="ED1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>
            <a:off x="4572000" y="6430798"/>
            <a:ext cx="928694" cy="70037"/>
          </a:xfrm>
          <a:prstGeom prst="straightConnector1">
            <a:avLst/>
          </a:prstGeom>
          <a:ln w="28575">
            <a:solidFill>
              <a:srgbClr val="ED1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V="1">
            <a:off x="6822298" y="5464984"/>
            <a:ext cx="642941" cy="285752"/>
          </a:xfrm>
          <a:prstGeom prst="straightConnector1">
            <a:avLst/>
          </a:prstGeom>
          <a:ln w="28575">
            <a:solidFill>
              <a:srgbClr val="ED1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6916" t="4104" r="22477" b="9084"/>
          <a:stretch>
            <a:fillRect/>
          </a:stretch>
        </p:blipFill>
        <p:spPr bwMode="auto">
          <a:xfrm>
            <a:off x="214283" y="677412"/>
            <a:ext cx="6143668" cy="592815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4"/>
          <p:cNvSpPr txBox="1">
            <a:spLocks/>
          </p:cNvSpPr>
          <p:nvPr/>
        </p:nvSpPr>
        <p:spPr>
          <a:xfrm>
            <a:off x="6858016" y="357166"/>
            <a:ext cx="2143140" cy="52864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Основные возможности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Проведение проверочной работы на интерактивной доске, в распечатанном виде или на устройствах учеников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Индивидуали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/>
              <a:t>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зация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контрольной работы для группы или ученика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214290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Контрольная работа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467" t="6151" r="16575" b="9790"/>
          <a:stretch>
            <a:fillRect/>
          </a:stretch>
        </p:blipFill>
        <p:spPr bwMode="auto">
          <a:xfrm>
            <a:off x="1142976" y="571480"/>
            <a:ext cx="7294066" cy="556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37" t="7600" r="20652" b="8341"/>
          <a:stretch>
            <a:fillRect/>
          </a:stretch>
        </p:blipFill>
        <p:spPr bwMode="auto">
          <a:xfrm>
            <a:off x="142844" y="214290"/>
            <a:ext cx="4643470" cy="368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21589" t="7260" r="19813" b="9084"/>
          <a:stretch>
            <a:fillRect/>
          </a:stretch>
        </p:blipFill>
        <p:spPr bwMode="auto">
          <a:xfrm>
            <a:off x="4286248" y="2928934"/>
            <a:ext cx="4714908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29190" y="1142984"/>
            <a:ext cx="2857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dirty="0" smtClean="0"/>
              <a:t>Автоматическая проверка правильности выполнения заданий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16632"/>
            <a:ext cx="5112568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359" t="8333" r="15625" b="12500"/>
          <a:stretch>
            <a:fillRect/>
          </a:stretch>
        </p:blipFill>
        <p:spPr bwMode="auto">
          <a:xfrm>
            <a:off x="571472" y="928670"/>
            <a:ext cx="8001056" cy="53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rot="10800000">
            <a:off x="7572396" y="3500438"/>
            <a:ext cx="1071570" cy="71438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424" t="6151" r="5163" b="11240"/>
          <a:stretch>
            <a:fillRect/>
          </a:stretch>
        </p:blipFill>
        <p:spPr bwMode="auto">
          <a:xfrm>
            <a:off x="131564" y="714356"/>
            <a:ext cx="8798154" cy="53578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rot="5400000" flipH="1" flipV="1">
            <a:off x="1357290" y="3429000"/>
            <a:ext cx="1285884" cy="71438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2282" t="8536" r="15761" b="11240"/>
          <a:stretch>
            <a:fillRect/>
          </a:stretch>
        </p:blipFill>
        <p:spPr bwMode="auto">
          <a:xfrm>
            <a:off x="428596" y="500042"/>
            <a:ext cx="8404170" cy="612110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543" t="9050" r="23913" b="15588"/>
          <a:stretch>
            <a:fillRect/>
          </a:stretch>
        </p:blipFill>
        <p:spPr bwMode="auto">
          <a:xfrm>
            <a:off x="571472" y="170505"/>
            <a:ext cx="7786742" cy="653081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rot="10800000">
            <a:off x="2000232" y="6286520"/>
            <a:ext cx="1285884" cy="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310" t="11151" r="7371" b="143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571744"/>
            <a:ext cx="2714612" cy="18573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0" y="1571612"/>
            <a:ext cx="2714612" cy="4344797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«Какая медлительная страна! — сказала Королева. — Ну, а здесь, знаешь ли, приходится бежать со всех ног, чтобы только остаться на том же месте. Если же хочешь попасть в другое место, тогда нужно бежать по меньшей мере вдвое быстрее».</a:t>
            </a:r>
          </a:p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/Алиса в Зазеркалье. </a:t>
            </a:r>
          </a:p>
          <a:p>
            <a:pPr marL="180975" marR="0" lvl="0" indent="-1809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Кэрол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16632"/>
            <a:ext cx="5112568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8359" t="8333" r="15625" b="12500"/>
          <a:stretch>
            <a:fillRect/>
          </a:stretch>
        </p:blipFill>
        <p:spPr bwMode="auto">
          <a:xfrm>
            <a:off x="571472" y="928670"/>
            <a:ext cx="8001056" cy="53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 rot="10800000">
            <a:off x="5429256" y="5214950"/>
            <a:ext cx="1071570" cy="71438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2644" t="12978" r="33515" b="9700"/>
          <a:stretch>
            <a:fillRect/>
          </a:stretch>
        </p:blipFill>
        <p:spPr bwMode="auto">
          <a:xfrm>
            <a:off x="107504" y="692696"/>
            <a:ext cx="4418073" cy="605673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1763688" y="908720"/>
            <a:ext cx="473652" cy="292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stCxn id="7" idx="6"/>
          </p:cNvCxnSpPr>
          <p:nvPr/>
        </p:nvCxnSpPr>
        <p:spPr>
          <a:xfrm>
            <a:off x="2237340" y="1054772"/>
            <a:ext cx="2622694" cy="19209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12060" y="3032956"/>
            <a:ext cx="3744416" cy="230425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3392997"/>
            <a:ext cx="1440160" cy="32403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1844825"/>
            <a:ext cx="3960440" cy="331236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Теперь в режиме </a:t>
            </a:r>
            <a:r>
              <a:rPr lang="ru-RU" sz="2000" b="1" u="sng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оф-лайн</a:t>
            </a:r>
            <a:r>
              <a:rPr lang="ru-RU" sz="2000" b="1" u="sng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 Атлас бесплатно добавляется </a:t>
            </a:r>
            <a:r>
              <a:rPr lang="ru-RU" sz="2000" b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 Ваш 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портфель.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  Через установленное на Вашем носителе </a:t>
            </a:r>
            <a:r>
              <a:rPr lang="ru-RU" sz="2000" b="1" u="sng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бесплатное приложение</a:t>
            </a:r>
            <a:r>
              <a:rPr lang="en-US" sz="2000" b="1" u="sng" dirty="0" smtClean="0">
                <a:solidFill>
                  <a:srgbClr val="0070C0"/>
                </a:solidFill>
              </a:rPr>
              <a:t> </a:t>
            </a:r>
            <a:r>
              <a:rPr lang="en-US" sz="2000" b="1" u="sng" dirty="0" smtClean="0">
                <a:solidFill>
                  <a:srgbClr val="002060"/>
                </a:solidFill>
              </a:rPr>
              <a:t>LECTA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Вы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имеете возможность демонстрировать задания атласа без подключения к Интернету.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260648"/>
            <a:ext cx="3852428" cy="828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платформе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LECTA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приложение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АТЛАС+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108" t="5947" r="15135" b="8221"/>
          <a:stretch>
            <a:fillRect/>
          </a:stretch>
        </p:blipFill>
        <p:spPr bwMode="auto">
          <a:xfrm>
            <a:off x="274082" y="248575"/>
            <a:ext cx="5068613" cy="498925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5426" t="6948" r="14097" b="7827"/>
          <a:stretch>
            <a:fillRect/>
          </a:stretch>
        </p:blipFill>
        <p:spPr bwMode="auto">
          <a:xfrm>
            <a:off x="4714876" y="2428868"/>
            <a:ext cx="4188050" cy="405154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685040" y="372863"/>
            <a:ext cx="3167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Отработка картографических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умений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16344" t="30661" r="69376" b="45166"/>
          <a:stretch>
            <a:fillRect/>
          </a:stretch>
        </p:blipFill>
        <p:spPr bwMode="auto">
          <a:xfrm>
            <a:off x="8072462" y="1071546"/>
            <a:ext cx="967161" cy="121444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7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4855" t="23229" r="16189" b="19975"/>
          <a:stretch>
            <a:fillRect/>
          </a:stretch>
        </p:blipFill>
        <p:spPr bwMode="auto">
          <a:xfrm>
            <a:off x="357158" y="1214422"/>
            <a:ext cx="8358246" cy="545970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71802" y="142852"/>
            <a:ext cx="2928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Атлас +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689" t="5845" r="11257" b="6959"/>
          <a:stretch>
            <a:fillRect/>
          </a:stretch>
        </p:blipFill>
        <p:spPr bwMode="auto">
          <a:xfrm>
            <a:off x="107504" y="764704"/>
            <a:ext cx="5835807" cy="511009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12160" y="0"/>
            <a:ext cx="29020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Возможность получения дополнительной оценки при выполнении заданий в электронной части атласа.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12919" t="6412" r="12479" b="6564"/>
          <a:stretch>
            <a:fillRect/>
          </a:stretch>
        </p:blipFill>
        <p:spPr bwMode="auto">
          <a:xfrm>
            <a:off x="4499992" y="2748753"/>
            <a:ext cx="4403332" cy="410924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7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60232" y="2420888"/>
            <a:ext cx="20085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Отработка картографических умений в ходе самостоятельной работы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515" t="5555" r="29297" b="31250"/>
          <a:stretch>
            <a:fillRect/>
          </a:stretch>
        </p:blipFill>
        <p:spPr bwMode="auto">
          <a:xfrm>
            <a:off x="245683" y="1285860"/>
            <a:ext cx="6326581" cy="53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97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16632"/>
            <a:ext cx="5112568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8359" t="8333" r="15625" b="12500"/>
          <a:stretch>
            <a:fillRect/>
          </a:stretch>
        </p:blipFill>
        <p:spPr bwMode="auto">
          <a:xfrm>
            <a:off x="357158" y="785794"/>
            <a:ext cx="847229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>
            <a:off x="0" y="3929066"/>
            <a:ext cx="642942" cy="4286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5918" y="142852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Курсы повышения квалификации </a:t>
            </a:r>
            <a:r>
              <a:rPr lang="ru-RU" sz="2000" b="1" dirty="0" err="1" smtClean="0"/>
              <a:t>онлайн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6944" r="12890" b="15972"/>
          <a:stretch>
            <a:fillRect/>
          </a:stretch>
        </p:blipFill>
        <p:spPr bwMode="auto">
          <a:xfrm>
            <a:off x="133840" y="714356"/>
            <a:ext cx="901016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Удостоверение о повышении квалификации государственного образца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819"/>
          <a:stretch>
            <a:fillRect/>
          </a:stretch>
        </p:blipFill>
        <p:spPr bwMode="auto">
          <a:xfrm>
            <a:off x="285720" y="1571612"/>
            <a:ext cx="6195208" cy="32861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8327" t="16723" r="31032" b="5200"/>
          <a:stretch>
            <a:fillRect/>
          </a:stretch>
        </p:blipFill>
        <p:spPr bwMode="auto">
          <a:xfrm>
            <a:off x="6715140" y="1857364"/>
            <a:ext cx="2143140" cy="307183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8335" t="25126" r="30612" b="34825"/>
          <a:stretch>
            <a:fillRect/>
          </a:stretch>
        </p:blipFill>
        <p:spPr bwMode="auto">
          <a:xfrm>
            <a:off x="3357554" y="4214818"/>
            <a:ext cx="364333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143768" y="157161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Сертификат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16632"/>
            <a:ext cx="5112568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8359" t="8333" r="15625" b="12500"/>
          <a:stretch>
            <a:fillRect/>
          </a:stretch>
        </p:blipFill>
        <p:spPr bwMode="auto">
          <a:xfrm>
            <a:off x="571471" y="928670"/>
            <a:ext cx="8260489" cy="55721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>
            <a:off x="395536" y="548680"/>
            <a:ext cx="576064" cy="172819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357166"/>
            <a:ext cx="5729290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  ресурсы                    и сервисы для учителя,  ученика,  родителей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8359" t="8333" r="15625" b="12500"/>
          <a:stretch>
            <a:fillRect/>
          </a:stretch>
        </p:blipFill>
        <p:spPr bwMode="auto">
          <a:xfrm>
            <a:off x="571472" y="928670"/>
            <a:ext cx="8001056" cy="53971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1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492" t="9180" r="3477" b="5576"/>
          <a:stretch>
            <a:fillRect/>
          </a:stretch>
        </p:blipFill>
        <p:spPr bwMode="auto">
          <a:xfrm>
            <a:off x="971600" y="908720"/>
            <a:ext cx="7344816" cy="55892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59832" y="18864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Магазин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8269" t="18457" r="12298" b="42008"/>
          <a:stretch>
            <a:fillRect/>
          </a:stretch>
        </p:blipFill>
        <p:spPr bwMode="auto">
          <a:xfrm>
            <a:off x="428596" y="2500306"/>
            <a:ext cx="8473997" cy="35884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68128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Формирование основ финансовой грамотности 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86512" y="1357298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428736"/>
            <a:ext cx="49292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Сборник интерактивных тестов по географии для 5-9-х классов, 2 варианта, критерии оценок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16632"/>
            <a:ext cx="5112568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004" t="8888" r="23338" b="17050"/>
          <a:stretch>
            <a:fillRect/>
          </a:stretch>
        </p:blipFill>
        <p:spPr bwMode="auto">
          <a:xfrm>
            <a:off x="785786" y="642918"/>
            <a:ext cx="7420978" cy="598466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 rot="5400000">
            <a:off x="4143372" y="857232"/>
            <a:ext cx="857256" cy="85725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1142" r="10249"/>
          <a:stretch>
            <a:fillRect/>
          </a:stretch>
        </p:blipFill>
        <p:spPr bwMode="auto">
          <a:xfrm>
            <a:off x="323528" y="0"/>
            <a:ext cx="7713990" cy="663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1547664" y="4581128"/>
            <a:ext cx="1944216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116632"/>
            <a:ext cx="192882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5C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Бесплатно код  </a:t>
            </a:r>
            <a:r>
              <a:rPr lang="ru-RU" sz="2400" b="1" dirty="0" smtClean="0">
                <a:solidFill>
                  <a:srgbClr val="0070C0"/>
                </a:solidFill>
              </a:rPr>
              <a:t>5</a:t>
            </a:r>
            <a:r>
              <a:rPr lang="en-US" sz="2400" b="1" dirty="0" smtClean="0">
                <a:solidFill>
                  <a:srgbClr val="0070C0"/>
                </a:solidFill>
              </a:rPr>
              <a:t>books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4" t="8888" r="23338" b="17050"/>
          <a:stretch>
            <a:fillRect/>
          </a:stretch>
        </p:blipFill>
        <p:spPr bwMode="auto">
          <a:xfrm>
            <a:off x="539552" y="764705"/>
            <a:ext cx="7776864" cy="590465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 стрелкой 4"/>
          <p:cNvCxnSpPr/>
          <p:nvPr/>
        </p:nvCxnSpPr>
        <p:spPr>
          <a:xfrm>
            <a:off x="4788024" y="548680"/>
            <a:ext cx="1296144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116632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Чтобы активировать код, полученный вместе с электронным сертификатом или код </a:t>
            </a:r>
            <a:r>
              <a:rPr lang="ru-RU" sz="1600" b="1" dirty="0" smtClean="0">
                <a:solidFill>
                  <a:srgbClr val="0070C0"/>
                </a:solidFill>
              </a:rPr>
              <a:t>5</a:t>
            </a:r>
            <a:r>
              <a:rPr lang="en-US" sz="1600" b="1" dirty="0" smtClean="0">
                <a:solidFill>
                  <a:srgbClr val="0070C0"/>
                </a:solidFill>
              </a:rPr>
              <a:t>books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/>
              <a:t>перейдите по ссылке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1" t="16631" r="1920" b="8950"/>
          <a:stretch>
            <a:fillRect/>
          </a:stretch>
        </p:blipFill>
        <p:spPr bwMode="auto">
          <a:xfrm>
            <a:off x="179512" y="116632"/>
            <a:ext cx="8234398" cy="50405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2204864"/>
            <a:ext cx="7992888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47" t="16686" r="1154" b="22428"/>
          <a:stretch>
            <a:fillRect/>
          </a:stretch>
        </p:blipFill>
        <p:spPr bwMode="auto">
          <a:xfrm>
            <a:off x="1475656" y="2924944"/>
            <a:ext cx="7128791" cy="37444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 стрелкой 7"/>
          <p:cNvCxnSpPr/>
          <p:nvPr/>
        </p:nvCxnSpPr>
        <p:spPr>
          <a:xfrm>
            <a:off x="7308304" y="1196752"/>
            <a:ext cx="432048" cy="792088"/>
          </a:xfrm>
          <a:prstGeom prst="straightConnector1">
            <a:avLst/>
          </a:prstGeom>
          <a:ln w="28575">
            <a:solidFill>
              <a:srgbClr val="ED1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763688" y="4941168"/>
            <a:ext cx="640871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804248" y="4869160"/>
            <a:ext cx="432048" cy="792088"/>
          </a:xfrm>
          <a:prstGeom prst="straightConnector1">
            <a:avLst/>
          </a:prstGeom>
          <a:ln w="28575">
            <a:solidFill>
              <a:srgbClr val="ED1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835696" y="6093296"/>
            <a:ext cx="64087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Отсчет времени действия учебников начинается с момента их получения, а не с момента активации кода.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9807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D1064"/>
                </a:solidFill>
              </a:rPr>
              <a:t>1.</a:t>
            </a:r>
            <a:endParaRPr lang="ru-RU" dirty="0">
              <a:solidFill>
                <a:srgbClr val="ED106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46531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D1064"/>
                </a:solidFill>
              </a:rPr>
              <a:t>2.</a:t>
            </a:r>
            <a:endParaRPr lang="ru-RU" dirty="0">
              <a:solidFill>
                <a:srgbClr val="ED1064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99" t="7490" r="20223" b="16112"/>
          <a:stretch>
            <a:fillRect/>
          </a:stretch>
        </p:blipFill>
        <p:spPr bwMode="auto">
          <a:xfrm>
            <a:off x="714348" y="714356"/>
            <a:ext cx="8030471" cy="593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14382" y="21429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Рекомендации по скачиванию электронного сертификата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857488" y="5572140"/>
            <a:ext cx="2916324" cy="9001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429256" y="785794"/>
            <a:ext cx="1285884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6572264" y="1142984"/>
            <a:ext cx="1428760" cy="78581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77" t="9115" r="30774" b="21586"/>
          <a:stretch>
            <a:fillRect/>
          </a:stretch>
        </p:blipFill>
        <p:spPr bwMode="auto">
          <a:xfrm>
            <a:off x="571472" y="0"/>
            <a:ext cx="8242859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680" t="9364" r="21072" b="25340"/>
          <a:stretch>
            <a:fillRect/>
          </a:stretch>
        </p:blipFill>
        <p:spPr bwMode="auto">
          <a:xfrm>
            <a:off x="142844" y="357166"/>
            <a:ext cx="721523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5321" t="9364" r="22169" b="65666"/>
          <a:stretch>
            <a:fillRect/>
          </a:stretch>
        </p:blipFill>
        <p:spPr bwMode="auto">
          <a:xfrm>
            <a:off x="4786314" y="2143116"/>
            <a:ext cx="4071966" cy="457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 стрелкой 5"/>
          <p:cNvCxnSpPr/>
          <p:nvPr/>
        </p:nvCxnSpPr>
        <p:spPr>
          <a:xfrm rot="16200000" flipH="1">
            <a:off x="6000760" y="1571612"/>
            <a:ext cx="928694" cy="21431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4282" y="5715016"/>
            <a:ext cx="40719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itchFamily="18" charset="0"/>
              </a:rPr>
              <a:t>1. Вход или регистрация на сайте корпорации «Русский учебник»</a:t>
            </a:r>
            <a:endParaRPr lang="ru-RU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04" t="9240" r="25992" b="16838"/>
          <a:stretch>
            <a:fillRect/>
          </a:stretch>
        </p:blipFill>
        <p:spPr bwMode="auto">
          <a:xfrm>
            <a:off x="285719" y="285728"/>
            <a:ext cx="5680597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Admin\Мои документы\Мои рисунки\Изображение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730" y="1873239"/>
            <a:ext cx="3275270" cy="498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7072330" y="3786190"/>
            <a:ext cx="1571636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14744" y="1785926"/>
            <a:ext cx="1571636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5000628" y="2214554"/>
            <a:ext cx="2428892" cy="150019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4348" y="5214950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2. Вводим индивидуальный код из памятки участника образовательного семинара.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8359" t="8333" r="15625" b="12500"/>
          <a:stretch>
            <a:fillRect/>
          </a:stretch>
        </p:blipFill>
        <p:spPr bwMode="auto">
          <a:xfrm>
            <a:off x="357158" y="785794"/>
            <a:ext cx="8572528" cy="578265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642910" y="4286256"/>
            <a:ext cx="2071702" cy="17145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1560" y="116632"/>
            <a:ext cx="5112568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LECTA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116632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1719" r="1855" b="18945"/>
          <a:stretch>
            <a:fillRect/>
          </a:stretch>
        </p:blipFill>
        <p:spPr bwMode="auto">
          <a:xfrm>
            <a:off x="500034" y="785794"/>
            <a:ext cx="8224397" cy="435771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8662" y="5500702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3.Переходим на страницу участника семинара,  заполняем данные о себе, получаем сертификат!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4249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80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73005" y="1676376"/>
            <a:ext cx="8280920" cy="23762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4437112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Контакты для связи: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+7 (495) 795-0550 доб.28-06</a:t>
            </a:r>
          </a:p>
          <a:p>
            <a:pPr lvl="0" algn="ctr">
              <a:spcBef>
                <a:spcPct val="0"/>
              </a:spcBef>
            </a:pPr>
            <a:r>
              <a:rPr lang="en-US" sz="2400" u="sng" dirty="0" smtClean="0">
                <a:solidFill>
                  <a:schemeClr val="accent6"/>
                </a:solidFill>
              </a:rPr>
              <a:t>solodova.il@rosuchebnik.ru</a:t>
            </a:r>
            <a:endParaRPr lang="ru-RU" sz="2400" u="sng" dirty="0" smtClean="0">
              <a:solidFill>
                <a:schemeClr val="accent6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2492896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41574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5716" y="1772816"/>
            <a:ext cx="5769054" cy="211775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764704"/>
            <a:ext cx="5769054" cy="211775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 cstate="print"/>
          <a:srcRect l="5316" t="7461" r="12888" b="10591"/>
          <a:stretch>
            <a:fillRect/>
          </a:stretch>
        </p:blipFill>
        <p:spPr bwMode="auto">
          <a:xfrm>
            <a:off x="323528" y="0"/>
            <a:ext cx="4991366" cy="400050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312" t="8333" r="18359" b="20833"/>
          <a:stretch>
            <a:fillRect/>
          </a:stretch>
        </p:blipFill>
        <p:spPr bwMode="auto">
          <a:xfrm>
            <a:off x="3426196" y="3143248"/>
            <a:ext cx="5717804" cy="371475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15074" y="642918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2" cstate="print"/>
          <a:srcRect l="11222" t="7383" r="42120" b="49059"/>
          <a:stretch>
            <a:fillRect/>
          </a:stretch>
        </p:blipFill>
        <p:spPr bwMode="auto">
          <a:xfrm>
            <a:off x="251520" y="188640"/>
            <a:ext cx="5688632" cy="424847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95736" y="2132856"/>
            <a:ext cx="2808312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3" cstate="print"/>
          <a:srcRect l="12993" t="7383" r="14361" b="44630"/>
          <a:stretch>
            <a:fillRect/>
          </a:stretch>
        </p:blipFill>
        <p:spPr bwMode="auto">
          <a:xfrm>
            <a:off x="2606781" y="3068960"/>
            <a:ext cx="6537219" cy="36004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1763688" y="2924944"/>
            <a:ext cx="360040" cy="864096"/>
          </a:xfrm>
          <a:prstGeom prst="straightConnector1">
            <a:avLst/>
          </a:prstGeom>
          <a:ln w="28575">
            <a:solidFill>
              <a:srgbClr val="ED1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120" t="9050" r="16952" b="24283"/>
          <a:stretch>
            <a:fillRect/>
          </a:stretch>
        </p:blipFill>
        <p:spPr bwMode="auto">
          <a:xfrm>
            <a:off x="642910" y="1571612"/>
            <a:ext cx="7786742" cy="442915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15074" y="642918"/>
            <a:ext cx="2376264" cy="4801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www.lecta.ru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357166"/>
            <a:ext cx="328614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Мои рабочие программы</a:t>
            </a:r>
            <a:endParaRPr lang="ru-RU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3286116" y="2428868"/>
            <a:ext cx="714380" cy="57150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9346" t="32515" r="50888" b="50123"/>
          <a:stretch>
            <a:fillRect/>
          </a:stretch>
        </p:blipFill>
        <p:spPr bwMode="auto">
          <a:xfrm>
            <a:off x="3929058" y="2214554"/>
            <a:ext cx="785818" cy="7858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2" cstate="print"/>
          <a:srcRect l="18900" t="7383" r="7864" b="8454"/>
          <a:stretch>
            <a:fillRect/>
          </a:stretch>
        </p:blipFill>
        <p:spPr bwMode="auto">
          <a:xfrm>
            <a:off x="971600" y="0"/>
            <a:ext cx="7416824" cy="681869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899592" y="6165304"/>
            <a:ext cx="936104" cy="2640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5805264"/>
            <a:ext cx="104360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Скачать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99592" y="5877272"/>
            <a:ext cx="0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 cstate="print"/>
          <a:srcRect l="17128" t="8121" r="22039" b="23958"/>
          <a:stretch>
            <a:fillRect/>
          </a:stretch>
        </p:blipFill>
        <p:spPr bwMode="auto">
          <a:xfrm>
            <a:off x="1115616" y="659140"/>
            <a:ext cx="6624736" cy="591724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43608" y="26064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Календарно-тематическое планирование загрузить в </a:t>
            </a:r>
            <a:r>
              <a:rPr lang="en-US" dirty="0" err="1" smtClean="0"/>
              <a:t>pdf</a:t>
            </a:r>
            <a:r>
              <a:rPr lang="en-US" dirty="0" smtClean="0"/>
              <a:t>, </a:t>
            </a:r>
            <a:r>
              <a:rPr lang="en-US" dirty="0" err="1" smtClean="0"/>
              <a:t>exel</a:t>
            </a:r>
            <a:r>
              <a:rPr lang="en-US" dirty="0" smtClean="0"/>
              <a:t>, doc.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Шаблон презентации РУ 4х3 fi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359603-C25E-4662-9AB4-E6AC6648F4B1}"/>
</file>

<file path=customXml/itemProps2.xml><?xml version="1.0" encoding="utf-8"?>
<ds:datastoreItem xmlns:ds="http://schemas.openxmlformats.org/officeDocument/2006/customXml" ds:itemID="{6132A3A6-F2E4-49C4-AD8D-67E2A0CD32FB}"/>
</file>

<file path=customXml/itemProps3.xml><?xml version="1.0" encoding="utf-8"?>
<ds:datastoreItem xmlns:ds="http://schemas.openxmlformats.org/officeDocument/2006/customXml" ds:itemID="{DECBD5F0-E525-4ABB-87C5-E35EA9127B7D}"/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РУ 4х3 fin</Template>
  <TotalTime>3747</TotalTime>
  <Words>380</Words>
  <Application>Microsoft Office PowerPoint</Application>
  <PresentationFormat>Экран (4:3)</PresentationFormat>
  <Paragraphs>79</Paragraphs>
  <Slides>42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Arno Pro Smbd Subhead</vt:lpstr>
      <vt:lpstr>Calibri</vt:lpstr>
      <vt:lpstr>Cambria</vt:lpstr>
      <vt:lpstr>Cambria Math</vt:lpstr>
      <vt:lpstr>Wingdings</vt:lpstr>
      <vt:lpstr>Шаблон презентации РУ 4х3 fin</vt:lpstr>
      <vt:lpstr>   Интегрирование   цифровых  образовательных ресурсов  и сервисов  в процесс  обучения  географии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Удостоверение о повышении квалификации государственного образца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solodova.il</dc:creator>
  <cp:lastModifiedBy>Администратор</cp:lastModifiedBy>
  <cp:revision>356</cp:revision>
  <dcterms:created xsi:type="dcterms:W3CDTF">2017-06-01T08:08:51Z</dcterms:created>
  <dcterms:modified xsi:type="dcterms:W3CDTF">2019-03-21T11:32:34Z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