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s/slide47.xml" ContentType="application/vnd.openxmlformats-officedocument.presentationml.slide+xml"/>
  <Override PartName="/ppt/slides/slide26.xml" ContentType="application/vnd.openxmlformats-officedocument.presentationml.slide+xml"/>
  <Override PartName="/ppt/slides/slide50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9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8.xml" ContentType="application/vnd.openxmlformats-officedocument.presentationml.slide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15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3.xml" ContentType="application/vnd.openxmlformats-officedocument.presentationml.slide+xml"/>
  <Override PartName="/ppt/slides/slide53.xml" ContentType="application/vnd.openxmlformats-officedocument.presentationml.slide+xml"/>
  <Override PartName="/ppt/slides/slide5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4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s/slide9.xml" ContentType="application/vnd.openxmlformats-officedocument.presentationml.slide+xml"/>
  <Override PartName="/ppt/slides/slide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0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gs/tag1.xml" ContentType="application/vnd.openxmlformats-officedocument.presentationml.tags+xml"/>
  <Override PartName="/ppt/tags/tag58.xml" ContentType="application/vnd.openxmlformats-officedocument.presentationml.tags+xml"/>
  <Override PartName="/docProps/core.xml" ContentType="application/vnd.openxmlformats-package.core-properties+xml"/>
  <Override PartName="/ppt/tags/tag30.xml" ContentType="application/vnd.openxmlformats-officedocument.presentationml.tags+xml"/>
  <Override PartName="/ppt/tags/tag29.xml" ContentType="application/vnd.openxmlformats-officedocument.presentationml.tags+xml"/>
  <Override PartName="/ppt/tags/tag28.xml" ContentType="application/vnd.openxmlformats-officedocument.presentationml.tags+xml"/>
  <Override PartName="/ppt/tags/tag27.xml" ContentType="application/vnd.openxmlformats-officedocument.presentationml.tags+xml"/>
  <Override PartName="/ppt/tags/tag26.xml" ContentType="application/vnd.openxmlformats-officedocument.presentationml.tags+xml"/>
  <Override PartName="/ppt/tags/tag25.xml" ContentType="application/vnd.openxmlformats-officedocument.presentationml.tags+xml"/>
  <Override PartName="/ppt/tags/tag24.xml" ContentType="application/vnd.openxmlformats-officedocument.presentationml.tags+xml"/>
  <Override PartName="/ppt/tags/tag23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40.xml" ContentType="application/vnd.openxmlformats-officedocument.presentationml.tags+xml"/>
  <Override PartName="/ppt/tags/tag39.xml" ContentType="application/vnd.openxmlformats-officedocument.presentationml.tags+xml"/>
  <Override PartName="/ppt/tags/tag38.xml" ContentType="application/vnd.openxmlformats-officedocument.presentationml.tags+xml"/>
  <Override PartName="/ppt/tags/tag37.xml" ContentType="application/vnd.openxmlformats-officedocument.presentationml.tags+xml"/>
  <Override PartName="/ppt/tags/tag36.xml" ContentType="application/vnd.openxmlformats-officedocument.presentationml.tags+xml"/>
  <Override PartName="/ppt/tags/tag35.xml" ContentType="application/vnd.openxmlformats-officedocument.presentationml.tags+xml"/>
  <Override PartName="/ppt/tags/tag34.xml" ContentType="application/vnd.openxmlformats-officedocument.presentationml.tags+xml"/>
  <Override PartName="/ppt/tags/tag22.xml" ContentType="application/vnd.openxmlformats-officedocument.presentationml.tags+xml"/>
  <Override PartName="/ppt/tags/tag21.xml" ContentType="application/vnd.openxmlformats-officedocument.presentationml.tags+xml"/>
  <Override PartName="/ppt/tags/tag20.xml" ContentType="application/vnd.openxmlformats-officedocument.presentationml.tags+xml"/>
  <Override PartName="/ppt/tags/tag9.xml" ContentType="application/vnd.openxmlformats-officedocument.presentationml.tags+xml"/>
  <Override PartName="/ppt/tags/tag8.xml" ContentType="application/vnd.openxmlformats-officedocument.presentationml.tags+xml"/>
  <Override PartName="/ppt/tags/tag7.xml" ContentType="application/vnd.openxmlformats-officedocument.presentationml.tags+xml"/>
  <Override PartName="/ppt/tags/tag6.xml" ContentType="application/vnd.openxmlformats-officedocument.presentationml.tags+xml"/>
  <Override PartName="/ppt/tags/tag5.xml" ContentType="application/vnd.openxmlformats-officedocument.presentationml.tags+xml"/>
  <Override PartName="/ppt/tags/tag4.xml" ContentType="application/vnd.openxmlformats-officedocument.presentationml.tag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9.xml" ContentType="application/vnd.openxmlformats-officedocument.presentationml.tags+xml"/>
  <Override PartName="/ppt/tags/tag18.xml" ContentType="application/vnd.openxmlformats-officedocument.presentationml.tags+xml"/>
  <Override PartName="/ppt/tags/tag17.xml" ContentType="application/vnd.openxmlformats-officedocument.presentationml.tags+xml"/>
  <Override PartName="/ppt/tags/tag16.xml" ContentType="application/vnd.openxmlformats-officedocument.presentationml.tags+xml"/>
  <Override PartName="/ppt/tags/tag15.xml" ContentType="application/vnd.openxmlformats-officedocument.presentationml.tags+xml"/>
  <Override PartName="/ppt/tags/tag14.xml" ContentType="application/vnd.openxmlformats-officedocument.presentationml.tags+xml"/>
  <Override PartName="/ppt/tags/tag13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73.xml" ContentType="application/vnd.openxmlformats-officedocument.presentationml.tags+xml"/>
  <Override PartName="/ppt/tags/tag72.xml" ContentType="application/vnd.openxmlformats-officedocument.presentationml.tags+xml"/>
  <Override PartName="/ppt/tags/tag71.xml" ContentType="application/vnd.openxmlformats-officedocument.presentationml.tags+xml"/>
  <Override PartName="/ppt/tags/tag70.xml" ContentType="application/vnd.openxmlformats-officedocument.presentationml.tags+xml"/>
  <Override PartName="/ppt/tags/tag69.xml" ContentType="application/vnd.openxmlformats-officedocument.presentationml.tags+xml"/>
  <Override PartName="/ppt/tags/tag68.xml" ContentType="application/vnd.openxmlformats-officedocument.presentationml.tags+xml"/>
  <Override PartName="/ppt/tags/tag67.xml" ContentType="application/vnd.openxmlformats-officedocument.presentationml.tags+xml"/>
  <Override PartName="/ppt/tags/tag66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83.xml" ContentType="application/vnd.openxmlformats-officedocument.presentationml.tags+xml"/>
  <Override PartName="/ppt/tags/tag82.xml" ContentType="application/vnd.openxmlformats-officedocument.presentationml.tags+xml"/>
  <Override PartName="/ppt/tags/tag81.xml" ContentType="application/vnd.openxmlformats-officedocument.presentationml.tags+xml"/>
  <Override PartName="/ppt/tags/tag80.xml" ContentType="application/vnd.openxmlformats-officedocument.presentationml.tags+xml"/>
  <Override PartName="/ppt/tags/tag79.xml" ContentType="application/vnd.openxmlformats-officedocument.presentationml.tags+xml"/>
  <Override PartName="/ppt/tags/tag78.xml" ContentType="application/vnd.openxmlformats-officedocument.presentationml.tags+xml"/>
  <Override PartName="/ppt/tags/tag77.xml" ContentType="application/vnd.openxmlformats-officedocument.presentationml.tags+xml"/>
  <Override PartName="/ppt/tags/tag65.xml" ContentType="application/vnd.openxmlformats-officedocument.presentationml.tags+xml"/>
  <Override PartName="/ppt/tags/tag64.xml" ContentType="application/vnd.openxmlformats-officedocument.presentationml.tags+xml"/>
  <Override PartName="/ppt/tags/tag63.xml" ContentType="application/vnd.openxmlformats-officedocument.presentationml.tags+xml"/>
  <Override PartName="/ppt/tags/tag51.xml" ContentType="application/vnd.openxmlformats-officedocument.presentationml.tags+xml"/>
  <Override PartName="/ppt/tags/tag50.xml" ContentType="application/vnd.openxmlformats-officedocument.presentationml.tags+xml"/>
  <Override PartName="/ppt/tags/tag49.xml" ContentType="application/vnd.openxmlformats-officedocument.presentationml.tags+xml"/>
  <Override PartName="/ppt/tags/tag48.xml" ContentType="application/vnd.openxmlformats-officedocument.presentationml.tags+xml"/>
  <Override PartName="/ppt/tags/tag47.xml" ContentType="application/vnd.openxmlformats-officedocument.presentationml.tags+xml"/>
  <Override PartName="/ppt/tags/tag46.xml" ContentType="application/vnd.openxmlformats-officedocument.presentationml.tags+xml"/>
  <Override PartName="/ppt/tags/tag45.xml" ContentType="application/vnd.openxmlformats-officedocument.presentationml.tags+xml"/>
  <Override PartName="/ppt/tags/tag44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62.xml" ContentType="application/vnd.openxmlformats-officedocument.presentationml.tags+xml"/>
  <Override PartName="/ppt/tags/tag61.xml" ContentType="application/vnd.openxmlformats-officedocument.presentationml.tags+xml"/>
  <Override PartName="/ppt/tags/tag60.xml" ContentType="application/vnd.openxmlformats-officedocument.presentationml.tags+xml"/>
  <Override PartName="/ppt/tags/tag59.xml" ContentType="application/vnd.openxmlformats-officedocument.presentationml.tags+xml"/>
  <Override PartName="/ppt/tags/tag57.xml" ContentType="application/vnd.openxmlformats-officedocument.presentationml.tags+xml"/>
  <Override PartName="/ppt/tags/tag56.xml" ContentType="application/vnd.openxmlformats-officedocument.presentationml.tags+xml"/>
  <Override PartName="/ppt/tags/tag55.xml" ContentType="application/vnd.openxmlformats-officedocument.presentationml.tag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9"/>
  </p:notesMasterIdLst>
  <p:handoutMasterIdLst>
    <p:handoutMasterId r:id="rId60"/>
  </p:handoutMasterIdLst>
  <p:sldIdLst>
    <p:sldId id="612" r:id="rId2"/>
    <p:sldId id="514" r:id="rId3"/>
    <p:sldId id="610" r:id="rId4"/>
    <p:sldId id="515" r:id="rId5"/>
    <p:sldId id="516" r:id="rId6"/>
    <p:sldId id="517" r:id="rId7"/>
    <p:sldId id="564" r:id="rId8"/>
    <p:sldId id="565" r:id="rId9"/>
    <p:sldId id="608" r:id="rId10"/>
    <p:sldId id="566" r:id="rId11"/>
    <p:sldId id="567" r:id="rId12"/>
    <p:sldId id="568" r:id="rId13"/>
    <p:sldId id="569" r:id="rId14"/>
    <p:sldId id="570" r:id="rId15"/>
    <p:sldId id="571" r:id="rId16"/>
    <p:sldId id="572" r:id="rId17"/>
    <p:sldId id="573" r:id="rId18"/>
    <p:sldId id="574" r:id="rId19"/>
    <p:sldId id="575" r:id="rId20"/>
    <p:sldId id="576" r:id="rId21"/>
    <p:sldId id="577" r:id="rId22"/>
    <p:sldId id="578" r:id="rId23"/>
    <p:sldId id="579" r:id="rId24"/>
    <p:sldId id="580" r:id="rId25"/>
    <p:sldId id="581" r:id="rId26"/>
    <p:sldId id="582" r:id="rId27"/>
    <p:sldId id="583" r:id="rId28"/>
    <p:sldId id="584" r:id="rId29"/>
    <p:sldId id="585" r:id="rId30"/>
    <p:sldId id="586" r:id="rId31"/>
    <p:sldId id="587" r:id="rId32"/>
    <p:sldId id="588" r:id="rId33"/>
    <p:sldId id="589" r:id="rId34"/>
    <p:sldId id="590" r:id="rId35"/>
    <p:sldId id="591" r:id="rId36"/>
    <p:sldId id="592" r:id="rId37"/>
    <p:sldId id="593" r:id="rId38"/>
    <p:sldId id="594" r:id="rId39"/>
    <p:sldId id="595" r:id="rId40"/>
    <p:sldId id="596" r:id="rId41"/>
    <p:sldId id="597" r:id="rId42"/>
    <p:sldId id="598" r:id="rId43"/>
    <p:sldId id="599" r:id="rId44"/>
    <p:sldId id="609" r:id="rId45"/>
    <p:sldId id="600" r:id="rId46"/>
    <p:sldId id="601" r:id="rId47"/>
    <p:sldId id="602" r:id="rId48"/>
    <p:sldId id="617" r:id="rId49"/>
    <p:sldId id="603" r:id="rId50"/>
    <p:sldId id="604" r:id="rId51"/>
    <p:sldId id="618" r:id="rId52"/>
    <p:sldId id="605" r:id="rId53"/>
    <p:sldId id="606" r:id="rId54"/>
    <p:sldId id="619" r:id="rId55"/>
    <p:sldId id="607" r:id="rId56"/>
    <p:sldId id="613" r:id="rId57"/>
    <p:sldId id="614" r:id="rId58"/>
  </p:sldIdLst>
  <p:sldSz cx="9144000" cy="6858000" type="screen4x3"/>
  <p:notesSz cx="6797675" cy="9798050"/>
  <p:custDataLst>
    <p:tags r:id="rId61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6085DC5-45CE-42BB-A206-7827B300143A}">
          <p14:sldIdLst>
            <p14:sldId id="612"/>
            <p14:sldId id="514"/>
            <p14:sldId id="610"/>
            <p14:sldId id="515"/>
            <p14:sldId id="516"/>
            <p14:sldId id="517"/>
            <p14:sldId id="564"/>
            <p14:sldId id="565"/>
            <p14:sldId id="608"/>
            <p14:sldId id="566"/>
            <p14:sldId id="567"/>
            <p14:sldId id="568"/>
            <p14:sldId id="569"/>
            <p14:sldId id="570"/>
            <p14:sldId id="571"/>
            <p14:sldId id="572"/>
            <p14:sldId id="573"/>
            <p14:sldId id="574"/>
            <p14:sldId id="575"/>
            <p14:sldId id="576"/>
            <p14:sldId id="577"/>
            <p14:sldId id="578"/>
            <p14:sldId id="579"/>
            <p14:sldId id="580"/>
            <p14:sldId id="581"/>
            <p14:sldId id="582"/>
            <p14:sldId id="583"/>
            <p14:sldId id="584"/>
            <p14:sldId id="585"/>
            <p14:sldId id="586"/>
            <p14:sldId id="587"/>
            <p14:sldId id="588"/>
            <p14:sldId id="589"/>
            <p14:sldId id="590"/>
            <p14:sldId id="591"/>
            <p14:sldId id="592"/>
            <p14:sldId id="593"/>
            <p14:sldId id="594"/>
            <p14:sldId id="595"/>
            <p14:sldId id="596"/>
            <p14:sldId id="597"/>
            <p14:sldId id="598"/>
            <p14:sldId id="599"/>
            <p14:sldId id="609"/>
            <p14:sldId id="600"/>
            <p14:sldId id="601"/>
            <p14:sldId id="602"/>
            <p14:sldId id="617"/>
            <p14:sldId id="603"/>
            <p14:sldId id="604"/>
            <p14:sldId id="618"/>
            <p14:sldId id="605"/>
            <p14:sldId id="606"/>
            <p14:sldId id="619"/>
            <p14:sldId id="607"/>
            <p14:sldId id="613"/>
            <p14:sldId id="61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2" userDrawn="1">
          <p15:clr>
            <a:srgbClr val="A4A3A4"/>
          </p15:clr>
        </p15:guide>
        <p15:guide id="2" pos="6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3696"/>
    <a:srgbClr val="EB2049"/>
    <a:srgbClr val="2D3494"/>
    <a:srgbClr val="D1E7F6"/>
    <a:srgbClr val="408671"/>
    <a:srgbClr val="A84A20"/>
    <a:srgbClr val="853A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82" autoAdjust="0"/>
    <p:restoredTop sz="96305" autoAdjust="0"/>
  </p:normalViewPr>
  <p:slideViewPr>
    <p:cSldViewPr snapToGrid="0" showGuides="1">
      <p:cViewPr varScale="1">
        <p:scale>
          <a:sx n="116" d="100"/>
          <a:sy n="116" d="100"/>
        </p:scale>
        <p:origin x="1614" y="108"/>
      </p:cViewPr>
      <p:guideLst>
        <p:guide orient="horz" pos="232"/>
        <p:guide pos="6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68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customXml" Target="../customXml/item1.xml"/><Relationship Id="rId5" Type="http://schemas.openxmlformats.org/officeDocument/2006/relationships/slide" Target="slides/slide4.xml"/><Relationship Id="rId61" Type="http://schemas.openxmlformats.org/officeDocument/2006/relationships/tags" Target="tags/tag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67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6"/>
            <a:ext cx="2944958" cy="4919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098" y="6"/>
            <a:ext cx="2944958" cy="4919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AE2B7-847C-436E-B842-CCE949DEAD1B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06116"/>
            <a:ext cx="2944958" cy="4919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098" y="9306116"/>
            <a:ext cx="2944958" cy="4919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3470D6-A7D1-4BA7-BEF6-5D40279B2C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7665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16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16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4B29EE-4036-4DBD-AC34-D813A099D36A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1225550"/>
            <a:ext cx="4406900" cy="33051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317"/>
            <a:ext cx="5438140" cy="385798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06447"/>
            <a:ext cx="2945659" cy="4916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06447"/>
            <a:ext cx="2945659" cy="4916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6D8710-C1F7-456F-ACD4-57F616EF49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551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95388" y="1225550"/>
            <a:ext cx="4406900" cy="33051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5664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DBC57-A102-463B-9574-C6994339120B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181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DBC57-A102-463B-9574-C6994339120B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9349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Страноведение - вызывает сложность, это не физическая география, где покомпонентный</a:t>
            </a:r>
            <a:r>
              <a:rPr lang="ru-RU" baseline="0" dirty="0" smtClean="0"/>
              <a:t> подход в изучении географии, в то время как страноведении -  комплексный. География материков и океанов строится по аналитическому принципу, объяснение причинно-следственных связей между компонентами природы, анализ информации и т.д. </a:t>
            </a:r>
          </a:p>
          <a:p>
            <a:r>
              <a:rPr lang="ru-RU" dirty="0" smtClean="0"/>
              <a:t>Страноведение  - наука синтетическая,  в центре которой  стоит человек. Мы рассматриваем</a:t>
            </a:r>
            <a:r>
              <a:rPr lang="ru-RU" baseline="0" dirty="0" smtClean="0"/>
              <a:t> и изучаем нашу планету с точки зрения человека, который на ней живет, рассматриваем ту природу, которую чел. изменил в </a:t>
            </a:r>
            <a:r>
              <a:rPr lang="ru-RU" baseline="0" dirty="0" err="1" smtClean="0"/>
              <a:t>р-те</a:t>
            </a:r>
            <a:r>
              <a:rPr lang="ru-RU" baseline="0" dirty="0" smtClean="0"/>
              <a:t> </a:t>
            </a:r>
            <a:r>
              <a:rPr lang="ru-RU" baseline="0" dirty="0" err="1" smtClean="0"/>
              <a:t>хоз</a:t>
            </a:r>
            <a:r>
              <a:rPr lang="ru-RU" baseline="0" dirty="0" smtClean="0"/>
              <a:t>. деятельности и как чел приспособился к жизни в этих изменённых им же условиях. Ключевое понятие страноведения – это географический образ</a:t>
            </a:r>
          </a:p>
          <a:p>
            <a:r>
              <a:rPr lang="ru-RU" baseline="0" dirty="0" smtClean="0"/>
              <a:t>«Страноведение для жизни имеет больше смысла, чем </a:t>
            </a:r>
            <a:r>
              <a:rPr lang="ru-RU" baseline="0" dirty="0" err="1" smtClean="0"/>
              <a:t>физгеография</a:t>
            </a:r>
            <a:r>
              <a:rPr lang="ru-RU" baseline="0" dirty="0" smtClean="0"/>
              <a:t>» О.А.Климанова.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DBC57-A102-463B-9574-C6994339120B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009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Начинается курс с темы Введение,</a:t>
            </a:r>
            <a:r>
              <a:rPr lang="ru-RU" baseline="0" dirty="0" smtClean="0"/>
              <a:t> объем  5 часов, где учимся работать с работать с различными источниками информации. И школьники получают введение в те темы, которых до этого  не было.</a:t>
            </a:r>
          </a:p>
          <a:p>
            <a:r>
              <a:rPr lang="ru-RU" dirty="0" smtClean="0"/>
              <a:t>Два важных урока-практикума, которые связаны с важными источниками географической </a:t>
            </a:r>
            <a:r>
              <a:rPr lang="ru-RU" baseline="0" dirty="0" smtClean="0"/>
              <a:t>и информации и с обработкой этих </a:t>
            </a:r>
            <a:r>
              <a:rPr lang="ru-RU" dirty="0" smtClean="0"/>
              <a:t>источников </a:t>
            </a:r>
            <a:r>
              <a:rPr lang="ru-RU" baseline="0" dirty="0" smtClean="0"/>
              <a:t>информации.</a:t>
            </a:r>
          </a:p>
          <a:p>
            <a:r>
              <a:rPr lang="ru-RU" baseline="0" dirty="0" smtClean="0"/>
              <a:t>1 раздел – базовые понятия о численности, размещении, этническом и религиозном составе, а также понятие о </a:t>
            </a:r>
            <a:r>
              <a:rPr lang="ru-RU" baseline="0" dirty="0" err="1" smtClean="0"/>
              <a:t>хоз.деятельности</a:t>
            </a:r>
            <a:r>
              <a:rPr lang="ru-RU" baseline="0" dirty="0" smtClean="0"/>
              <a:t>  на уровне, соответствующем возрастным особенностям.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DBC57-A102-463B-9574-C6994339120B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5146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Для лучшего понимания о составе</a:t>
            </a:r>
            <a:r>
              <a:rPr lang="ru-RU" baseline="0" dirty="0" smtClean="0"/>
              <a:t> экономики приводится схема и ряд вопросов к ней. Анализируя схему и приводя свои примеры, ребята видят как  окружающая действительность пронизана сетью взаимодействия чел. И природы.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DBC57-A102-463B-9574-C6994339120B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329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Уроки-практикумы</a:t>
            </a:r>
            <a:r>
              <a:rPr lang="ru-RU" baseline="0" dirty="0" smtClean="0"/>
              <a:t> с вязаны с тематикой землеведения. Уроки, где ребята восстанавливают те знания, которые были получены в 5-6 классах и в ходе деятельности  получаем новые умения работать с комплексными картами., которые  являются основными источниками информации о природе материков. Тоже +, работать с картой на каждом уроке входит в привычку, что дает шанс на экзамене.</a:t>
            </a:r>
          </a:p>
          <a:p>
            <a:r>
              <a:rPr lang="ru-RU" baseline="0" dirty="0" smtClean="0"/>
              <a:t>В курсе страноведения заложен принцип от частных примеров и явлений, которые наблюдаем определённых территориях земного  шара.  И обсуждая эти явления и примеры мы выходим на общие закономерности.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DBC57-A102-463B-9574-C6994339120B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6814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DBC57-A102-463B-9574-C6994339120B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648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Структура УМК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DBC57-A102-463B-9574-C6994339120B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6324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C7C646-3106-4A62-96F2-ABB001A9E3B5}" type="slidenum">
              <a:rPr lang="ru-RU" smtClean="0"/>
              <a:pPr/>
              <a:t>45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35574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DBC57-A102-463B-9574-C6994339120B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382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806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11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DBC57-A102-463B-9574-C6994339120B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422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5 класс- цель курса – базовые знания о природе планеты Земля. В 5 классе материал излагается на  более простом уровне в силу возрастных особенностей, в силу того, уровень</a:t>
            </a:r>
            <a:r>
              <a:rPr lang="ru-RU" baseline="0" dirty="0" smtClean="0"/>
              <a:t> знаний 5-классников без изучения других естественных наук им трудно вникнуть в суть происходящих на Земле процессов</a:t>
            </a:r>
            <a:r>
              <a:rPr lang="ru-RU" dirty="0" smtClean="0"/>
              <a:t>. Учебник пятого класса содержит самый простой материал, связанный с</a:t>
            </a:r>
            <a:r>
              <a:rPr lang="ru-RU" baseline="0" dirty="0" smtClean="0"/>
              <a:t> </a:t>
            </a:r>
            <a:r>
              <a:rPr lang="ru-RU" dirty="0" smtClean="0"/>
              <a:t>введением в содержание предмета</a:t>
            </a:r>
            <a:r>
              <a:rPr lang="ru-RU" baseline="0" dirty="0" smtClean="0"/>
              <a:t> и с историей формирования географических знаний.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DBC57-A102-463B-9574-C6994339120B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580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 курсе 5 класса 3 основных раздела. 1</a:t>
            </a:r>
            <a:r>
              <a:rPr lang="ru-RU" baseline="0" dirty="0" smtClean="0"/>
              <a:t> раздел посвящен планете Земля, какое особое положение занимает Земля во Вселенной,  облик Земли, </a:t>
            </a:r>
            <a:r>
              <a:rPr lang="ru-RU" spc="-10" dirty="0" smtClean="0">
                <a:latin typeface="Times New Roman"/>
                <a:cs typeface="Times New Roman"/>
              </a:rPr>
              <a:t>формы </a:t>
            </a:r>
            <a:r>
              <a:rPr lang="ru-RU" spc="-5" dirty="0" smtClean="0">
                <a:latin typeface="Times New Roman"/>
                <a:cs typeface="Times New Roman"/>
              </a:rPr>
              <a:t>и  </a:t>
            </a:r>
            <a:r>
              <a:rPr lang="ru-RU" spc="-10" dirty="0" smtClean="0">
                <a:latin typeface="Times New Roman"/>
                <a:cs typeface="Times New Roman"/>
              </a:rPr>
              <a:t>размеры Земли, параллели </a:t>
            </a:r>
            <a:r>
              <a:rPr lang="ru-RU" spc="-5" dirty="0" smtClean="0">
                <a:latin typeface="Times New Roman"/>
                <a:cs typeface="Times New Roman"/>
              </a:rPr>
              <a:t>и меридианы,</a:t>
            </a:r>
            <a:r>
              <a:rPr lang="ru-RU" spc="-5" baseline="0" dirty="0" smtClean="0">
                <a:latin typeface="Times New Roman"/>
                <a:cs typeface="Times New Roman"/>
              </a:rPr>
              <a:t> глобус. Изучение градусной сети не должно вызывать сложности, т.к. в начальной школе в курсе окружающего мира школьники уже имеют представление о глобусе , </a:t>
            </a:r>
            <a:r>
              <a:rPr lang="ru-RU" spc="-10" dirty="0" smtClean="0">
                <a:latin typeface="Times New Roman"/>
                <a:cs typeface="Times New Roman"/>
              </a:rPr>
              <a:t>параллелях </a:t>
            </a:r>
            <a:r>
              <a:rPr lang="ru-RU" spc="-5" dirty="0" smtClean="0">
                <a:latin typeface="Times New Roman"/>
                <a:cs typeface="Times New Roman"/>
              </a:rPr>
              <a:t>и меридианах 2-й раздел посвящен </a:t>
            </a:r>
            <a:r>
              <a:rPr lang="ru-RU" b="1" spc="-5" dirty="0" smtClean="0">
                <a:latin typeface="Times New Roman"/>
                <a:cs typeface="Times New Roman"/>
              </a:rPr>
              <a:t>Развитие </a:t>
            </a:r>
            <a:r>
              <a:rPr lang="ru-RU" b="1" dirty="0" smtClean="0">
                <a:latin typeface="Times New Roman"/>
                <a:cs typeface="Times New Roman"/>
              </a:rPr>
              <a:t>географических </a:t>
            </a:r>
            <a:r>
              <a:rPr lang="ru-RU" b="1" spc="-10" dirty="0" smtClean="0">
                <a:latin typeface="Times New Roman"/>
                <a:cs typeface="Times New Roman"/>
              </a:rPr>
              <a:t>знаний </a:t>
            </a:r>
            <a:r>
              <a:rPr lang="ru-RU" b="1" spc="-5" dirty="0" smtClean="0">
                <a:latin typeface="Times New Roman"/>
                <a:cs typeface="Times New Roman"/>
              </a:rPr>
              <a:t>о</a:t>
            </a:r>
            <a:r>
              <a:rPr lang="ru-RU" b="1" spc="25" dirty="0" smtClean="0">
                <a:latin typeface="Times New Roman"/>
                <a:cs typeface="Times New Roman"/>
              </a:rPr>
              <a:t> </a:t>
            </a:r>
            <a:r>
              <a:rPr lang="ru-RU" b="1" spc="-10" dirty="0" smtClean="0">
                <a:latin typeface="Times New Roman"/>
                <a:cs typeface="Times New Roman"/>
              </a:rPr>
              <a:t>земной </a:t>
            </a:r>
            <a:r>
              <a:rPr lang="ru-RU" b="1" dirty="0" smtClean="0">
                <a:latin typeface="Times New Roman"/>
                <a:cs typeface="Times New Roman"/>
              </a:rPr>
              <a:t>поверхности. </a:t>
            </a:r>
            <a:r>
              <a:rPr lang="ru-RU" b="0" dirty="0" smtClean="0">
                <a:latin typeface="Times New Roman"/>
                <a:cs typeface="Times New Roman"/>
              </a:rPr>
              <a:t>Здесь речь идет о том, как формировалось географическое знание, географическое мышление. </a:t>
            </a:r>
            <a:r>
              <a:rPr lang="ru-RU" b="1" spc="-15" dirty="0" smtClean="0">
                <a:latin typeface="Times New Roman"/>
                <a:cs typeface="Times New Roman"/>
              </a:rPr>
              <a:t>Раздел </a:t>
            </a:r>
            <a:r>
              <a:rPr lang="ru-RU" b="1" spc="-5" dirty="0" smtClean="0">
                <a:latin typeface="Times New Roman"/>
                <a:cs typeface="Times New Roman"/>
              </a:rPr>
              <a:t>III  - </a:t>
            </a:r>
            <a:r>
              <a:rPr lang="ru-RU" b="1" spc="-5" baseline="0" dirty="0" smtClean="0">
                <a:latin typeface="Times New Roman"/>
                <a:cs typeface="Times New Roman"/>
              </a:rPr>
              <a:t> </a:t>
            </a:r>
            <a:r>
              <a:rPr lang="ru-RU" b="0" spc="-5" baseline="0" dirty="0" smtClean="0">
                <a:latin typeface="Times New Roman"/>
                <a:cs typeface="Times New Roman"/>
              </a:rPr>
              <a:t>это учение о сферах Земли.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DBC57-A102-463B-9574-C6994339120B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186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i="1" spc="-5" dirty="0" smtClean="0">
                <a:latin typeface="Times New Roman"/>
                <a:cs typeface="Times New Roman"/>
              </a:rPr>
              <a:t>Более  простой материал по большинству тем раскрывается </a:t>
            </a:r>
            <a:r>
              <a:rPr lang="ru-RU" sz="1200" i="1" dirty="0" smtClean="0">
                <a:latin typeface="Times New Roman"/>
                <a:cs typeface="Times New Roman"/>
              </a:rPr>
              <a:t>в  пятом классе, а </a:t>
            </a:r>
            <a:r>
              <a:rPr lang="ru-RU" sz="1200" i="1" spc="-5" dirty="0" smtClean="0">
                <a:latin typeface="Times New Roman"/>
                <a:cs typeface="Times New Roman"/>
              </a:rPr>
              <a:t>затем </a:t>
            </a:r>
            <a:r>
              <a:rPr lang="ru-RU" sz="1200" i="1" dirty="0" smtClean="0">
                <a:latin typeface="Times New Roman"/>
                <a:cs typeface="Times New Roman"/>
              </a:rPr>
              <a:t>его изучение </a:t>
            </a:r>
            <a:r>
              <a:rPr lang="ru-RU" sz="1200" i="1" spc="-5" dirty="0" smtClean="0">
                <a:latin typeface="Times New Roman"/>
                <a:cs typeface="Times New Roman"/>
              </a:rPr>
              <a:t>на более </a:t>
            </a:r>
            <a:r>
              <a:rPr lang="ru-RU" sz="1200" i="1" dirty="0" smtClean="0">
                <a:latin typeface="Times New Roman"/>
                <a:cs typeface="Times New Roman"/>
              </a:rPr>
              <a:t>сложном  уровне продолжается в 6</a:t>
            </a:r>
            <a:r>
              <a:rPr lang="ru-RU" sz="1200" i="1" spc="-35" dirty="0" smtClean="0">
                <a:latin typeface="Times New Roman"/>
                <a:cs typeface="Times New Roman"/>
              </a:rPr>
              <a:t> </a:t>
            </a:r>
            <a:r>
              <a:rPr lang="ru-RU" sz="1200" i="1" dirty="0" smtClean="0">
                <a:latin typeface="Times New Roman"/>
                <a:cs typeface="Times New Roman"/>
              </a:rPr>
              <a:t>классе.</a:t>
            </a:r>
            <a:r>
              <a:rPr lang="en-US" sz="1200" i="1" dirty="0" smtClean="0">
                <a:latin typeface="Times New Roman"/>
                <a:cs typeface="Times New Roman"/>
              </a:rPr>
              <a:t> </a:t>
            </a:r>
            <a:endParaRPr lang="ru-RU" sz="1200" i="1" dirty="0" smtClean="0">
              <a:latin typeface="Times New Roman"/>
              <a:cs typeface="Times New Roman"/>
            </a:endParaRPr>
          </a:p>
          <a:p>
            <a:r>
              <a:rPr lang="ru-RU" sz="1200" i="0" dirty="0" smtClean="0">
                <a:latin typeface="Times New Roman"/>
                <a:cs typeface="Times New Roman"/>
              </a:rPr>
              <a:t>Пример усложнения изучения </a:t>
            </a:r>
            <a:r>
              <a:rPr lang="ru-RU" sz="1200" i="0" baseline="0" dirty="0" smtClean="0">
                <a:latin typeface="Times New Roman"/>
                <a:cs typeface="Times New Roman"/>
              </a:rPr>
              <a:t> тем  при движении от 5 класса к 6-му.</a:t>
            </a:r>
          </a:p>
          <a:p>
            <a:r>
              <a:rPr lang="ru-RU" sz="1200" i="0" baseline="0" dirty="0" smtClean="0">
                <a:latin typeface="Times New Roman"/>
                <a:cs typeface="Times New Roman"/>
              </a:rPr>
              <a:t>Текст параграфов в 5 </a:t>
            </a:r>
            <a:r>
              <a:rPr lang="ru-RU" sz="1200" i="0" baseline="0" dirty="0" err="1" smtClean="0">
                <a:latin typeface="Times New Roman"/>
                <a:cs typeface="Times New Roman"/>
              </a:rPr>
              <a:t>кл</a:t>
            </a:r>
            <a:r>
              <a:rPr lang="ru-RU" sz="1200" i="0" baseline="0" dirty="0" smtClean="0">
                <a:latin typeface="Times New Roman"/>
                <a:cs typeface="Times New Roman"/>
              </a:rPr>
              <a:t>. написан достаточно простым языком, соответствующем особенностям этой возрастной группы учащихся.</a:t>
            </a:r>
            <a:endParaRPr lang="ru-RU" i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DBC57-A102-463B-9574-C6994339120B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540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Педагогическим</a:t>
            </a:r>
            <a:r>
              <a:rPr lang="ru-RU" baseline="0" dirty="0" smtClean="0"/>
              <a:t> сообществом уже принимается как данность тот факт, что произошел перенос изучен ряда некоторых физико-географических особенностей и закономерностей изучаются в 5 и 6 классе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DBC57-A102-463B-9574-C6994339120B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409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Педагогическим</a:t>
            </a:r>
            <a:r>
              <a:rPr lang="ru-RU" baseline="0" dirty="0" smtClean="0"/>
              <a:t> сообществом уже принимается как данность тот факт, что произошел перенос изучен ряда некоторых физико-географических особенностей и закономерностей изучаются в 5 и 6 классы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DBC57-A102-463B-9574-C6994339120B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881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oleObject" Target="../embeddings/oleObject3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png"/><Relationship Id="rId2" Type="http://schemas.openxmlformats.org/officeDocument/2006/relationships/tags" Target="../tags/tag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emf"/><Relationship Id="rId5" Type="http://schemas.openxmlformats.org/officeDocument/2006/relationships/image" Target="../media/image5.emf"/><Relationship Id="rId4" Type="http://schemas.openxmlformats.org/officeDocument/2006/relationships/oleObject" Target="../embeddings/oleObject4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emf"/><Relationship Id="rId5" Type="http://schemas.openxmlformats.org/officeDocument/2006/relationships/image" Target="../media/image5.emf"/><Relationship Id="rId4" Type="http://schemas.openxmlformats.org/officeDocument/2006/relationships/oleObject" Target="../embeddings/oleObject5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png"/><Relationship Id="rId2" Type="http://schemas.openxmlformats.org/officeDocument/2006/relationships/tags" Target="../tags/tag8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emf"/><Relationship Id="rId5" Type="http://schemas.openxmlformats.org/officeDocument/2006/relationships/image" Target="../media/image5.emf"/><Relationship Id="rId4" Type="http://schemas.openxmlformats.org/officeDocument/2006/relationships/oleObject" Target="../embeddings/oleObject6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png"/><Relationship Id="rId2" Type="http://schemas.openxmlformats.org/officeDocument/2006/relationships/tags" Target="../tags/tag9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.emf"/><Relationship Id="rId5" Type="http://schemas.openxmlformats.org/officeDocument/2006/relationships/image" Target="../media/image6.emf"/><Relationship Id="rId4" Type="http://schemas.openxmlformats.org/officeDocument/2006/relationships/oleObject" Target="../embeddings/oleObject7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8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9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8.png"/><Relationship Id="rId2" Type="http://schemas.openxmlformats.org/officeDocument/2006/relationships/tags" Target="../tags/tag1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.emf"/><Relationship Id="rId5" Type="http://schemas.openxmlformats.org/officeDocument/2006/relationships/image" Target="../media/image7.emf"/><Relationship Id="rId4" Type="http://schemas.openxmlformats.org/officeDocument/2006/relationships/oleObject" Target="../embeddings/oleObject10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61824346"/>
              </p:ext>
            </p:extLst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57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7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250825" y="1052736"/>
            <a:ext cx="8640000" cy="4896544"/>
          </a:xfrm>
          <a:prstGeom prst="rect">
            <a:avLst/>
          </a:prstGeom>
        </p:spPr>
        <p:txBody>
          <a:bodyPr/>
          <a:lstStyle>
            <a:lvl1pPr>
              <a:spcBef>
                <a:spcPts val="450"/>
              </a:spcBef>
              <a:buClr>
                <a:srgbClr val="2D3494"/>
              </a:buClr>
              <a:defRPr sz="105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spcBef>
                <a:spcPts val="450"/>
              </a:spcBef>
              <a:buClr>
                <a:srgbClr val="2D3494"/>
              </a:buClr>
              <a:defRPr sz="105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05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05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05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6400169"/>
            <a:ext cx="8640000" cy="288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spcBef>
                <a:spcPts val="225"/>
              </a:spcBef>
              <a:defRPr sz="6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Примечания:</a:t>
            </a:r>
            <a:r>
              <a:rPr lang="ru-RU" dirty="0"/>
              <a:t> </a:t>
            </a:r>
            <a:r>
              <a:rPr lang="ru-RU" dirty="0" smtClean="0"/>
              <a:t>1 –</a:t>
            </a:r>
            <a:br>
              <a:rPr lang="ru-RU" dirty="0" smtClean="0"/>
            </a:br>
            <a:r>
              <a:rPr lang="ru-RU" dirty="0" smtClean="0"/>
              <a:t>Источники: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50825" y="260648"/>
            <a:ext cx="863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1575"/>
              </a:lnSpc>
              <a:defRPr sz="15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 rot="16200000">
            <a:off x="1596454" y="-682103"/>
            <a:ext cx="45719" cy="324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ru-RU" sz="9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1592999" y="-696476"/>
            <a:ext cx="54000" cy="324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ru-RU" sz="900" dirty="0" err="1" smtClean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6516217" y="6334432"/>
            <a:ext cx="1526192" cy="363319"/>
          </a:xfrm>
          <a:prstGeom prst="rect">
            <a:avLst/>
          </a:prstGeom>
        </p:spPr>
      </p:pic>
      <p:pic>
        <p:nvPicPr>
          <p:cNvPr id="1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7" cstate="print"/>
          <a:srcRect l="72206"/>
          <a:stretch/>
        </p:blipFill>
        <p:spPr bwMode="auto">
          <a:xfrm>
            <a:off x="8213530" y="6331643"/>
            <a:ext cx="678950" cy="3661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3682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 (лого вниз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BD0E0D-F197-4B14-B296-C27E6C00E6CA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6D85FBC7-2AE6-415A-BFED-312A227D044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67748617"/>
              </p:ext>
            </p:extLst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19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6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50825" y="260648"/>
            <a:ext cx="863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1575"/>
              </a:lnSpc>
              <a:defRPr sz="15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6516217" y="6334432"/>
            <a:ext cx="1526192" cy="363319"/>
          </a:xfrm>
          <a:prstGeom prst="rect">
            <a:avLst/>
          </a:prstGeom>
        </p:spPr>
      </p:pic>
      <p:pic>
        <p:nvPicPr>
          <p:cNvPr id="10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7" cstate="print"/>
          <a:srcRect l="72206"/>
          <a:stretch/>
        </p:blipFill>
        <p:spPr bwMode="auto">
          <a:xfrm>
            <a:off x="8213530" y="6331643"/>
            <a:ext cx="678950" cy="366112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 userDrawn="1"/>
        </p:nvSpPr>
        <p:spPr>
          <a:xfrm rot="16200000">
            <a:off x="1596454" y="-682103"/>
            <a:ext cx="45719" cy="324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ru-RU" sz="900" dirty="0" err="1" smtClean="0">
              <a:solidFill>
                <a:srgbClr val="EB2049"/>
              </a:solidFill>
            </a:endParaRPr>
          </a:p>
        </p:txBody>
      </p:sp>
      <p:sp>
        <p:nvSpPr>
          <p:cNvPr id="15" name="Прямоугольник 14"/>
          <p:cNvSpPr/>
          <p:nvPr userDrawn="1"/>
        </p:nvSpPr>
        <p:spPr>
          <a:xfrm rot="16200000">
            <a:off x="1592999" y="-696476"/>
            <a:ext cx="54000" cy="324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ru-RU" sz="900" dirty="0" err="1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998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0935980"/>
              </p:ext>
            </p:extLst>
          </p:nvPr>
        </p:nvGraphicFramePr>
        <p:xfrm>
          <a:off x="1192" y="1589"/>
          <a:ext cx="238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199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6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2" y="1589"/>
                        <a:ext cx="2381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19063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50" b="1" i="0" baseline="0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22787" y="71438"/>
            <a:ext cx="6617465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165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6516217" y="6334432"/>
            <a:ext cx="1526192" cy="363319"/>
          </a:xfrm>
          <a:prstGeom prst="rect">
            <a:avLst/>
          </a:prstGeom>
        </p:spPr>
      </p:pic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7" cstate="print"/>
          <a:srcRect l="72206"/>
          <a:stretch/>
        </p:blipFill>
        <p:spPr bwMode="auto">
          <a:xfrm>
            <a:off x="8213530" y="6331643"/>
            <a:ext cx="678950" cy="3661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0217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2739439"/>
              </p:ext>
            </p:extLst>
          </p:nvPr>
        </p:nvGraphicFramePr>
        <p:xfrm>
          <a:off x="1192" y="1589"/>
          <a:ext cx="238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23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6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2" y="1589"/>
                        <a:ext cx="2381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19063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50" b="1" i="0" baseline="0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22787" y="71438"/>
            <a:ext cx="6617465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165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6516217" y="6334432"/>
            <a:ext cx="1526192" cy="363319"/>
          </a:xfrm>
          <a:prstGeom prst="rect">
            <a:avLst/>
          </a:prstGeom>
        </p:spPr>
      </p:pic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7" cstate="print"/>
          <a:srcRect l="72206"/>
          <a:stretch/>
        </p:blipFill>
        <p:spPr bwMode="auto">
          <a:xfrm>
            <a:off x="8213530" y="6331643"/>
            <a:ext cx="678950" cy="3661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82015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6013567"/>
              </p:ext>
            </p:extLst>
          </p:nvPr>
        </p:nvGraphicFramePr>
        <p:xfrm>
          <a:off x="1192" y="1589"/>
          <a:ext cx="238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247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6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2" y="1589"/>
                        <a:ext cx="2381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19063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50" b="1" i="0" baseline="0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22787" y="71438"/>
            <a:ext cx="6617465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165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6516217" y="6334432"/>
            <a:ext cx="1526192" cy="363319"/>
          </a:xfrm>
          <a:prstGeom prst="rect">
            <a:avLst/>
          </a:prstGeom>
        </p:spPr>
      </p:pic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7" cstate="print"/>
          <a:srcRect l="72206"/>
          <a:stretch/>
        </p:blipFill>
        <p:spPr bwMode="auto">
          <a:xfrm>
            <a:off x="8213530" y="6331643"/>
            <a:ext cx="678950" cy="3661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5447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87590618"/>
              </p:ext>
            </p:extLst>
          </p:nvPr>
        </p:nvGraphicFramePr>
        <p:xfrm>
          <a:off x="1589" y="2118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630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6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2118"/>
                        <a:ext cx="1587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6516217" y="6334432"/>
            <a:ext cx="1526192" cy="363319"/>
          </a:xfrm>
          <a:prstGeom prst="rect">
            <a:avLst/>
          </a:prstGeom>
        </p:spPr>
      </p:pic>
      <p:pic>
        <p:nvPicPr>
          <p:cNvPr id="7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7" cstate="print"/>
          <a:srcRect l="72206"/>
          <a:stretch/>
        </p:blipFill>
        <p:spPr bwMode="auto">
          <a:xfrm>
            <a:off x="8213530" y="6331643"/>
            <a:ext cx="678950" cy="3661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41366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53220200"/>
              </p:ext>
            </p:extLst>
          </p:nvPr>
        </p:nvGraphicFramePr>
        <p:xfrm>
          <a:off x="1590" y="1593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027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0" y="1593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422889" y="1268760"/>
            <a:ext cx="8467936" cy="4680520"/>
          </a:xfrm>
        </p:spPr>
        <p:txBody>
          <a:bodyPr/>
          <a:lstStyle>
            <a:lvl1pPr>
              <a:lnSpc>
                <a:spcPts val="1800"/>
              </a:lnSpc>
              <a:spcBef>
                <a:spcPts val="338"/>
              </a:spcBef>
              <a:buClr>
                <a:srgbClr val="2D3494"/>
              </a:buClr>
              <a:defRPr sz="120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lnSpc>
                <a:spcPts val="1800"/>
              </a:lnSpc>
              <a:spcBef>
                <a:spcPts val="338"/>
              </a:spcBef>
              <a:buClr>
                <a:srgbClr val="2D3494"/>
              </a:buClr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lnSpc>
                <a:spcPts val="1800"/>
              </a:lnSpc>
              <a:buClr>
                <a:srgbClr val="2D3494"/>
              </a:buClr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lnSpc>
                <a:spcPts val="1800"/>
              </a:lnSpc>
              <a:buClr>
                <a:srgbClr val="2D3494"/>
              </a:buClr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lnSpc>
                <a:spcPts val="1800"/>
              </a:lnSpc>
              <a:buClr>
                <a:srgbClr val="2D3494"/>
              </a:buClr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22890" y="260650"/>
            <a:ext cx="7631192" cy="576063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>
              <a:lnSpc>
                <a:spcPts val="1800"/>
              </a:lnSpc>
              <a:defRPr sz="18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sp>
        <p:nvSpPr>
          <p:cNvPr id="5" name="Прямоугольник 4"/>
          <p:cNvSpPr/>
          <p:nvPr userDrawn="1"/>
        </p:nvSpPr>
        <p:spPr>
          <a:xfrm rot="16200000">
            <a:off x="1322105" y="-239239"/>
            <a:ext cx="45719" cy="270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ru-RU" sz="900" dirty="0" err="1" smtClean="0">
              <a:solidFill>
                <a:srgbClr val="EB2049"/>
              </a:solidFill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 rot="16200000">
            <a:off x="1311318" y="-269941"/>
            <a:ext cx="67291" cy="270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ru-RU" sz="900" dirty="0" err="1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елый пустой с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28267352"/>
              </p:ext>
            </p:extLst>
          </p:nvPr>
        </p:nvGraphicFramePr>
        <p:xfrm>
          <a:off x="1589" y="2118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171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2118"/>
                        <a:ext cx="1587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A5BD0E0D-F197-4B14-B296-C27E6C00E6CA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000768"/>
            <a:ext cx="2133600" cy="365125"/>
          </a:xfrm>
          <a:prstGeom prst="rect">
            <a:avLst/>
          </a:prstGeom>
        </p:spPr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9144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5905522"/>
            <a:ext cx="3428992" cy="904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9" name="Содержимое 2"/>
          <p:cNvSpPr>
            <a:spLocks noGrp="1"/>
          </p:cNvSpPr>
          <p:nvPr>
            <p:ph sz="half" idx="1"/>
          </p:nvPr>
        </p:nvSpPr>
        <p:spPr>
          <a:xfrm>
            <a:off x="190440" y="215860"/>
            <a:ext cx="8763120" cy="597541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итул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35353320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347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Подзаголовок 5"/>
          <p:cNvSpPr>
            <a:spLocks noGrp="1"/>
          </p:cNvSpPr>
          <p:nvPr>
            <p:ph type="subTitle" idx="1"/>
          </p:nvPr>
        </p:nvSpPr>
        <p:spPr>
          <a:xfrm>
            <a:off x="3346933" y="5013176"/>
            <a:ext cx="3562165" cy="528694"/>
          </a:xfrm>
        </p:spPr>
        <p:txBody>
          <a:bodyPr>
            <a:normAutofit/>
          </a:bodyPr>
          <a:lstStyle>
            <a:lvl1pPr>
              <a:defRPr sz="1350"/>
            </a:lvl1pPr>
          </a:lstStyle>
          <a:p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24" name="Текст 1"/>
          <p:cNvSpPr>
            <a:spLocks noGrp="1"/>
          </p:cNvSpPr>
          <p:nvPr>
            <p:ph type="body" sz="quarter" idx="13"/>
          </p:nvPr>
        </p:nvSpPr>
        <p:spPr>
          <a:xfrm>
            <a:off x="3346933" y="5692698"/>
            <a:ext cx="3576325" cy="360040"/>
          </a:xfrm>
        </p:spPr>
        <p:txBody>
          <a:bodyPr/>
          <a:lstStyle>
            <a:lvl1pPr>
              <a:defRPr sz="1125"/>
            </a:lvl1pPr>
          </a:lstStyle>
          <a:p>
            <a:pPr algn="l"/>
            <a:r>
              <a:rPr lang="ru-RU" dirty="0" smtClean="0"/>
              <a:t>дата</a:t>
            </a:r>
            <a:endParaRPr lang="ru-RU" dirty="0"/>
          </a:p>
        </p:txBody>
      </p:sp>
      <p:grpSp>
        <p:nvGrpSpPr>
          <p:cNvPr id="3" name="Группа 16"/>
          <p:cNvGrpSpPr/>
          <p:nvPr userDrawn="1"/>
        </p:nvGrpSpPr>
        <p:grpSpPr>
          <a:xfrm>
            <a:off x="305526" y="946350"/>
            <a:ext cx="2619150" cy="1037308"/>
            <a:chOff x="6456040" y="1582513"/>
            <a:chExt cx="2456406" cy="978759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56040" y="1582513"/>
              <a:ext cx="2448272" cy="581179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216" y="2238774"/>
              <a:ext cx="872230" cy="322498"/>
            </a:xfrm>
            <a:prstGeom prst="rect">
              <a:avLst/>
            </a:prstGeom>
          </p:spPr>
        </p:pic>
      </p:grpSp>
      <p:sp>
        <p:nvSpPr>
          <p:cNvPr id="20" name="Заголовок 4"/>
          <p:cNvSpPr>
            <a:spLocks noGrp="1"/>
          </p:cNvSpPr>
          <p:nvPr>
            <p:ph type="ctrTitle" hasCustomPrompt="1"/>
          </p:nvPr>
        </p:nvSpPr>
        <p:spPr>
          <a:xfrm>
            <a:off x="3346933" y="452130"/>
            <a:ext cx="4608512" cy="23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>
                <a:solidFill>
                  <a:srgbClr val="2F3696"/>
                </a:solidFill>
              </a:defRPr>
            </a:lvl1pPr>
          </a:lstStyle>
          <a:p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НАЗВАНИЕ</a:t>
            </a:r>
            <a:br>
              <a:rPr lang="ru-RU" sz="4800" dirty="0" smtClean="0">
                <a:solidFill>
                  <a:srgbClr val="2F3696"/>
                </a:solidFill>
                <a:latin typeface="+mn-lt"/>
              </a:rPr>
            </a:br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ПРЕЗЕНТАЦИИ</a:t>
            </a:r>
            <a:endParaRPr lang="ru-RU" sz="4400" dirty="0">
              <a:solidFill>
                <a:srgbClr val="2F3696"/>
              </a:solidFill>
              <a:latin typeface="+mn-lt"/>
            </a:endParaRPr>
          </a:p>
        </p:txBody>
      </p:sp>
      <p:sp>
        <p:nvSpPr>
          <p:cNvPr id="21" name="Прямоугольник 20"/>
          <p:cNvSpPr/>
          <p:nvPr userDrawn="1"/>
        </p:nvSpPr>
        <p:spPr>
          <a:xfrm>
            <a:off x="3092025" y="452133"/>
            <a:ext cx="34289" cy="1761957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22" name="Прямоугольник 21"/>
          <p:cNvSpPr/>
          <p:nvPr userDrawn="1"/>
        </p:nvSpPr>
        <p:spPr>
          <a:xfrm>
            <a:off x="3067150" y="452133"/>
            <a:ext cx="50468" cy="1761957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353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3676717531"/>
              </p:ext>
            </p:extLst>
          </p:nvPr>
        </p:nvGraphicFramePr>
        <p:xfrm>
          <a:off x="1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4" name="think-cell Slide" r:id="rId16" imgW="360" imgH="360" progId="">
                  <p:embed/>
                </p:oleObj>
              </mc:Choice>
              <mc:Fallback>
                <p:oleObj name="think-cell Slide" r:id="rId16" imgW="360" imgH="360" progId="">
                  <p:embed/>
                  <p:pic>
                    <p:nvPicPr>
                      <p:cNvPr id="0" name="Picture 7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119063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800" b="1" i="0" baseline="0" dirty="0" err="1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0825" y="1554480"/>
            <a:ext cx="8640000" cy="4745832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52000" y="6688497"/>
            <a:ext cx="3600000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600" dirty="0">
                <a:solidFill>
                  <a:srgbClr val="FFFFFF"/>
                </a:solidFill>
              </a:rPr>
              <a:t>© </a:t>
            </a:r>
            <a:r>
              <a:rPr lang="ru-RU" sz="600" dirty="0">
                <a:solidFill>
                  <a:srgbClr val="FFFFFF"/>
                </a:solidFill>
              </a:rPr>
              <a:t>Корпорация «Российский</a:t>
            </a:r>
            <a:r>
              <a:rPr lang="ru-RU" sz="600" baseline="0" dirty="0">
                <a:solidFill>
                  <a:srgbClr val="FFFFFF"/>
                </a:solidFill>
              </a:rPr>
              <a:t> учебник»</a:t>
            </a:r>
            <a:endParaRPr lang="ru-RU" sz="6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4443867" y="6509471"/>
            <a:ext cx="300082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088333F-969B-4E2E-A6DA-00108481B495}" type="slidenum">
              <a:rPr kumimoji="0" lang="ru-RU" sz="75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/>
              <a:t>‹#›</a:t>
            </a:fld>
            <a:endParaRPr lang="ru-RU" sz="750" dirty="0">
              <a:latin typeface="Calibri" panose="020F0502020204030204" pitchFamily="34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50825" y="339498"/>
            <a:ext cx="8640000" cy="9572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8652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10" r:id="rId2"/>
    <p:sldLayoutId id="2147483685" r:id="rId3"/>
    <p:sldLayoutId id="2147483686" r:id="rId4"/>
    <p:sldLayoutId id="2147483687" r:id="rId5"/>
    <p:sldLayoutId id="2147483711" r:id="rId6"/>
    <p:sldLayoutId id="2147483715" r:id="rId7"/>
    <p:sldLayoutId id="2147483717" r:id="rId8"/>
    <p:sldLayoutId id="2147483718" r:id="rId9"/>
    <p:sldLayoutId id="2147483719" r:id="rId10"/>
    <p:sldLayoutId id="2147483720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685800" rtl="0" eaLnBrk="1" latinLnBrk="0" hangingPunct="1">
        <a:spcBef>
          <a:spcPct val="0"/>
        </a:spcBef>
        <a:buNone/>
        <a:defRPr sz="1800" b="1" kern="1200">
          <a:solidFill>
            <a:srgbClr val="2D3494"/>
          </a:solidFill>
          <a:latin typeface="+mn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spcBef>
          <a:spcPts val="450"/>
        </a:spcBef>
        <a:buClr>
          <a:schemeClr val="bg2"/>
        </a:buClr>
        <a:buFont typeface="Arial" pitchFamily="34" charset="0"/>
        <a:buNone/>
        <a:defRPr sz="9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135000" indent="-135000" algn="l" defTabSz="685800" rtl="0" eaLnBrk="1" latinLnBrk="0" hangingPunct="1">
        <a:spcBef>
          <a:spcPts val="225"/>
        </a:spcBef>
        <a:buClr>
          <a:srgbClr val="005CAB"/>
        </a:buClr>
        <a:buFont typeface="Wingdings" pitchFamily="2" charset="2"/>
        <a:buChar char="§"/>
        <a:defRPr sz="9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270000" indent="-135000" algn="l" defTabSz="685800" rtl="0" eaLnBrk="1" latinLnBrk="0" hangingPunct="1">
        <a:spcBef>
          <a:spcPts val="225"/>
        </a:spcBef>
        <a:buClr>
          <a:srgbClr val="005CAB"/>
        </a:buClr>
        <a:buFont typeface="Arial" pitchFamily="34" charset="0"/>
        <a:buChar char="–"/>
        <a:defRPr sz="9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405000" indent="-135000" algn="l" defTabSz="685800" rtl="0" eaLnBrk="1" latinLnBrk="0" hangingPunct="1">
        <a:spcBef>
          <a:spcPts val="225"/>
        </a:spcBef>
        <a:buClr>
          <a:srgbClr val="005CAB"/>
        </a:buClr>
        <a:buFont typeface="Arial" pitchFamily="34" charset="0"/>
        <a:buChar char="•"/>
        <a:defRPr sz="9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540000" indent="-135000" algn="l" defTabSz="685800" rtl="0" eaLnBrk="1" latinLnBrk="0" hangingPunct="1">
        <a:spcBef>
          <a:spcPts val="225"/>
        </a:spcBef>
        <a:buClr>
          <a:srgbClr val="005CAB"/>
        </a:buClr>
        <a:buFont typeface="Arial" pitchFamily="34" charset="0"/>
        <a:buChar char="•"/>
        <a:defRPr sz="9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tags" Target="../tags/tag14.xml"/><Relationship Id="rId7" Type="http://schemas.openxmlformats.org/officeDocument/2006/relationships/image" Target="../media/image9.jpeg"/><Relationship Id="rId2" Type="http://schemas.openxmlformats.org/officeDocument/2006/relationships/tags" Target="../tags/tag1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12.jpe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jpeg"/><Relationship Id="rId2" Type="http://schemas.openxmlformats.org/officeDocument/2006/relationships/tags" Target="../tags/tag29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56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tags" Target="../tags/tag31.xml"/><Relationship Id="rId7" Type="http://schemas.openxmlformats.org/officeDocument/2006/relationships/image" Target="../media/image13.emf"/><Relationship Id="rId2" Type="http://schemas.openxmlformats.org/officeDocument/2006/relationships/tags" Target="../tags/tag30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20.bin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tags" Target="../tags/tag33.xml"/><Relationship Id="rId7" Type="http://schemas.openxmlformats.org/officeDocument/2006/relationships/image" Target="../media/image13.emf"/><Relationship Id="rId2" Type="http://schemas.openxmlformats.org/officeDocument/2006/relationships/tags" Target="../tags/tag32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21.bin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7" Type="http://schemas.openxmlformats.org/officeDocument/2006/relationships/image" Target="../media/image59.jpeg"/><Relationship Id="rId2" Type="http://schemas.openxmlformats.org/officeDocument/2006/relationships/tags" Target="../tags/tag34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22.bin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0.png"/><Relationship Id="rId2" Type="http://schemas.openxmlformats.org/officeDocument/2006/relationships/tags" Target="../tags/tag36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23.bin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0.png"/><Relationship Id="rId2" Type="http://schemas.openxmlformats.org/officeDocument/2006/relationships/tags" Target="../tags/tag37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3.emf"/><Relationship Id="rId11" Type="http://schemas.openxmlformats.org/officeDocument/2006/relationships/image" Target="../media/image66.jpeg"/><Relationship Id="rId5" Type="http://schemas.openxmlformats.org/officeDocument/2006/relationships/oleObject" Target="../embeddings/oleObject24.bin"/><Relationship Id="rId10" Type="http://schemas.openxmlformats.org/officeDocument/2006/relationships/image" Target="../media/image65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7.png"/><Relationship Id="rId2" Type="http://schemas.openxmlformats.org/officeDocument/2006/relationships/tags" Target="../tags/tag38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3.emf"/><Relationship Id="rId11" Type="http://schemas.openxmlformats.org/officeDocument/2006/relationships/image" Target="../media/image66.jpeg"/><Relationship Id="rId5" Type="http://schemas.openxmlformats.org/officeDocument/2006/relationships/oleObject" Target="../embeddings/oleObject25.bin"/><Relationship Id="rId10" Type="http://schemas.openxmlformats.org/officeDocument/2006/relationships/image" Target="../media/image70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2.png"/><Relationship Id="rId2" Type="http://schemas.openxmlformats.org/officeDocument/2006/relationships/tags" Target="../tags/tag39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71.pn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26.bin"/><Relationship Id="rId9" Type="http://schemas.openxmlformats.org/officeDocument/2006/relationships/image" Target="../media/image7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5.png"/><Relationship Id="rId2" Type="http://schemas.openxmlformats.org/officeDocument/2006/relationships/tags" Target="../tags/tag40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3.emf"/><Relationship Id="rId11" Type="http://schemas.openxmlformats.org/officeDocument/2006/relationships/image" Target="../media/image79.jpeg"/><Relationship Id="rId5" Type="http://schemas.openxmlformats.org/officeDocument/2006/relationships/oleObject" Target="../embeddings/oleObject27.bin"/><Relationship Id="rId10" Type="http://schemas.openxmlformats.org/officeDocument/2006/relationships/image" Target="../media/image78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0.png"/><Relationship Id="rId2" Type="http://schemas.openxmlformats.org/officeDocument/2006/relationships/tags" Target="../tags/tag41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28.bin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8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16.xml"/><Relationship Id="rId7" Type="http://schemas.openxmlformats.org/officeDocument/2006/relationships/image" Target="../media/image14.png"/><Relationship Id="rId2" Type="http://schemas.openxmlformats.org/officeDocument/2006/relationships/tags" Target="../tags/tag15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12.bin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tags" Target="../tags/tag43.xml"/><Relationship Id="rId7" Type="http://schemas.openxmlformats.org/officeDocument/2006/relationships/image" Target="../media/image13.emf"/><Relationship Id="rId2" Type="http://schemas.openxmlformats.org/officeDocument/2006/relationships/tags" Target="../tags/tag42.xml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29.bin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tags" Target="../tags/tag45.xml"/><Relationship Id="rId7" Type="http://schemas.openxmlformats.org/officeDocument/2006/relationships/image" Target="../media/image13.emf"/><Relationship Id="rId2" Type="http://schemas.openxmlformats.org/officeDocument/2006/relationships/tags" Target="../tags/tag44.xml"/><Relationship Id="rId1" Type="http://schemas.openxmlformats.org/officeDocument/2006/relationships/vmlDrawing" Target="../drawings/vmlDrawing30.vml"/><Relationship Id="rId6" Type="http://schemas.openxmlformats.org/officeDocument/2006/relationships/oleObject" Target="../embeddings/oleObject30.bin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84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6.png"/><Relationship Id="rId2" Type="http://schemas.openxmlformats.org/officeDocument/2006/relationships/tags" Target="../tags/tag46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31.bin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8.png"/><Relationship Id="rId2" Type="http://schemas.openxmlformats.org/officeDocument/2006/relationships/tags" Target="../tags/tag47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32.bin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9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2.png"/><Relationship Id="rId2" Type="http://schemas.openxmlformats.org/officeDocument/2006/relationships/tags" Target="../tags/tag48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91.png"/><Relationship Id="rId5" Type="http://schemas.openxmlformats.org/officeDocument/2006/relationships/image" Target="../media/image13.emf"/><Relationship Id="rId10" Type="http://schemas.openxmlformats.org/officeDocument/2006/relationships/image" Target="../media/image95.jpeg"/><Relationship Id="rId4" Type="http://schemas.openxmlformats.org/officeDocument/2006/relationships/oleObject" Target="../embeddings/oleObject33.bin"/><Relationship Id="rId9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7.png"/><Relationship Id="rId2" Type="http://schemas.openxmlformats.org/officeDocument/2006/relationships/tags" Target="../tags/tag49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96.pn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34.bin"/><Relationship Id="rId9" Type="http://schemas.openxmlformats.org/officeDocument/2006/relationships/image" Target="../media/image9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1.png"/><Relationship Id="rId2" Type="http://schemas.openxmlformats.org/officeDocument/2006/relationships/tags" Target="../tags/tag50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100.png"/><Relationship Id="rId5" Type="http://schemas.openxmlformats.org/officeDocument/2006/relationships/image" Target="../media/image13.emf"/><Relationship Id="rId10" Type="http://schemas.openxmlformats.org/officeDocument/2006/relationships/image" Target="../media/image104.jpeg"/><Relationship Id="rId4" Type="http://schemas.openxmlformats.org/officeDocument/2006/relationships/oleObject" Target="../embeddings/oleObject35.bin"/><Relationship Id="rId9" Type="http://schemas.openxmlformats.org/officeDocument/2006/relationships/image" Target="../media/image10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5.png"/><Relationship Id="rId2" Type="http://schemas.openxmlformats.org/officeDocument/2006/relationships/tags" Target="../tags/tag51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13.emf"/><Relationship Id="rId11" Type="http://schemas.openxmlformats.org/officeDocument/2006/relationships/image" Target="../media/image109.jpeg"/><Relationship Id="rId5" Type="http://schemas.openxmlformats.org/officeDocument/2006/relationships/oleObject" Target="../embeddings/oleObject36.bin"/><Relationship Id="rId10" Type="http://schemas.openxmlformats.org/officeDocument/2006/relationships/image" Target="../media/image108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0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1.png"/><Relationship Id="rId2" Type="http://schemas.openxmlformats.org/officeDocument/2006/relationships/tags" Target="../tags/tag52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110.pn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37.bin"/><Relationship Id="rId9" Type="http://schemas.openxmlformats.org/officeDocument/2006/relationships/image" Target="../media/image11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5.png"/><Relationship Id="rId2" Type="http://schemas.openxmlformats.org/officeDocument/2006/relationships/tags" Target="../tags/tag53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114.pn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38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tags" Target="../tags/tag18.xml"/><Relationship Id="rId7" Type="http://schemas.openxmlformats.org/officeDocument/2006/relationships/image" Target="../media/image16.emf"/><Relationship Id="rId2" Type="http://schemas.openxmlformats.org/officeDocument/2006/relationships/tags" Target="../tags/tag17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20.emf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9.e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8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8.png"/><Relationship Id="rId2" Type="http://schemas.openxmlformats.org/officeDocument/2006/relationships/tags" Target="../tags/tag54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117.pn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39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0.jpeg"/><Relationship Id="rId2" Type="http://schemas.openxmlformats.org/officeDocument/2006/relationships/tags" Target="../tags/tag55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119.pn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40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0.jpe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tags" Target="../tags/tag57.xml"/><Relationship Id="rId7" Type="http://schemas.openxmlformats.org/officeDocument/2006/relationships/image" Target="../media/image128.jpeg"/><Relationship Id="rId2" Type="http://schemas.openxmlformats.org/officeDocument/2006/relationships/tags" Target="../tags/tag56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41.bin"/><Relationship Id="rId4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13" Type="http://schemas.openxmlformats.org/officeDocument/2006/relationships/image" Target="../media/image1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0.png"/><Relationship Id="rId12" Type="http://schemas.openxmlformats.org/officeDocument/2006/relationships/image" Target="../media/image135.png"/><Relationship Id="rId2" Type="http://schemas.openxmlformats.org/officeDocument/2006/relationships/tags" Target="../tags/tag58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13.emf"/><Relationship Id="rId11" Type="http://schemas.openxmlformats.org/officeDocument/2006/relationships/image" Target="../media/image134.png"/><Relationship Id="rId5" Type="http://schemas.openxmlformats.org/officeDocument/2006/relationships/oleObject" Target="../embeddings/oleObject42.bin"/><Relationship Id="rId10" Type="http://schemas.openxmlformats.org/officeDocument/2006/relationships/image" Target="../media/image133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32.png"/><Relationship Id="rId14" Type="http://schemas.openxmlformats.org/officeDocument/2006/relationships/image" Target="../media/image13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8.png"/><Relationship Id="rId2" Type="http://schemas.openxmlformats.org/officeDocument/2006/relationships/tags" Target="../tags/tag59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64.png"/><Relationship Id="rId5" Type="http://schemas.openxmlformats.org/officeDocument/2006/relationships/image" Target="../media/image13.emf"/><Relationship Id="rId10" Type="http://schemas.openxmlformats.org/officeDocument/2006/relationships/image" Target="../media/image141.png"/><Relationship Id="rId4" Type="http://schemas.openxmlformats.org/officeDocument/2006/relationships/oleObject" Target="../embeddings/oleObject43.bin"/><Relationship Id="rId9" Type="http://schemas.openxmlformats.org/officeDocument/2006/relationships/image" Target="../media/image14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3.png"/><Relationship Id="rId2" Type="http://schemas.openxmlformats.org/officeDocument/2006/relationships/tags" Target="../tags/tag60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142.pn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44.bin"/><Relationship Id="rId9" Type="http://schemas.openxmlformats.org/officeDocument/2006/relationships/image" Target="../media/image14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tags" Target="../tags/tag62.xml"/><Relationship Id="rId7" Type="http://schemas.openxmlformats.org/officeDocument/2006/relationships/image" Target="../media/image146.png"/><Relationship Id="rId2" Type="http://schemas.openxmlformats.org/officeDocument/2006/relationships/tags" Target="../tags/tag61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45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4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tags" Target="../tags/tag64.xml"/><Relationship Id="rId7" Type="http://schemas.openxmlformats.org/officeDocument/2006/relationships/image" Target="../media/image149.png"/><Relationship Id="rId2" Type="http://schemas.openxmlformats.org/officeDocument/2006/relationships/tags" Target="../tags/tag63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46.bin"/><Relationship Id="rId10" Type="http://schemas.openxmlformats.org/officeDocument/2006/relationships/image" Target="../media/image152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20.xml"/><Relationship Id="rId7" Type="http://schemas.openxmlformats.org/officeDocument/2006/relationships/image" Target="../media/image16.emf"/><Relationship Id="rId2" Type="http://schemas.openxmlformats.org/officeDocument/2006/relationships/tags" Target="../tags/tag19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4.bin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9" Type="http://schemas.openxmlformats.org/officeDocument/2006/relationships/hyperlink" Target="http://www.consultant.ru/cons/cgi/online.cgi?req=doc&amp;base=LAW&amp;n=314380&amp;fld=134&amp;dst=100279,0&amp;rnd=0.14772077500917824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4.jpeg"/><Relationship Id="rId2" Type="http://schemas.openxmlformats.org/officeDocument/2006/relationships/tags" Target="../tags/tag65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153.pn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47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tags" Target="../tags/tag67.xml"/><Relationship Id="rId7" Type="http://schemas.openxmlformats.org/officeDocument/2006/relationships/image" Target="../media/image155.png"/><Relationship Id="rId2" Type="http://schemas.openxmlformats.org/officeDocument/2006/relationships/tags" Target="../tags/tag66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48.bin"/><Relationship Id="rId4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tags" Target="../tags/tag69.xml"/><Relationship Id="rId7" Type="http://schemas.openxmlformats.org/officeDocument/2006/relationships/image" Target="../media/image157.png"/><Relationship Id="rId2" Type="http://schemas.openxmlformats.org/officeDocument/2006/relationships/tags" Target="../tags/tag68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49.bin"/><Relationship Id="rId4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eg"/><Relationship Id="rId13" Type="http://schemas.openxmlformats.org/officeDocument/2006/relationships/image" Target="../media/image16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0.png"/><Relationship Id="rId12" Type="http://schemas.openxmlformats.org/officeDocument/2006/relationships/image" Target="../media/image165.png"/><Relationship Id="rId2" Type="http://schemas.openxmlformats.org/officeDocument/2006/relationships/tags" Target="../tags/tag70.xml"/><Relationship Id="rId1" Type="http://schemas.openxmlformats.org/officeDocument/2006/relationships/vmlDrawing" Target="../drawings/vmlDrawing50.vml"/><Relationship Id="rId6" Type="http://schemas.openxmlformats.org/officeDocument/2006/relationships/image" Target="../media/image159.png"/><Relationship Id="rId11" Type="http://schemas.openxmlformats.org/officeDocument/2006/relationships/image" Target="../media/image164.jpeg"/><Relationship Id="rId5" Type="http://schemas.openxmlformats.org/officeDocument/2006/relationships/image" Target="../media/image13.emf"/><Relationship Id="rId10" Type="http://schemas.openxmlformats.org/officeDocument/2006/relationships/image" Target="../media/image163.jpeg"/><Relationship Id="rId4" Type="http://schemas.openxmlformats.org/officeDocument/2006/relationships/oleObject" Target="../embeddings/oleObject50.bin"/><Relationship Id="rId9" Type="http://schemas.openxmlformats.org/officeDocument/2006/relationships/image" Target="../media/image16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2.jpeg"/><Relationship Id="rId4" Type="http://schemas.openxmlformats.org/officeDocument/2006/relationships/image" Target="../media/image16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13" Type="http://schemas.openxmlformats.org/officeDocument/2006/relationships/image" Target="../media/image17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0.png"/><Relationship Id="rId12" Type="http://schemas.openxmlformats.org/officeDocument/2006/relationships/image" Target="../media/image145.png"/><Relationship Id="rId2" Type="http://schemas.openxmlformats.org/officeDocument/2006/relationships/tags" Target="../tags/tag71.xml"/><Relationship Id="rId16" Type="http://schemas.openxmlformats.org/officeDocument/2006/relationships/image" Target="../media/image178.jpeg"/><Relationship Id="rId1" Type="http://schemas.openxmlformats.org/officeDocument/2006/relationships/vmlDrawing" Target="../drawings/vmlDrawing51.vml"/><Relationship Id="rId6" Type="http://schemas.openxmlformats.org/officeDocument/2006/relationships/image" Target="../media/image13.emf"/><Relationship Id="rId11" Type="http://schemas.openxmlformats.org/officeDocument/2006/relationships/image" Target="../media/image174.png"/><Relationship Id="rId5" Type="http://schemas.openxmlformats.org/officeDocument/2006/relationships/oleObject" Target="../embeddings/oleObject51.bin"/><Relationship Id="rId15" Type="http://schemas.openxmlformats.org/officeDocument/2006/relationships/image" Target="../media/image177.jpeg"/><Relationship Id="rId10" Type="http://schemas.openxmlformats.org/officeDocument/2006/relationships/image" Target="../media/image173.jpe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172.png"/><Relationship Id="rId14" Type="http://schemas.openxmlformats.org/officeDocument/2006/relationships/image" Target="../media/image176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9.png"/><Relationship Id="rId2" Type="http://schemas.openxmlformats.org/officeDocument/2006/relationships/tags" Target="../tags/tag72.xml"/><Relationship Id="rId1" Type="http://schemas.openxmlformats.org/officeDocument/2006/relationships/vmlDrawing" Target="../drawings/vmlDrawing52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52.bin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18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vmlDrawing" Target="../drawings/vmlDrawing53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53.bin"/><Relationship Id="rId4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5.png"/><Relationship Id="rId2" Type="http://schemas.openxmlformats.org/officeDocument/2006/relationships/tags" Target="../tags/tag75.xml"/><Relationship Id="rId1" Type="http://schemas.openxmlformats.org/officeDocument/2006/relationships/vmlDrawing" Target="../drawings/vmlDrawing54.vml"/><Relationship Id="rId6" Type="http://schemas.openxmlformats.org/officeDocument/2006/relationships/image" Target="../media/image184.pn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54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22.xml"/><Relationship Id="rId7" Type="http://schemas.openxmlformats.org/officeDocument/2006/relationships/image" Target="../media/image16.emf"/><Relationship Id="rId2" Type="http://schemas.openxmlformats.org/officeDocument/2006/relationships/tags" Target="../tags/tag21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5.bin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9" Type="http://schemas.openxmlformats.org/officeDocument/2006/relationships/hyperlink" Target="http://www.consultant.ru/cons/cgi/online.cgi?req=doc&amp;base=LAW&amp;n=314380&amp;fld=134&amp;dst=100279,0&amp;rnd=0.14772077500917824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6.xml"/><Relationship Id="rId1" Type="http://schemas.openxmlformats.org/officeDocument/2006/relationships/vmlDrawing" Target="../drawings/vmlDrawing55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55.bin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7.xml"/><Relationship Id="rId1" Type="http://schemas.openxmlformats.org/officeDocument/2006/relationships/vmlDrawing" Target="../drawings/vmlDrawing56.vml"/><Relationship Id="rId6" Type="http://schemas.openxmlformats.org/officeDocument/2006/relationships/image" Target="../media/image187.pn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56.bin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9.jpeg"/><Relationship Id="rId2" Type="http://schemas.openxmlformats.org/officeDocument/2006/relationships/tags" Target="../tags/tag78.xml"/><Relationship Id="rId1" Type="http://schemas.openxmlformats.org/officeDocument/2006/relationships/vmlDrawing" Target="../drawings/vmlDrawing57.vml"/><Relationship Id="rId6" Type="http://schemas.openxmlformats.org/officeDocument/2006/relationships/image" Target="../media/image188.png"/><Relationship Id="rId5" Type="http://schemas.openxmlformats.org/officeDocument/2006/relationships/image" Target="../media/image13.emf"/><Relationship Id="rId10" Type="http://schemas.openxmlformats.org/officeDocument/2006/relationships/image" Target="../media/image192.jpeg"/><Relationship Id="rId4" Type="http://schemas.openxmlformats.org/officeDocument/2006/relationships/oleObject" Target="../embeddings/oleObject57.bin"/><Relationship Id="rId9" Type="http://schemas.openxmlformats.org/officeDocument/2006/relationships/image" Target="../media/image191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mailto:filipok-zakaz@mail.ru" TargetMode="External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jpeg"/><Relationship Id="rId13" Type="http://schemas.openxmlformats.org/officeDocument/2006/relationships/image" Target="../media/image198.jpeg"/><Relationship Id="rId3" Type="http://schemas.openxmlformats.org/officeDocument/2006/relationships/tags" Target="../tags/tag80.xml"/><Relationship Id="rId7" Type="http://schemas.openxmlformats.org/officeDocument/2006/relationships/hyperlink" Target="mailto:sales@rosuchebnik.ru" TargetMode="External"/><Relationship Id="rId12" Type="http://schemas.openxmlformats.org/officeDocument/2006/relationships/image" Target="../media/image197.jpeg"/><Relationship Id="rId2" Type="http://schemas.openxmlformats.org/officeDocument/2006/relationships/tags" Target="../tags/tag79.xml"/><Relationship Id="rId1" Type="http://schemas.openxmlformats.org/officeDocument/2006/relationships/vmlDrawing" Target="../drawings/vmlDrawing58.vml"/><Relationship Id="rId6" Type="http://schemas.openxmlformats.org/officeDocument/2006/relationships/image" Target="../media/image13.emf"/><Relationship Id="rId11" Type="http://schemas.openxmlformats.org/officeDocument/2006/relationships/image" Target="../media/image196.jpeg"/><Relationship Id="rId5" Type="http://schemas.openxmlformats.org/officeDocument/2006/relationships/oleObject" Target="../embeddings/oleObject58.bin"/><Relationship Id="rId10" Type="http://schemas.openxmlformats.org/officeDocument/2006/relationships/image" Target="../media/image195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94.jpeg"/><Relationship Id="rId14" Type="http://schemas.openxmlformats.org/officeDocument/2006/relationships/image" Target="../media/image199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3" Type="http://schemas.openxmlformats.org/officeDocument/2006/relationships/tags" Target="../tags/tag82.xml"/><Relationship Id="rId7" Type="http://schemas.openxmlformats.org/officeDocument/2006/relationships/image" Target="../media/image200.png"/><Relationship Id="rId2" Type="http://schemas.openxmlformats.org/officeDocument/2006/relationships/tags" Target="../tags/tag81.xml"/><Relationship Id="rId1" Type="http://schemas.openxmlformats.org/officeDocument/2006/relationships/vmlDrawing" Target="../drawings/vmlDrawing59.vml"/><Relationship Id="rId6" Type="http://schemas.openxmlformats.org/officeDocument/2006/relationships/image" Target="../media/image7.emf"/><Relationship Id="rId11" Type="http://schemas.openxmlformats.org/officeDocument/2006/relationships/image" Target="../media/image204.png"/><Relationship Id="rId5" Type="http://schemas.openxmlformats.org/officeDocument/2006/relationships/oleObject" Target="../embeddings/oleObject59.bin"/><Relationship Id="rId10" Type="http://schemas.openxmlformats.org/officeDocument/2006/relationships/image" Target="../media/image20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0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13" Type="http://schemas.openxmlformats.org/officeDocument/2006/relationships/image" Target="../media/image2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6.png"/><Relationship Id="rId12" Type="http://schemas.openxmlformats.org/officeDocument/2006/relationships/image" Target="../media/image210.png"/><Relationship Id="rId2" Type="http://schemas.openxmlformats.org/officeDocument/2006/relationships/tags" Target="../tags/tag83.xml"/><Relationship Id="rId1" Type="http://schemas.openxmlformats.org/officeDocument/2006/relationships/vmlDrawing" Target="../drawings/vmlDrawing60.vml"/><Relationship Id="rId6" Type="http://schemas.openxmlformats.org/officeDocument/2006/relationships/image" Target="../media/image205.png"/><Relationship Id="rId11" Type="http://schemas.openxmlformats.org/officeDocument/2006/relationships/image" Target="../media/image209.tiff"/><Relationship Id="rId5" Type="http://schemas.openxmlformats.org/officeDocument/2006/relationships/image" Target="../media/image6.emf"/><Relationship Id="rId15" Type="http://schemas.openxmlformats.org/officeDocument/2006/relationships/image" Target="../media/image3.emf"/><Relationship Id="rId10" Type="http://schemas.openxmlformats.org/officeDocument/2006/relationships/hyperlink" Target="http://book24.ru/" TargetMode="External"/><Relationship Id="rId4" Type="http://schemas.openxmlformats.org/officeDocument/2006/relationships/oleObject" Target="../embeddings/oleObject60.bin"/><Relationship Id="rId9" Type="http://schemas.openxmlformats.org/officeDocument/2006/relationships/image" Target="../media/image208.png"/><Relationship Id="rId14" Type="http://schemas.openxmlformats.org/officeDocument/2006/relationships/hyperlink" Target="mailto:info@rosuchebnik.ru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18" Type="http://schemas.openxmlformats.org/officeDocument/2006/relationships/image" Target="../media/image34.jpeg"/><Relationship Id="rId3" Type="http://schemas.openxmlformats.org/officeDocument/2006/relationships/tags" Target="../tags/tag24.xml"/><Relationship Id="rId21" Type="http://schemas.openxmlformats.org/officeDocument/2006/relationships/image" Target="../media/image37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17" Type="http://schemas.openxmlformats.org/officeDocument/2006/relationships/image" Target="../media/image33.jpeg"/><Relationship Id="rId2" Type="http://schemas.openxmlformats.org/officeDocument/2006/relationships/tags" Target="../tags/tag23.xml"/><Relationship Id="rId16" Type="http://schemas.openxmlformats.org/officeDocument/2006/relationships/image" Target="../media/image32.jpeg"/><Relationship Id="rId20" Type="http://schemas.openxmlformats.org/officeDocument/2006/relationships/image" Target="../media/image36.jpeg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3.emf"/><Relationship Id="rId11" Type="http://schemas.openxmlformats.org/officeDocument/2006/relationships/image" Target="../media/image27.jpeg"/><Relationship Id="rId5" Type="http://schemas.openxmlformats.org/officeDocument/2006/relationships/oleObject" Target="../embeddings/oleObject16.bin"/><Relationship Id="rId15" Type="http://schemas.openxmlformats.org/officeDocument/2006/relationships/image" Target="../media/image31.jpeg"/><Relationship Id="rId10" Type="http://schemas.openxmlformats.org/officeDocument/2006/relationships/image" Target="../media/image26.jpeg"/><Relationship Id="rId19" Type="http://schemas.openxmlformats.org/officeDocument/2006/relationships/image" Target="../media/image35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5.jpeg"/><Relationship Id="rId14" Type="http://schemas.openxmlformats.org/officeDocument/2006/relationships/image" Target="../media/image30.jpeg"/><Relationship Id="rId22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44.jpeg"/><Relationship Id="rId3" Type="http://schemas.openxmlformats.org/officeDocument/2006/relationships/tags" Target="../tags/tag26.xml"/><Relationship Id="rId7" Type="http://schemas.openxmlformats.org/officeDocument/2006/relationships/image" Target="../media/image39.png"/><Relationship Id="rId12" Type="http://schemas.openxmlformats.org/officeDocument/2006/relationships/image" Target="../media/image43.jpeg"/><Relationship Id="rId2" Type="http://schemas.openxmlformats.org/officeDocument/2006/relationships/tags" Target="../tags/tag25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3.emf"/><Relationship Id="rId11" Type="http://schemas.openxmlformats.org/officeDocument/2006/relationships/image" Target="../media/image42.jpeg"/><Relationship Id="rId5" Type="http://schemas.openxmlformats.org/officeDocument/2006/relationships/oleObject" Target="../embeddings/oleObject17.bin"/><Relationship Id="rId15" Type="http://schemas.openxmlformats.org/officeDocument/2006/relationships/image" Target="../media/image46.jpeg"/><Relationship Id="rId10" Type="http://schemas.openxmlformats.org/officeDocument/2006/relationships/image" Target="../media/image41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0.jpeg"/><Relationship Id="rId14" Type="http://schemas.openxmlformats.org/officeDocument/2006/relationships/image" Target="../media/image4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tags" Target="../tags/tag28.xml"/><Relationship Id="rId7" Type="http://schemas.openxmlformats.org/officeDocument/2006/relationships/image" Target="../media/image47.jpeg"/><Relationship Id="rId2" Type="http://schemas.openxmlformats.org/officeDocument/2006/relationships/tags" Target="../tags/tag27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3.emf"/><Relationship Id="rId11" Type="http://schemas.openxmlformats.org/officeDocument/2006/relationships/image" Target="../media/image51.png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50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2661482"/>
              </p:ext>
            </p:extLst>
          </p:nvPr>
        </p:nvGraphicFramePr>
        <p:xfrm>
          <a:off x="1191" y="85844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371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1" y="858441"/>
                        <a:ext cx="1191" cy="119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/>
          <p:cNvSpPr/>
          <p:nvPr>
            <p:custDataLst>
              <p:tags r:id="rId3"/>
            </p:custDataLst>
          </p:nvPr>
        </p:nvSpPr>
        <p:spPr>
          <a:xfrm>
            <a:off x="0" y="857250"/>
            <a:ext cx="119063" cy="119063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1200" b="1" dirty="0" err="1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grpSp>
        <p:nvGrpSpPr>
          <p:cNvPr id="4" name="Группа 16"/>
          <p:cNvGrpSpPr/>
          <p:nvPr/>
        </p:nvGrpSpPr>
        <p:grpSpPr>
          <a:xfrm>
            <a:off x="1" y="6678554"/>
            <a:ext cx="9143999" cy="184556"/>
            <a:chOff x="0" y="6617108"/>
            <a:chExt cx="9144000" cy="287867"/>
          </a:xfrm>
          <a:solidFill>
            <a:srgbClr val="2D3494"/>
          </a:solidFill>
        </p:grpSpPr>
        <p:sp>
          <p:nvSpPr>
            <p:cNvPr id="18" name="Rectangle 28"/>
            <p:cNvSpPr>
              <a:spLocks noChangeArrowheads="1"/>
            </p:cNvSpPr>
            <p:nvPr/>
          </p:nvSpPr>
          <p:spPr bwMode="auto">
            <a:xfrm>
              <a:off x="0" y="6617108"/>
              <a:ext cx="9144000" cy="2878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1350">
                <a:solidFill>
                  <a:srgbClr val="FFFFFF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57114" y="6680262"/>
              <a:ext cx="3600000" cy="164148"/>
            </a:xfrm>
            <a:prstGeom prst="rect">
              <a:avLst/>
            </a:prstGeom>
            <a:grp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en-US" sz="6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 </a:t>
              </a:r>
              <a:r>
                <a:rPr lang="ru-RU" sz="6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Корпорация «Российский учебник»</a:t>
              </a:r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3092024" y="445500"/>
            <a:ext cx="34289" cy="1321468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ru-RU" sz="900" dirty="0" err="1">
              <a:solidFill>
                <a:srgbClr val="EB2049"/>
              </a:solidFill>
            </a:endParaRPr>
          </a:p>
        </p:txBody>
      </p:sp>
      <p:sp>
        <p:nvSpPr>
          <p:cNvPr id="30" name="Заголовок 4"/>
          <p:cNvSpPr>
            <a:spLocks noGrp="1"/>
          </p:cNvSpPr>
          <p:nvPr>
            <p:ph type="ctrTitle"/>
          </p:nvPr>
        </p:nvSpPr>
        <p:spPr>
          <a:xfrm>
            <a:off x="3200314" y="633947"/>
            <a:ext cx="5831543" cy="153991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sz="2000" i="1" dirty="0" smtClean="0"/>
              <a:t>Содержательные и методические особенности УМК Климановой О.А. – Алексеева А.И, </a:t>
            </a:r>
            <a:br>
              <a:rPr lang="ru-RU" sz="2000" i="1" dirty="0" smtClean="0"/>
            </a:br>
            <a:r>
              <a:rPr lang="ru-RU" sz="2000" i="1" dirty="0" smtClean="0"/>
              <a:t>обеспечивающие реализацию современного урока географии</a:t>
            </a:r>
            <a:r>
              <a:rPr lang="ru-RU" sz="3600" dirty="0">
                <a:latin typeface="+mn-lt"/>
              </a:rPr>
              <a:t/>
            </a:r>
            <a:br>
              <a:rPr lang="ru-RU" sz="3600" dirty="0">
                <a:latin typeface="+mn-lt"/>
              </a:rPr>
            </a:br>
            <a:endParaRPr lang="ru-RU" sz="1200" dirty="0">
              <a:latin typeface="+mn-lt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067149" y="445500"/>
            <a:ext cx="50468" cy="1321468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ru-RU" sz="900" dirty="0" err="1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90447" y="5229011"/>
            <a:ext cx="294160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600" b="1" dirty="0">
                <a:solidFill>
                  <a:srgbClr val="2F3696"/>
                </a:solidFill>
                <a:latin typeface="Calibri" panose="020F0502020204030204" pitchFamily="34" charset="0"/>
              </a:rPr>
              <a:t>ФП № 1.2.3.4.2.1 – 1.2.3.4.2.4</a:t>
            </a:r>
          </a:p>
        </p:txBody>
      </p:sp>
      <p:pic>
        <p:nvPicPr>
          <p:cNvPr id="20" name="Picture 40" descr="ÐÐµÐ¾Ð³ÑÐ°ÑÐ¸Ñ Ð Ð¾ÑÑÐ¸Ð¸. Ð¥Ð¾Ð·ÑÐ¹ÑÑÐ²Ð¾ Ð¸ Ð³ÐµÐ¾Ð³ÑÐ°ÑÐ¸ÑÐµÑÐºÐ¸Ðµ ÑÐ°Ð¹Ð¾Ð½Ñ. 9 ÐºÐ»Ð°ÑÑ. Ð£ÑÐµÐ±Ð½Ð¸Ðº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038" y="2777705"/>
            <a:ext cx="1615460" cy="224286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8" descr="ÐÐµÐ¾Ð³ÑÐ°ÑÐ¸Ñ. 8 ÐºÐ»Ð°ÑÑ. Ð£ÑÐµÐ±Ð½Ð¸Ðº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188" y="2769079"/>
            <a:ext cx="1615460" cy="224286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5" descr="ÐÐµÐ¾Ð³ÑÐ°ÑÐ¸Ñ. Ð¡ÑÑÐ°Ð½Ð¾Ð²ÐµÐ´ÐµÐ½Ð¸Ðµ. 7 ÐºÐ»Ð°ÑÑ. Ð£ÑÐµÐ±Ð½Ð¸Ðº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075" y="2798883"/>
            <a:ext cx="1612132" cy="2238249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29024" y="2786332"/>
            <a:ext cx="1661276" cy="224286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Подзаголовок 5"/>
          <p:cNvSpPr>
            <a:spLocks noGrp="1"/>
          </p:cNvSpPr>
          <p:nvPr>
            <p:ph type="subTitle" idx="1"/>
          </p:nvPr>
        </p:nvSpPr>
        <p:spPr>
          <a:xfrm>
            <a:off x="5613592" y="5772905"/>
            <a:ext cx="3381401" cy="672710"/>
          </a:xfrm>
        </p:spPr>
        <p:txBody>
          <a:bodyPr>
            <a:normAutofit/>
          </a:bodyPr>
          <a:lstStyle/>
          <a:p>
            <a:r>
              <a:rPr lang="ru-RU" b="1" dirty="0" err="1" smtClean="0"/>
              <a:t>Солодова</a:t>
            </a:r>
            <a:r>
              <a:rPr lang="ru-RU" b="1" dirty="0" smtClean="0"/>
              <a:t> Ирина Леонидовна,</a:t>
            </a:r>
          </a:p>
          <a:p>
            <a:r>
              <a:rPr lang="ru-RU" b="1" dirty="0" smtClean="0"/>
              <a:t>ведущий методист по географии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92281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79057430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291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object 8"/>
          <p:cNvSpPr txBox="1"/>
          <p:nvPr/>
        </p:nvSpPr>
        <p:spPr>
          <a:xfrm>
            <a:off x="535033" y="496775"/>
            <a:ext cx="5132521" cy="32487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000" b="1" spc="-7" dirty="0">
                <a:solidFill>
                  <a:schemeClr val="tx1">
                    <a:lumMod val="90000"/>
                    <a:lumOff val="10000"/>
                  </a:schemeClr>
                </a:solidFill>
                <a:cs typeface="Times New Roman"/>
              </a:rPr>
              <a:t>О</a:t>
            </a:r>
            <a:r>
              <a:rPr sz="2000" b="1" spc="-7" dirty="0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/>
              </a:rPr>
              <a:t>.</a:t>
            </a:r>
            <a:r>
              <a:rPr lang="en-US" sz="2000" b="1" spc="-7" dirty="0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/>
              </a:rPr>
              <a:t> </a:t>
            </a:r>
            <a:r>
              <a:rPr sz="2000" b="1" spc="-7" dirty="0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/>
              </a:rPr>
              <a:t>А.</a:t>
            </a:r>
            <a:r>
              <a:rPr lang="en-US" sz="2000" b="1" spc="-7" dirty="0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/>
              </a:rPr>
              <a:t> </a:t>
            </a:r>
            <a:r>
              <a:rPr sz="2000" b="1" spc="-7" dirty="0" err="1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/>
              </a:rPr>
              <a:t>Климановой</a:t>
            </a:r>
            <a:r>
              <a:rPr sz="2000" b="1" spc="-7" dirty="0">
                <a:solidFill>
                  <a:schemeClr val="tx1">
                    <a:lumMod val="90000"/>
                    <a:lumOff val="10000"/>
                  </a:schemeClr>
                </a:solidFill>
                <a:cs typeface="Times New Roman"/>
              </a:rPr>
              <a:t>,</a:t>
            </a:r>
            <a:r>
              <a:rPr sz="2000" b="1" spc="-100" dirty="0">
                <a:solidFill>
                  <a:schemeClr val="tx1">
                    <a:lumMod val="90000"/>
                    <a:lumOff val="10000"/>
                  </a:schemeClr>
                </a:solidFill>
                <a:cs typeface="Times New Roman"/>
              </a:rPr>
              <a:t> </a:t>
            </a:r>
            <a:r>
              <a:rPr lang="en-US" sz="2000" b="1" spc="-100" dirty="0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/>
              </a:rPr>
              <a:t> </a:t>
            </a:r>
            <a:r>
              <a:rPr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/>
              </a:rPr>
              <a:t>А.</a:t>
            </a:r>
            <a:r>
              <a:rPr lang="en-US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/>
              </a:rPr>
              <a:t> </a:t>
            </a:r>
            <a:r>
              <a:rPr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/>
              </a:rPr>
              <a:t>И.</a:t>
            </a:r>
            <a:r>
              <a:rPr lang="en-US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/>
              </a:rPr>
              <a:t> </a:t>
            </a:r>
            <a:r>
              <a:rPr sz="2000" b="1" dirty="0" err="1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/>
              </a:rPr>
              <a:t>Алексеева</a:t>
            </a:r>
            <a:endParaRPr sz="2000" b="1" dirty="0">
              <a:solidFill>
                <a:schemeClr val="tx1">
                  <a:lumMod val="90000"/>
                  <a:lumOff val="10000"/>
                </a:schemeClr>
              </a:solidFill>
              <a:cs typeface="Times New Roman"/>
            </a:endParaRPr>
          </a:p>
        </p:txBody>
      </p:sp>
      <p:sp>
        <p:nvSpPr>
          <p:cNvPr id="14" name="object 47"/>
          <p:cNvSpPr txBox="1">
            <a:spLocks noGrp="1"/>
          </p:cNvSpPr>
          <p:nvPr>
            <p:ph type="body" sz="quarter" idx="12"/>
          </p:nvPr>
        </p:nvSpPr>
        <p:spPr>
          <a:xfrm>
            <a:off x="310745" y="1223758"/>
            <a:ext cx="7763580" cy="1221702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 marR="1609473">
              <a:spcBef>
                <a:spcPts val="127"/>
              </a:spcBef>
              <a:tabLst>
                <a:tab pos="370831" algn="l"/>
                <a:tab pos="3674441" algn="l"/>
              </a:tabLst>
            </a:pPr>
            <a:r>
              <a:rPr lang="ru-RU" sz="1867" b="1" spc="-13" dirty="0">
                <a:latin typeface="+mn-lt"/>
                <a:cs typeface="Times New Roman"/>
              </a:rPr>
              <a:t>5 – 6 классы </a:t>
            </a:r>
            <a:r>
              <a:rPr lang="ru-RU" sz="1867" b="1" spc="-13" dirty="0" smtClean="0">
                <a:latin typeface="+mn-lt"/>
                <a:cs typeface="Times New Roman"/>
              </a:rPr>
              <a:t> –    География</a:t>
            </a:r>
            <a:r>
              <a:rPr lang="ru-RU" sz="1867" b="1" spc="-13" dirty="0">
                <a:latin typeface="+mn-lt"/>
                <a:cs typeface="Times New Roman"/>
              </a:rPr>
              <a:t>. </a:t>
            </a:r>
            <a:r>
              <a:rPr lang="ru-RU" sz="1867" b="1" spc="-13" dirty="0" smtClean="0">
                <a:latin typeface="+mn-lt"/>
                <a:cs typeface="Times New Roman"/>
              </a:rPr>
              <a:t>Землеведение</a:t>
            </a:r>
          </a:p>
          <a:p>
            <a:pPr marL="16933" marR="1609473">
              <a:spcBef>
                <a:spcPts val="127"/>
              </a:spcBef>
              <a:tabLst>
                <a:tab pos="370831" algn="l"/>
                <a:tab pos="3674441" algn="l"/>
              </a:tabLst>
            </a:pPr>
            <a:endParaRPr lang="ru-RU" sz="1867" b="1" spc="-13" dirty="0">
              <a:latin typeface="+mn-lt"/>
              <a:cs typeface="Times New Roman"/>
            </a:endParaRPr>
          </a:p>
          <a:p>
            <a:pPr marL="16933" marR="1609473">
              <a:spcBef>
                <a:spcPts val="127"/>
              </a:spcBef>
              <a:tabLst>
                <a:tab pos="370831" algn="l"/>
                <a:tab pos="3674441" algn="l"/>
              </a:tabLst>
            </a:pPr>
            <a:r>
              <a:rPr lang="ru-RU" sz="1867" b="1" spc="-13" dirty="0">
                <a:latin typeface="+mn-lt"/>
                <a:cs typeface="Times New Roman"/>
              </a:rPr>
              <a:t>7 </a:t>
            </a:r>
            <a:r>
              <a:rPr lang="ru-RU" sz="1867" b="1" spc="-13" dirty="0" smtClean="0">
                <a:latin typeface="+mn-lt"/>
                <a:cs typeface="Times New Roman"/>
              </a:rPr>
              <a:t>класс    </a:t>
            </a:r>
            <a:r>
              <a:rPr lang="ru-RU" sz="1867" b="1" spc="-13" dirty="0">
                <a:latin typeface="+mn-lt"/>
                <a:cs typeface="Times New Roman"/>
              </a:rPr>
              <a:t>– </a:t>
            </a:r>
            <a:r>
              <a:rPr lang="ru-RU" sz="1867" b="1" spc="-13" dirty="0" smtClean="0">
                <a:latin typeface="+mn-lt"/>
                <a:cs typeface="Times New Roman"/>
              </a:rPr>
              <a:t>           </a:t>
            </a:r>
            <a:r>
              <a:rPr lang="ru-RU" sz="2000" b="1" spc="-13" dirty="0" smtClean="0">
                <a:latin typeface="+mn-lt"/>
                <a:cs typeface="Times New Roman"/>
              </a:rPr>
              <a:t>География</a:t>
            </a:r>
            <a:r>
              <a:rPr lang="ru-RU" sz="1867" b="1" spc="-13" dirty="0" smtClean="0">
                <a:latin typeface="+mn-lt"/>
                <a:cs typeface="Times New Roman"/>
              </a:rPr>
              <a:t>. Страноведения </a:t>
            </a:r>
          </a:p>
          <a:p>
            <a:pPr marL="16933" marR="1609473">
              <a:spcBef>
                <a:spcPts val="127"/>
              </a:spcBef>
              <a:tabLst>
                <a:tab pos="370831" algn="l"/>
                <a:tab pos="3674441" algn="l"/>
              </a:tabLst>
            </a:pPr>
            <a:endParaRPr lang="ru-RU" sz="1867" b="1" spc="-13" dirty="0">
              <a:latin typeface="+mn-lt"/>
              <a:cs typeface="Times New Roman"/>
            </a:endParaRPr>
          </a:p>
          <a:p>
            <a:pPr marL="16933" marR="1609473">
              <a:spcBef>
                <a:spcPts val="127"/>
              </a:spcBef>
              <a:tabLst>
                <a:tab pos="370831" algn="l"/>
                <a:tab pos="3674441" algn="l"/>
              </a:tabLst>
            </a:pPr>
            <a:r>
              <a:rPr sz="1867" b="1" spc="-7" dirty="0">
                <a:latin typeface="+mn-lt"/>
                <a:cs typeface="Times New Roman"/>
              </a:rPr>
              <a:t>8</a:t>
            </a:r>
            <a:r>
              <a:rPr lang="ru-RU" sz="1867" b="1" spc="-7" dirty="0">
                <a:latin typeface="+mn-lt"/>
                <a:cs typeface="Times New Roman"/>
              </a:rPr>
              <a:t> – 9 классы </a:t>
            </a:r>
            <a:r>
              <a:rPr lang="ru-RU" sz="1867" b="1" spc="-7" dirty="0" smtClean="0">
                <a:latin typeface="+mn-lt"/>
                <a:cs typeface="Times New Roman"/>
              </a:rPr>
              <a:t> –    География </a:t>
            </a:r>
            <a:r>
              <a:rPr lang="ru-RU" sz="1867" b="1" spc="-7" dirty="0">
                <a:latin typeface="+mn-lt"/>
                <a:cs typeface="Times New Roman"/>
              </a:rPr>
              <a:t>России</a:t>
            </a:r>
            <a:endParaRPr sz="1867" dirty="0">
              <a:latin typeface="+mn-lt"/>
              <a:cs typeface="Times New Roman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889" y="260649"/>
            <a:ext cx="8037543" cy="576063"/>
          </a:xfrm>
        </p:spPr>
        <p:txBody>
          <a:bodyPr/>
          <a:lstStyle/>
          <a:p>
            <a:r>
              <a:rPr lang="ru-RU" dirty="0" smtClean="0"/>
              <a:t>СТРУКТУРА УЧЕБНОГО КУРСА «ГЕОГРАФИЯ»</a:t>
            </a:r>
            <a:endParaRPr lang="ru-RU" dirty="0"/>
          </a:p>
        </p:txBody>
      </p:sp>
      <p:pic>
        <p:nvPicPr>
          <p:cNvPr id="160774" name="Picture 6" descr="ÐÐµÐ¾Ð³ÑÐ°ÑÐ¸Ñ. 5-6 ÐºÐ»Ð°ÑÑ. Ð£ÑÐµÐ±Ð½Ð¸Ðº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20" y="2985809"/>
            <a:ext cx="1565218" cy="2142417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5" descr="ÐÐµÐ¾Ð³ÑÐ°ÑÐ¸Ñ. Ð¡ÑÑÐ°Ð½Ð¾Ð²ÐµÐ´ÐµÐ½Ð¸Ðµ. 7 ÐºÐ»Ð°ÑÑ. Ð£ÑÐµÐ±Ð½Ð¸Ðº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652" y="2990184"/>
            <a:ext cx="1560262" cy="2135631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0" descr="ÐÐµÐ¾Ð³ÑÐ°ÑÐ¸Ñ Ð Ð¾ÑÑÐ¸Ð¸. Ð¥Ð¾Ð·ÑÐ¹ÑÑÐ²Ð¾ Ð¸ Ð³ÐµÐ¾Ð³ÑÐ°ÑÐ¸ÑÐµÑÐºÐ¸Ðµ ÑÐ°Ð¹Ð¾Ð½Ñ. 9 ÐºÐ»Ð°ÑÑ. Ð£ÑÐµÐ±Ð½Ð¸Ðº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712" y="2993306"/>
            <a:ext cx="1556720" cy="2130785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8" descr="ÐÐµÐ¾Ð³ÑÐ°ÑÐ¸Ñ. 8 ÐºÐ»Ð°ÑÑ. Ð£ÑÐµÐ±Ð½Ð¸Ðº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160" y="2994555"/>
            <a:ext cx="1555305" cy="2128847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32424" y="5417076"/>
            <a:ext cx="1296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spc="-1" dirty="0" smtClean="0">
                <a:solidFill>
                  <a:srgbClr val="FC0652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ФП № 1.2.3.4.2.1</a:t>
            </a:r>
            <a:endParaRPr lang="ru-RU" sz="1600" b="1" dirty="0">
              <a:solidFill>
                <a:srgbClr val="FC0652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727169" y="5330811"/>
            <a:ext cx="1296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spc="-1" dirty="0" smtClean="0">
                <a:solidFill>
                  <a:srgbClr val="FC0652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ФП № 1.2.3.4.2.2</a:t>
            </a:r>
            <a:endParaRPr lang="ru-RU" sz="1600" b="1" dirty="0">
              <a:solidFill>
                <a:srgbClr val="FC0652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871115" y="5313559"/>
            <a:ext cx="1296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spc="-1" dirty="0" smtClean="0">
                <a:solidFill>
                  <a:srgbClr val="FC0652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ФП № 1.2.3.4.2.3</a:t>
            </a:r>
            <a:endParaRPr lang="ru-RU" sz="1600" b="1" dirty="0">
              <a:solidFill>
                <a:srgbClr val="FC0652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082864" y="5313559"/>
            <a:ext cx="1296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spc="-1" dirty="0" smtClean="0">
                <a:solidFill>
                  <a:srgbClr val="FC0652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ФП № 1.2.3.4.2.4</a:t>
            </a:r>
            <a:endParaRPr lang="ru-RU" sz="1600" b="1" dirty="0">
              <a:solidFill>
                <a:srgbClr val="FC06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66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97687008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315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19063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4" name="object 90"/>
          <p:cNvSpPr txBox="1">
            <a:spLocks noGrp="1"/>
          </p:cNvSpPr>
          <p:nvPr>
            <p:ph type="body" sz="quarter" idx="12"/>
          </p:nvPr>
        </p:nvSpPr>
        <p:spPr>
          <a:xfrm>
            <a:off x="0" y="2060848"/>
            <a:ext cx="8622450" cy="2452809"/>
          </a:xfrm>
          <a:prstGeom prst="rect">
            <a:avLst/>
          </a:prstGeom>
        </p:spPr>
        <p:txBody>
          <a:bodyPr vert="horz" wrap="square" lIns="0" tIns="74507" rIns="0" bIns="0" rtlCol="0">
            <a:spAutoFit/>
          </a:bodyPr>
          <a:lstStyle/>
          <a:p>
            <a:pPr marL="4184650" indent="-3736975">
              <a:spcBef>
                <a:spcPts val="587"/>
              </a:spcBef>
            </a:pPr>
            <a:r>
              <a:rPr lang="ru-RU" sz="2400" b="1" dirty="0">
                <a:solidFill>
                  <a:srgbClr val="2D3494"/>
                </a:solidFill>
                <a:ea typeface="+mj-ea"/>
                <a:cs typeface="+mj-cs"/>
              </a:rPr>
              <a:t>Цель</a:t>
            </a:r>
            <a:r>
              <a:rPr sz="2400" b="1" dirty="0">
                <a:solidFill>
                  <a:srgbClr val="2D3494"/>
                </a:solidFill>
                <a:ea typeface="+mj-ea"/>
                <a:cs typeface="+mj-cs"/>
              </a:rPr>
              <a:t> </a:t>
            </a:r>
            <a:r>
              <a:rPr sz="2400" b="1" dirty="0" err="1">
                <a:solidFill>
                  <a:srgbClr val="2D3494"/>
                </a:solidFill>
                <a:ea typeface="+mj-ea"/>
                <a:cs typeface="+mj-cs"/>
              </a:rPr>
              <a:t>курса</a:t>
            </a:r>
            <a:endParaRPr lang="en-US" sz="2400" b="1" dirty="0">
              <a:solidFill>
                <a:srgbClr val="2D3494"/>
              </a:solidFill>
              <a:ea typeface="+mj-ea"/>
              <a:cs typeface="+mj-cs"/>
            </a:endParaRPr>
          </a:p>
          <a:p>
            <a:pPr marL="4184969">
              <a:spcBef>
                <a:spcPts val="587"/>
              </a:spcBef>
            </a:pPr>
            <a:endParaRPr sz="2400" dirty="0">
              <a:latin typeface="+mn-lt"/>
              <a:cs typeface="Times New Roman"/>
            </a:endParaRPr>
          </a:p>
          <a:p>
            <a:pPr marL="474121" marR="469888">
              <a:spcBef>
                <a:spcPts val="0"/>
              </a:spcBef>
            </a:pPr>
            <a:r>
              <a:rPr lang="ru-RU" sz="2000" spc="-13" dirty="0" smtClean="0">
                <a:latin typeface="+mn-lt"/>
                <a:cs typeface="Times New Roman"/>
              </a:rPr>
              <a:t>Знакомство</a:t>
            </a:r>
            <a:r>
              <a:rPr sz="2000" spc="-13" dirty="0" smtClean="0">
                <a:latin typeface="+mn-lt"/>
                <a:cs typeface="Times New Roman"/>
              </a:rPr>
              <a:t> </a:t>
            </a:r>
            <a:r>
              <a:rPr sz="2000" spc="-7" dirty="0">
                <a:latin typeface="+mn-lt"/>
                <a:cs typeface="Times New Roman"/>
              </a:rPr>
              <a:t>с базовыми знаниями о </a:t>
            </a:r>
            <a:r>
              <a:rPr lang="ru-RU" sz="2000" spc="-7" dirty="0">
                <a:latin typeface="+mn-lt"/>
                <a:cs typeface="Times New Roman"/>
              </a:rPr>
              <a:t>природе планеты</a:t>
            </a:r>
            <a:r>
              <a:rPr sz="2000" spc="-13" dirty="0">
                <a:latin typeface="+mn-lt"/>
                <a:cs typeface="Times New Roman"/>
              </a:rPr>
              <a:t> </a:t>
            </a:r>
            <a:r>
              <a:rPr sz="2000" spc="-7" dirty="0">
                <a:latin typeface="+mn-lt"/>
                <a:cs typeface="Times New Roman"/>
              </a:rPr>
              <a:t>Земля, ее основных </a:t>
            </a:r>
            <a:r>
              <a:rPr sz="2000" spc="-7" dirty="0" err="1">
                <a:latin typeface="+mn-lt"/>
                <a:cs typeface="Times New Roman"/>
              </a:rPr>
              <a:t>закономерностях</a:t>
            </a:r>
            <a:r>
              <a:rPr sz="2000" spc="-7" dirty="0">
                <a:latin typeface="+mn-lt"/>
                <a:cs typeface="Times New Roman"/>
              </a:rPr>
              <a:t> </a:t>
            </a:r>
            <a:r>
              <a:rPr sz="2000" spc="-7" dirty="0" smtClean="0">
                <a:latin typeface="+mn-lt"/>
                <a:cs typeface="Times New Roman"/>
              </a:rPr>
              <a:t>и</a:t>
            </a:r>
            <a:r>
              <a:rPr lang="en-US" sz="2000" spc="-7" dirty="0" smtClean="0">
                <a:latin typeface="+mn-lt"/>
                <a:cs typeface="Times New Roman"/>
              </a:rPr>
              <a:t> </a:t>
            </a:r>
            <a:r>
              <a:rPr sz="2000" spc="-13" dirty="0" err="1" smtClean="0">
                <a:latin typeface="+mn-lt"/>
                <a:cs typeface="Times New Roman"/>
              </a:rPr>
              <a:t>взаимовлиянии</a:t>
            </a:r>
            <a:r>
              <a:rPr sz="2000" spc="-13" dirty="0" smtClean="0">
                <a:latin typeface="+mn-lt"/>
                <a:cs typeface="Times New Roman"/>
              </a:rPr>
              <a:t> </a:t>
            </a:r>
            <a:r>
              <a:rPr sz="2000" spc="-7" dirty="0">
                <a:latin typeface="+mn-lt"/>
                <a:cs typeface="Times New Roman"/>
              </a:rPr>
              <a:t>природы и</a:t>
            </a:r>
            <a:r>
              <a:rPr sz="2000" spc="40" dirty="0">
                <a:latin typeface="+mn-lt"/>
                <a:cs typeface="Times New Roman"/>
              </a:rPr>
              <a:t> </a:t>
            </a:r>
            <a:r>
              <a:rPr lang="ru-RU" sz="2000" spc="-13" dirty="0">
                <a:latin typeface="+mn-lt"/>
                <a:cs typeface="Times New Roman"/>
              </a:rPr>
              <a:t>населения.</a:t>
            </a:r>
            <a:endParaRPr sz="2000" dirty="0">
              <a:latin typeface="+mn-lt"/>
              <a:cs typeface="Times New Roman"/>
            </a:endParaRPr>
          </a:p>
          <a:p>
            <a:pPr>
              <a:spcBef>
                <a:spcPts val="13"/>
              </a:spcBef>
            </a:pPr>
            <a:endParaRPr sz="2000" dirty="0">
              <a:latin typeface="+mn-lt"/>
              <a:cs typeface="Times New Roman"/>
            </a:endParaRPr>
          </a:p>
          <a:p>
            <a:pPr marL="474121" marR="6773">
              <a:lnSpc>
                <a:spcPct val="90000"/>
              </a:lnSpc>
            </a:pPr>
            <a:r>
              <a:rPr lang="ru-RU" sz="2000" b="1" spc="-7" dirty="0" smtClean="0">
                <a:latin typeface="+mn-lt"/>
                <a:cs typeface="Times New Roman"/>
              </a:rPr>
              <a:t>Распределение</a:t>
            </a:r>
            <a:r>
              <a:rPr sz="2000" b="1" spc="-7" dirty="0" smtClean="0">
                <a:latin typeface="+mn-lt"/>
                <a:cs typeface="Times New Roman"/>
              </a:rPr>
              <a:t> </a:t>
            </a:r>
            <a:r>
              <a:rPr sz="2000" b="1" spc="-7" dirty="0">
                <a:latin typeface="+mn-lt"/>
                <a:cs typeface="Times New Roman"/>
              </a:rPr>
              <a:t>материала между </a:t>
            </a:r>
            <a:r>
              <a:rPr sz="2000" b="1" dirty="0">
                <a:latin typeface="+mn-lt"/>
                <a:cs typeface="Times New Roman"/>
              </a:rPr>
              <a:t>5 и 6 </a:t>
            </a:r>
            <a:r>
              <a:rPr lang="ru-RU" sz="2000" b="1" spc="-7" dirty="0">
                <a:latin typeface="+mn-lt"/>
                <a:cs typeface="Times New Roman"/>
              </a:rPr>
              <a:t>классами проведено не</a:t>
            </a:r>
            <a:r>
              <a:rPr sz="2000" b="1" spc="-7" dirty="0">
                <a:latin typeface="+mn-lt"/>
                <a:cs typeface="Times New Roman"/>
              </a:rPr>
              <a:t> механистически, </a:t>
            </a:r>
            <a:r>
              <a:rPr sz="2000" b="1" dirty="0">
                <a:latin typeface="+mn-lt"/>
                <a:cs typeface="Times New Roman"/>
              </a:rPr>
              <a:t>а с </a:t>
            </a:r>
            <a:r>
              <a:rPr lang="ru-RU" sz="2000" b="1" dirty="0">
                <a:latin typeface="+mn-lt"/>
                <a:cs typeface="Times New Roman"/>
              </a:rPr>
              <a:t>учетом года обучения. </a:t>
            </a:r>
            <a:r>
              <a:rPr lang="ru-RU" sz="2000" b="1" spc="-7" dirty="0">
                <a:latin typeface="+mn-lt"/>
                <a:cs typeface="Times New Roman"/>
              </a:rPr>
              <a:t>Более «простой»</a:t>
            </a:r>
            <a:r>
              <a:rPr sz="2000" b="1" spc="-7" dirty="0">
                <a:latin typeface="+mn-lt"/>
                <a:cs typeface="Times New Roman"/>
              </a:rPr>
              <a:t> материал по большинству тем раскрывается </a:t>
            </a:r>
            <a:r>
              <a:rPr sz="2000" b="1" dirty="0">
                <a:latin typeface="+mn-lt"/>
                <a:cs typeface="Times New Roman"/>
              </a:rPr>
              <a:t>в  пятом классе, а </a:t>
            </a:r>
            <a:r>
              <a:rPr sz="2000" b="1" spc="-7" dirty="0">
                <a:latin typeface="+mn-lt"/>
                <a:cs typeface="Times New Roman"/>
              </a:rPr>
              <a:t>затем </a:t>
            </a:r>
            <a:r>
              <a:rPr sz="2000" b="1" dirty="0">
                <a:latin typeface="+mn-lt"/>
                <a:cs typeface="Times New Roman"/>
              </a:rPr>
              <a:t>его изучение </a:t>
            </a:r>
            <a:r>
              <a:rPr sz="2000" b="1" spc="-7" dirty="0">
                <a:latin typeface="+mn-lt"/>
                <a:cs typeface="Times New Roman"/>
              </a:rPr>
              <a:t>на более </a:t>
            </a:r>
            <a:r>
              <a:rPr sz="2000" b="1" dirty="0">
                <a:latin typeface="+mn-lt"/>
                <a:cs typeface="Times New Roman"/>
              </a:rPr>
              <a:t>сложном  уровне продолжается в 6</a:t>
            </a:r>
            <a:r>
              <a:rPr sz="2000" b="1" spc="-47" dirty="0">
                <a:latin typeface="+mn-lt"/>
                <a:cs typeface="Times New Roman"/>
              </a:rPr>
              <a:t> </a:t>
            </a:r>
            <a:r>
              <a:rPr sz="2000" b="1" dirty="0">
                <a:latin typeface="+mn-lt"/>
                <a:cs typeface="Times New Roman"/>
              </a:rPr>
              <a:t>классе</a:t>
            </a:r>
            <a:r>
              <a:rPr sz="2000" dirty="0">
                <a:latin typeface="+mn-lt"/>
                <a:cs typeface="Times New Roman"/>
              </a:rPr>
              <a:t>.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5-6 КЛАССЫ . ЗЕМЛЕВЕДЕНИЕ </a:t>
            </a:r>
            <a:endParaRPr lang="ru-RU" dirty="0"/>
          </a:p>
        </p:txBody>
      </p:sp>
      <p:pic>
        <p:nvPicPr>
          <p:cNvPr id="10" name="Picture 6" descr="ÐÐµÐ¾Ð³ÑÐ°ÑÐ¸Ñ. 5-6 ÐºÐ»Ð°ÑÑ. Ð£ÑÐµÐ±Ð½Ð¸Ðº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809" y="232698"/>
            <a:ext cx="938764" cy="1324095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033609" y="1612941"/>
            <a:ext cx="1027525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2F3696"/>
                </a:solidFill>
                <a:latin typeface="Calibri" panose="020F0502020204030204" pitchFamily="34" charset="0"/>
              </a:rPr>
              <a:t>ФП № 1.2.3.4.2.1</a:t>
            </a:r>
          </a:p>
        </p:txBody>
      </p:sp>
    </p:spTree>
    <p:extLst>
      <p:ext uri="{BB962C8B-B14F-4D97-AF65-F5344CB8AC3E}">
        <p14:creationId xmlns:p14="http://schemas.microsoft.com/office/powerpoint/2010/main" val="13045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5364539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8339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19063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Times New Roman" panose="02020603050405020304" pitchFamily="18" charset="0"/>
              <a:sym typeface="Calibri" panose="020F050202020403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type="body" sz="quarter" idx="12"/>
          </p:nvPr>
        </p:nvSpPr>
        <p:spPr>
          <a:xfrm>
            <a:off x="422889" y="1466330"/>
            <a:ext cx="8539955" cy="4680520"/>
          </a:xfrm>
        </p:spPr>
        <p:txBody>
          <a:bodyPr>
            <a:normAutofit fontScale="47500" lnSpcReduction="20000"/>
          </a:bodyPr>
          <a:lstStyle/>
          <a:p>
            <a:pPr marR="4230688">
              <a:lnSpc>
                <a:spcPct val="120000"/>
              </a:lnSpc>
              <a:spcBef>
                <a:spcPts val="147"/>
              </a:spcBef>
            </a:pPr>
            <a:r>
              <a:rPr lang="ru-RU" sz="2933" b="1" spc="-20" dirty="0">
                <a:cs typeface="Times New Roman"/>
              </a:rPr>
              <a:t>Раздел </a:t>
            </a:r>
            <a:r>
              <a:rPr lang="ru-RU" sz="2933" b="1" spc="-7" dirty="0">
                <a:cs typeface="Times New Roman"/>
              </a:rPr>
              <a:t>I. </a:t>
            </a:r>
            <a:r>
              <a:rPr lang="ru-RU" sz="2933" b="1" spc="-27" dirty="0">
                <a:cs typeface="Times New Roman"/>
              </a:rPr>
              <a:t>Как </a:t>
            </a:r>
            <a:r>
              <a:rPr lang="ru-RU" sz="2933" b="1" spc="7" dirty="0">
                <a:cs typeface="Times New Roman"/>
              </a:rPr>
              <a:t>устроен </a:t>
            </a:r>
            <a:r>
              <a:rPr lang="ru-RU" sz="2933" b="1" spc="-13" dirty="0">
                <a:cs typeface="Times New Roman"/>
              </a:rPr>
              <a:t>наш </a:t>
            </a:r>
            <a:r>
              <a:rPr lang="ru-RU" sz="2933" b="1" spc="-7" dirty="0">
                <a:cs typeface="Times New Roman"/>
              </a:rPr>
              <a:t>мир?  </a:t>
            </a:r>
          </a:p>
          <a:p>
            <a:pPr marR="4230688">
              <a:lnSpc>
                <a:spcPct val="120000"/>
              </a:lnSpc>
              <a:spcBef>
                <a:spcPts val="147"/>
              </a:spcBef>
            </a:pPr>
            <a:r>
              <a:rPr lang="ru-RU" sz="2933" spc="-60" dirty="0">
                <a:cs typeface="Times New Roman"/>
              </a:rPr>
              <a:t>Тема </a:t>
            </a:r>
            <a:r>
              <a:rPr lang="ru-RU" sz="2933" spc="-7" dirty="0">
                <a:cs typeface="Times New Roman"/>
              </a:rPr>
              <a:t>1. Земля </a:t>
            </a:r>
            <a:r>
              <a:rPr lang="ru-RU" sz="2933" spc="-20" dirty="0">
                <a:cs typeface="Times New Roman"/>
              </a:rPr>
              <a:t>во</a:t>
            </a:r>
            <a:r>
              <a:rPr lang="ru-RU" sz="2933" spc="93" dirty="0">
                <a:cs typeface="Times New Roman"/>
              </a:rPr>
              <a:t> </a:t>
            </a:r>
            <a:r>
              <a:rPr lang="ru-RU" sz="2933" spc="-7" dirty="0">
                <a:cs typeface="Times New Roman"/>
              </a:rPr>
              <a:t>Вселенной</a:t>
            </a:r>
            <a:endParaRPr lang="ru-RU" sz="2933" dirty="0">
              <a:cs typeface="Times New Roman"/>
            </a:endParaRPr>
          </a:p>
          <a:p>
            <a:pPr marR="6773">
              <a:lnSpc>
                <a:spcPct val="120000"/>
              </a:lnSpc>
            </a:pPr>
            <a:r>
              <a:rPr lang="ru-RU" sz="2933" spc="-53" dirty="0">
                <a:cs typeface="Times New Roman"/>
              </a:rPr>
              <a:t>Тема </a:t>
            </a:r>
            <a:r>
              <a:rPr lang="ru-RU" sz="2933" spc="-7" dirty="0">
                <a:cs typeface="Times New Roman"/>
              </a:rPr>
              <a:t>2. </a:t>
            </a:r>
            <a:r>
              <a:rPr lang="ru-RU" sz="2933" spc="-27" dirty="0">
                <a:cs typeface="Times New Roman"/>
              </a:rPr>
              <a:t>Облик </a:t>
            </a:r>
            <a:r>
              <a:rPr lang="ru-RU" sz="2933" spc="-7" dirty="0">
                <a:cs typeface="Times New Roman"/>
              </a:rPr>
              <a:t>Земли </a:t>
            </a:r>
            <a:r>
              <a:rPr lang="ru-RU" sz="2933" spc="-20" dirty="0">
                <a:cs typeface="Times New Roman"/>
              </a:rPr>
              <a:t>(облик земного </a:t>
            </a:r>
            <a:r>
              <a:rPr lang="ru-RU" sz="2933" spc="-7" dirty="0">
                <a:cs typeface="Times New Roman"/>
              </a:rPr>
              <a:t>шара, </a:t>
            </a:r>
          </a:p>
          <a:p>
            <a:pPr marR="6773">
              <a:lnSpc>
                <a:spcPct val="120000"/>
              </a:lnSpc>
            </a:pPr>
            <a:r>
              <a:rPr lang="ru-RU" sz="2933" spc="-13" dirty="0" smtClean="0">
                <a:cs typeface="Times New Roman"/>
              </a:rPr>
              <a:t>формы </a:t>
            </a:r>
            <a:r>
              <a:rPr lang="ru-RU" sz="2933" spc="-7" dirty="0">
                <a:cs typeface="Times New Roman"/>
              </a:rPr>
              <a:t>и  </a:t>
            </a:r>
            <a:r>
              <a:rPr lang="ru-RU" sz="2933" spc="-13" dirty="0">
                <a:cs typeface="Times New Roman"/>
              </a:rPr>
              <a:t>размеры Земли, формы </a:t>
            </a:r>
            <a:r>
              <a:rPr lang="ru-RU" sz="2933" spc="-7" dirty="0">
                <a:cs typeface="Times New Roman"/>
              </a:rPr>
              <a:t>и  </a:t>
            </a:r>
            <a:r>
              <a:rPr lang="ru-RU" sz="2933" spc="-13" dirty="0">
                <a:cs typeface="Times New Roman"/>
              </a:rPr>
              <a:t>размеры Земли, </a:t>
            </a:r>
            <a:endParaRPr lang="en-US" sz="2933" spc="-13" dirty="0" smtClean="0">
              <a:cs typeface="Times New Roman"/>
            </a:endParaRPr>
          </a:p>
          <a:p>
            <a:pPr marR="6773">
              <a:lnSpc>
                <a:spcPct val="120000"/>
              </a:lnSpc>
            </a:pPr>
            <a:r>
              <a:rPr lang="ru-RU" sz="2933" spc="-13" dirty="0" smtClean="0">
                <a:cs typeface="Times New Roman"/>
              </a:rPr>
              <a:t>параллели </a:t>
            </a:r>
            <a:r>
              <a:rPr lang="ru-RU" sz="2933" spc="-7" dirty="0">
                <a:cs typeface="Times New Roman"/>
              </a:rPr>
              <a:t>и меридианы, </a:t>
            </a:r>
            <a:r>
              <a:rPr lang="ru-RU" sz="2933" spc="-53" dirty="0">
                <a:cs typeface="Times New Roman"/>
              </a:rPr>
              <a:t>глобус)</a:t>
            </a:r>
          </a:p>
          <a:p>
            <a:pPr marR="6773">
              <a:lnSpc>
                <a:spcPct val="120000"/>
              </a:lnSpc>
            </a:pPr>
            <a:r>
              <a:rPr lang="ru-RU" sz="2933" spc="-53" dirty="0">
                <a:cs typeface="Times New Roman"/>
              </a:rPr>
              <a:t> </a:t>
            </a:r>
            <a:r>
              <a:rPr lang="ru-RU" sz="2933" b="1" spc="-20" dirty="0">
                <a:cs typeface="Times New Roman"/>
              </a:rPr>
              <a:t>Раздел </a:t>
            </a:r>
            <a:r>
              <a:rPr lang="ru-RU" sz="2933" b="1" spc="-7" dirty="0">
                <a:cs typeface="Times New Roman"/>
              </a:rPr>
              <a:t>II. Развитие </a:t>
            </a:r>
            <a:r>
              <a:rPr lang="ru-RU" sz="2933" b="1" dirty="0">
                <a:cs typeface="Times New Roman"/>
              </a:rPr>
              <a:t>географических </a:t>
            </a:r>
            <a:r>
              <a:rPr lang="ru-RU" sz="2933" b="1" spc="-13" dirty="0">
                <a:cs typeface="Times New Roman"/>
              </a:rPr>
              <a:t>знаний </a:t>
            </a:r>
          </a:p>
          <a:p>
            <a:pPr marR="6773">
              <a:lnSpc>
                <a:spcPct val="120000"/>
              </a:lnSpc>
            </a:pPr>
            <a:r>
              <a:rPr lang="ru-RU" sz="2933" b="1" spc="-13" dirty="0">
                <a:cs typeface="Times New Roman"/>
              </a:rPr>
              <a:t> </a:t>
            </a:r>
            <a:r>
              <a:rPr lang="ru-RU" sz="2933" b="1" spc="-7" dirty="0">
                <a:cs typeface="Times New Roman"/>
              </a:rPr>
              <a:t>о</a:t>
            </a:r>
            <a:r>
              <a:rPr lang="ru-RU" sz="2933" b="1" spc="33" dirty="0">
                <a:cs typeface="Times New Roman"/>
              </a:rPr>
              <a:t> </a:t>
            </a:r>
            <a:r>
              <a:rPr lang="ru-RU" sz="2933" b="1" spc="-13" dirty="0">
                <a:cs typeface="Times New Roman"/>
              </a:rPr>
              <a:t>земной </a:t>
            </a:r>
            <a:r>
              <a:rPr lang="ru-RU" sz="2933" b="1" dirty="0">
                <a:cs typeface="Times New Roman"/>
              </a:rPr>
              <a:t>поверхности</a:t>
            </a:r>
          </a:p>
          <a:p>
            <a:pPr>
              <a:lnSpc>
                <a:spcPct val="120000"/>
              </a:lnSpc>
              <a:spcBef>
                <a:spcPts val="13"/>
              </a:spcBef>
            </a:pPr>
            <a:r>
              <a:rPr lang="ru-RU" sz="2933" spc="-60" dirty="0">
                <a:cs typeface="Times New Roman"/>
              </a:rPr>
              <a:t>Тема </a:t>
            </a:r>
            <a:r>
              <a:rPr lang="ru-RU" sz="2933" spc="-7" dirty="0">
                <a:cs typeface="Times New Roman"/>
              </a:rPr>
              <a:t>3. </a:t>
            </a:r>
            <a:r>
              <a:rPr lang="ru-RU" sz="2933" spc="-13" dirty="0">
                <a:cs typeface="Times New Roman"/>
              </a:rPr>
              <a:t>Изображение</a:t>
            </a:r>
            <a:r>
              <a:rPr lang="ru-RU" sz="2933" spc="60" dirty="0">
                <a:cs typeface="Times New Roman"/>
              </a:rPr>
              <a:t> </a:t>
            </a:r>
            <a:r>
              <a:rPr lang="ru-RU" sz="2933" spc="-7" dirty="0">
                <a:cs typeface="Times New Roman"/>
              </a:rPr>
              <a:t>Земли</a:t>
            </a:r>
            <a:r>
              <a:rPr lang="ru-RU" sz="2933" spc="-7" dirty="0">
                <a:cs typeface="Arial"/>
              </a:rPr>
              <a:t>.</a:t>
            </a:r>
            <a:endParaRPr lang="ru-RU" sz="2933" dirty="0">
              <a:cs typeface="Arial"/>
            </a:endParaRPr>
          </a:p>
          <a:p>
            <a:pPr marR="1617093">
              <a:lnSpc>
                <a:spcPct val="120000"/>
              </a:lnSpc>
              <a:spcBef>
                <a:spcPts val="147"/>
              </a:spcBef>
            </a:pPr>
            <a:r>
              <a:rPr lang="ru-RU" sz="2933" spc="-60" dirty="0">
                <a:cs typeface="Times New Roman"/>
              </a:rPr>
              <a:t>Тема </a:t>
            </a:r>
            <a:r>
              <a:rPr lang="ru-RU" sz="2933" spc="-7" dirty="0">
                <a:cs typeface="Times New Roman"/>
              </a:rPr>
              <a:t>4. </a:t>
            </a:r>
            <a:r>
              <a:rPr lang="ru-RU" sz="2933" spc="-13" dirty="0">
                <a:cs typeface="Times New Roman"/>
              </a:rPr>
              <a:t>История открытия </a:t>
            </a:r>
            <a:r>
              <a:rPr lang="ru-RU" sz="2933" spc="-7" dirty="0">
                <a:cs typeface="Times New Roman"/>
              </a:rPr>
              <a:t>и </a:t>
            </a:r>
            <a:r>
              <a:rPr lang="ru-RU" sz="2933" spc="7" dirty="0">
                <a:cs typeface="Times New Roman"/>
              </a:rPr>
              <a:t>освоения </a:t>
            </a:r>
            <a:r>
              <a:rPr lang="ru-RU" sz="2933" spc="-13" dirty="0">
                <a:cs typeface="Times New Roman"/>
              </a:rPr>
              <a:t>Земли </a:t>
            </a:r>
          </a:p>
          <a:p>
            <a:pPr marR="1617093">
              <a:lnSpc>
                <a:spcPct val="120000"/>
              </a:lnSpc>
              <a:spcBef>
                <a:spcPts val="147"/>
              </a:spcBef>
            </a:pPr>
            <a:r>
              <a:rPr lang="ru-RU" sz="2933" spc="-13" dirty="0">
                <a:cs typeface="Times New Roman"/>
              </a:rPr>
              <a:t> </a:t>
            </a:r>
            <a:r>
              <a:rPr lang="ru-RU" sz="2933" b="1" spc="-20" dirty="0">
                <a:cs typeface="Times New Roman"/>
              </a:rPr>
              <a:t>Раздел </a:t>
            </a:r>
            <a:r>
              <a:rPr lang="ru-RU" sz="2933" b="1" spc="-7" dirty="0">
                <a:cs typeface="Times New Roman"/>
              </a:rPr>
              <a:t>III. </a:t>
            </a:r>
            <a:r>
              <a:rPr lang="ru-RU" sz="2933" b="1" spc="-20" dirty="0">
                <a:cs typeface="Times New Roman"/>
              </a:rPr>
              <a:t>Как </a:t>
            </a:r>
            <a:r>
              <a:rPr lang="ru-RU" sz="2933" b="1" spc="7" dirty="0">
                <a:cs typeface="Times New Roman"/>
              </a:rPr>
              <a:t>устроена </a:t>
            </a:r>
            <a:r>
              <a:rPr lang="ru-RU" sz="2933" b="1" spc="-13" dirty="0">
                <a:cs typeface="Times New Roman"/>
              </a:rPr>
              <a:t>наша</a:t>
            </a:r>
            <a:r>
              <a:rPr lang="ru-RU" sz="2933" b="1" spc="-40" dirty="0">
                <a:cs typeface="Times New Roman"/>
              </a:rPr>
              <a:t> </a:t>
            </a:r>
            <a:r>
              <a:rPr lang="ru-RU" sz="2933" b="1" spc="-7" dirty="0">
                <a:cs typeface="Times New Roman"/>
              </a:rPr>
              <a:t>планета?</a:t>
            </a:r>
            <a:endParaRPr lang="ru-RU" sz="2933" b="1" dirty="0">
              <a:cs typeface="Times New Roman"/>
            </a:endParaRPr>
          </a:p>
          <a:p>
            <a:pPr marR="6622461">
              <a:lnSpc>
                <a:spcPct val="120000"/>
              </a:lnSpc>
            </a:pPr>
            <a:r>
              <a:rPr lang="ru-RU" sz="2933" spc="-40" dirty="0" smtClean="0">
                <a:cs typeface="Times New Roman"/>
              </a:rPr>
              <a:t>Тема5. </a:t>
            </a:r>
            <a:r>
              <a:rPr lang="ru-RU" sz="2933" dirty="0" smtClean="0">
                <a:cs typeface="Times New Roman"/>
              </a:rPr>
              <a:t>Литосфера  </a:t>
            </a:r>
          </a:p>
          <a:p>
            <a:pPr marR="6622461">
              <a:lnSpc>
                <a:spcPct val="120000"/>
              </a:lnSpc>
            </a:pPr>
            <a:r>
              <a:rPr lang="ru-RU" sz="2933" spc="-60" dirty="0" smtClean="0">
                <a:cs typeface="Times New Roman"/>
              </a:rPr>
              <a:t>Тема </a:t>
            </a:r>
            <a:r>
              <a:rPr lang="ru-RU" sz="2933" spc="-7" dirty="0" smtClean="0">
                <a:cs typeface="Times New Roman"/>
              </a:rPr>
              <a:t>6. Гидросфера</a:t>
            </a:r>
          </a:p>
          <a:p>
            <a:pPr marR="6622461">
              <a:lnSpc>
                <a:spcPct val="120000"/>
              </a:lnSpc>
            </a:pPr>
            <a:r>
              <a:rPr lang="ru-RU" sz="2933" spc="-60" dirty="0" smtClean="0">
                <a:cs typeface="Times New Roman"/>
              </a:rPr>
              <a:t>Тема </a:t>
            </a:r>
            <a:r>
              <a:rPr lang="ru-RU" sz="2933" spc="-7" dirty="0" smtClean="0">
                <a:cs typeface="Times New Roman"/>
              </a:rPr>
              <a:t>7.</a:t>
            </a:r>
            <a:r>
              <a:rPr lang="ru-RU" sz="2933" spc="13" dirty="0" smtClean="0">
                <a:cs typeface="Times New Roman"/>
              </a:rPr>
              <a:t> </a:t>
            </a:r>
            <a:r>
              <a:rPr lang="ru-RU" sz="2933" spc="-13" dirty="0" smtClean="0">
                <a:cs typeface="Times New Roman"/>
              </a:rPr>
              <a:t>Атмосфера</a:t>
            </a:r>
            <a:endParaRPr lang="ru-RU" sz="2933" dirty="0" smtClean="0">
              <a:cs typeface="Times New Roman"/>
            </a:endParaRPr>
          </a:p>
          <a:p>
            <a:pPr>
              <a:lnSpc>
                <a:spcPct val="120000"/>
              </a:lnSpc>
            </a:pPr>
            <a:r>
              <a:rPr lang="ru-RU" sz="2933" spc="-60" dirty="0" smtClean="0">
                <a:cs typeface="Times New Roman"/>
              </a:rPr>
              <a:t>Тема </a:t>
            </a:r>
            <a:r>
              <a:rPr lang="ru-RU" sz="2933" spc="-7" dirty="0" smtClean="0">
                <a:cs typeface="Times New Roman"/>
              </a:rPr>
              <a:t>8.</a:t>
            </a:r>
            <a:r>
              <a:rPr lang="ru-RU" sz="2933" spc="60" dirty="0" smtClean="0">
                <a:cs typeface="Times New Roman"/>
              </a:rPr>
              <a:t> </a:t>
            </a:r>
            <a:r>
              <a:rPr lang="ru-RU" sz="2933" spc="7" dirty="0" smtClean="0">
                <a:cs typeface="Times New Roman"/>
              </a:rPr>
              <a:t>Биосфера</a:t>
            </a:r>
            <a:endParaRPr lang="ru-RU" sz="2933" dirty="0" smtClean="0">
              <a:cs typeface="Times New Roman"/>
            </a:endParaRPr>
          </a:p>
          <a:p>
            <a:pPr>
              <a:lnSpc>
                <a:spcPct val="120000"/>
              </a:lnSpc>
            </a:pPr>
            <a:r>
              <a:rPr lang="ru-RU" sz="2933" spc="-60" dirty="0" smtClean="0">
                <a:cs typeface="Times New Roman"/>
              </a:rPr>
              <a:t>Тема </a:t>
            </a:r>
            <a:r>
              <a:rPr lang="ru-RU" sz="2933" spc="-7" dirty="0" smtClean="0">
                <a:cs typeface="Times New Roman"/>
              </a:rPr>
              <a:t>9. </a:t>
            </a:r>
            <a:r>
              <a:rPr lang="ru-RU" sz="2933" spc="-20" dirty="0" smtClean="0">
                <a:cs typeface="Times New Roman"/>
              </a:rPr>
              <a:t>Природа </a:t>
            </a:r>
            <a:r>
              <a:rPr lang="ru-RU" sz="2933" spc="-7" dirty="0" smtClean="0">
                <a:cs typeface="Times New Roman"/>
              </a:rPr>
              <a:t>и</a:t>
            </a:r>
            <a:r>
              <a:rPr lang="ru-RU" sz="2933" spc="87" dirty="0" smtClean="0">
                <a:cs typeface="Times New Roman"/>
              </a:rPr>
              <a:t> </a:t>
            </a:r>
            <a:r>
              <a:rPr lang="ru-RU" sz="2933" spc="-13" dirty="0" smtClean="0">
                <a:cs typeface="Times New Roman"/>
              </a:rPr>
              <a:t>человек</a:t>
            </a:r>
            <a:endParaRPr lang="ru-RU" sz="2933" dirty="0">
              <a:cs typeface="Times New Roman"/>
            </a:endParaRPr>
          </a:p>
          <a:p>
            <a:pPr>
              <a:lnSpc>
                <a:spcPct val="120000"/>
              </a:lnSpc>
            </a:pPr>
            <a:r>
              <a:rPr lang="ru-RU" sz="2933" spc="-60" dirty="0">
                <a:cs typeface="Times New Roman"/>
              </a:rPr>
              <a:t>Тема </a:t>
            </a:r>
            <a:r>
              <a:rPr lang="ru-RU" sz="2933" spc="-7" dirty="0">
                <a:cs typeface="Times New Roman"/>
              </a:rPr>
              <a:t>8.</a:t>
            </a:r>
            <a:r>
              <a:rPr lang="ru-RU" sz="2933" spc="60" dirty="0">
                <a:cs typeface="Times New Roman"/>
              </a:rPr>
              <a:t> </a:t>
            </a:r>
            <a:r>
              <a:rPr lang="ru-RU" sz="2933" spc="7" dirty="0">
                <a:cs typeface="Times New Roman"/>
              </a:rPr>
              <a:t>Биосфера</a:t>
            </a:r>
            <a:endParaRPr lang="ru-RU" sz="2933" dirty="0">
              <a:cs typeface="Times New Roman"/>
            </a:endParaRPr>
          </a:p>
          <a:p>
            <a:pPr>
              <a:lnSpc>
                <a:spcPct val="120000"/>
              </a:lnSpc>
            </a:pPr>
            <a:r>
              <a:rPr lang="ru-RU" sz="2933" spc="-60" dirty="0">
                <a:cs typeface="Times New Roman"/>
              </a:rPr>
              <a:t>Тема </a:t>
            </a:r>
            <a:r>
              <a:rPr lang="ru-RU" sz="2933" spc="-7" dirty="0">
                <a:cs typeface="Times New Roman"/>
              </a:rPr>
              <a:t>9. </a:t>
            </a:r>
            <a:r>
              <a:rPr lang="ru-RU" sz="2933" spc="-20" dirty="0">
                <a:cs typeface="Times New Roman"/>
              </a:rPr>
              <a:t>Природа </a:t>
            </a:r>
            <a:r>
              <a:rPr lang="ru-RU" sz="2933" spc="-7" dirty="0">
                <a:cs typeface="Times New Roman"/>
              </a:rPr>
              <a:t>и</a:t>
            </a:r>
            <a:r>
              <a:rPr lang="ru-RU" sz="2933" spc="87" dirty="0">
                <a:cs typeface="Times New Roman"/>
              </a:rPr>
              <a:t> </a:t>
            </a:r>
            <a:r>
              <a:rPr lang="ru-RU" sz="2933" spc="-13" dirty="0">
                <a:cs typeface="Times New Roman"/>
              </a:rPr>
              <a:t>человек</a:t>
            </a:r>
            <a:endParaRPr lang="ru-RU" sz="2933" dirty="0">
              <a:cs typeface="Times New Roman"/>
            </a:endParaRPr>
          </a:p>
          <a:p>
            <a:pPr>
              <a:lnSpc>
                <a:spcPct val="120000"/>
              </a:lnSpc>
            </a:pP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684143" y="3416060"/>
            <a:ext cx="3269411" cy="2441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buFont typeface="Arial" pitchFamily="34" charset="0"/>
              <a:buChar char="•"/>
            </a:pPr>
            <a:r>
              <a:rPr lang="ru-RU" sz="1600" dirty="0" smtClean="0"/>
              <a:t> </a:t>
            </a:r>
            <a:r>
              <a:rPr lang="ru-RU" sz="1400" dirty="0" smtClean="0"/>
              <a:t>Глобус как источник географической  информации</a:t>
            </a:r>
          </a:p>
          <a:p>
            <a:pPr lvl="0">
              <a:spcBef>
                <a:spcPts val="600"/>
              </a:spcBef>
              <a:buFont typeface="Arial" pitchFamily="34" charset="0"/>
              <a:buChar char="•"/>
            </a:pPr>
            <a:r>
              <a:rPr lang="ru-RU" sz="1400" dirty="0" smtClean="0"/>
              <a:t> </a:t>
            </a:r>
            <a:r>
              <a:rPr lang="ru-RU" sz="1400" dirty="0"/>
              <a:t>Текст как источник географической  информации</a:t>
            </a:r>
          </a:p>
          <a:p>
            <a:pPr lvl="0">
              <a:spcBef>
                <a:spcPts val="600"/>
              </a:spcBef>
              <a:buFont typeface="Arial" pitchFamily="34" charset="0"/>
              <a:buChar char="•"/>
            </a:pPr>
            <a:r>
              <a:rPr lang="ru-RU" sz="1400" dirty="0"/>
              <a:t> Работа с коллекцией горных пород и  минералов</a:t>
            </a:r>
          </a:p>
          <a:p>
            <a:pPr lvl="0">
              <a:spcBef>
                <a:spcPts val="600"/>
              </a:spcBef>
              <a:buFont typeface="Arial" pitchFamily="34" charset="0"/>
              <a:buChar char="•"/>
            </a:pPr>
            <a:r>
              <a:rPr lang="ru-RU" sz="1400" dirty="0"/>
              <a:t> Знакомство с метеорологическими  приборами и наблюдение за погодой </a:t>
            </a:r>
          </a:p>
          <a:p>
            <a:pPr>
              <a:spcBef>
                <a:spcPts val="600"/>
              </a:spcBef>
            </a:pPr>
            <a:endParaRPr lang="ru-RU" sz="1867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ЗЕМЛЕВЕДЕНИЕ. 5 КЛАСС</a:t>
            </a: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813539" y="2829464"/>
            <a:ext cx="2818845" cy="405071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0000"/>
          </a:bodyPr>
          <a:lstStyle/>
          <a:p>
            <a:pPr defTabSz="1219140">
              <a:spcBef>
                <a:spcPct val="0"/>
              </a:spcBef>
              <a:defRPr/>
            </a:pPr>
            <a:r>
              <a:rPr lang="ru-RU" sz="1867" b="1" spc="-40" dirty="0">
                <a:solidFill>
                  <a:srgbClr val="2F3696"/>
                </a:solidFill>
                <a:ea typeface="+mj-ea"/>
                <a:cs typeface="Times New Roman"/>
              </a:rPr>
              <a:t>Уроки-практикумы. 5 класс</a:t>
            </a:r>
            <a:endParaRPr lang="ru-RU" sz="1867" dirty="0">
              <a:solidFill>
                <a:srgbClr val="2F3696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" name="Picture 6" descr="ÐÐµÐ¾Ð³ÑÐ°ÑÐ¸Ñ. 5-6 ÐºÐ»Ð°ÑÑ. Ð£ÑÐµÐ±Ð½Ð¸Ðº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141" y="232699"/>
            <a:ext cx="750431" cy="1078516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033608" y="1612941"/>
            <a:ext cx="1027525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2F3696"/>
                </a:solidFill>
                <a:latin typeface="Calibri" panose="020F0502020204030204" pitchFamily="34" charset="0"/>
              </a:rPr>
              <a:t>ФП № 1.2.3.4.2.1</a:t>
            </a:r>
          </a:p>
        </p:txBody>
      </p:sp>
    </p:spTree>
    <p:extLst>
      <p:ext uri="{BB962C8B-B14F-4D97-AF65-F5344CB8AC3E}">
        <p14:creationId xmlns:p14="http://schemas.microsoft.com/office/powerpoint/2010/main" val="239295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49769093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363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19063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endParaRPr lang="ru-RU" sz="2667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Times New Roman" panose="02020603050405020304" pitchFamily="18" charset="0"/>
              <a:sym typeface="Calibri" panose="020F050202020403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type="body" sz="quarter" idx="12"/>
          </p:nvPr>
        </p:nvSpPr>
        <p:spPr>
          <a:xfrm>
            <a:off x="457999" y="1268760"/>
            <a:ext cx="7217686" cy="5589240"/>
          </a:xfrm>
        </p:spPr>
        <p:txBody>
          <a:bodyPr>
            <a:noAutofit/>
          </a:bodyPr>
          <a:lstStyle/>
          <a:p>
            <a:pPr marR="4458435">
              <a:lnSpc>
                <a:spcPct val="100000"/>
              </a:lnSpc>
            </a:pPr>
            <a:r>
              <a:rPr lang="ru-RU" sz="1400" b="1" spc="-13" dirty="0" smtClean="0">
                <a:latin typeface="+mn-lt"/>
                <a:cs typeface="Times New Roman"/>
              </a:rPr>
              <a:t>Раздел </a:t>
            </a:r>
            <a:r>
              <a:rPr lang="ru-RU" sz="1400" b="1" spc="-147" dirty="0">
                <a:latin typeface="+mn-lt"/>
                <a:cs typeface="Times New Roman"/>
              </a:rPr>
              <a:t>IV.  </a:t>
            </a:r>
            <a:r>
              <a:rPr lang="ru-RU" sz="1400" b="1" spc="-7" dirty="0">
                <a:latin typeface="+mn-lt"/>
                <a:cs typeface="Times New Roman"/>
              </a:rPr>
              <a:t>Земля </a:t>
            </a:r>
            <a:r>
              <a:rPr lang="ru-RU" sz="1400" b="1" spc="-13" dirty="0">
                <a:latin typeface="+mn-lt"/>
                <a:cs typeface="Times New Roman"/>
              </a:rPr>
              <a:t>во </a:t>
            </a:r>
            <a:r>
              <a:rPr lang="ru-RU" sz="1400" b="1" dirty="0" smtClean="0">
                <a:latin typeface="+mn-lt"/>
                <a:cs typeface="Times New Roman"/>
              </a:rPr>
              <a:t>Вселенной  </a:t>
            </a:r>
          </a:p>
          <a:p>
            <a:pPr marR="4458435">
              <a:lnSpc>
                <a:spcPct val="100000"/>
              </a:lnSpc>
            </a:pPr>
            <a:r>
              <a:rPr lang="ru-RU" sz="1400" dirty="0" smtClean="0">
                <a:latin typeface="+mn-lt"/>
                <a:cs typeface="Times New Roman"/>
              </a:rPr>
              <a:t>Вращение Земли и </a:t>
            </a:r>
            <a:r>
              <a:rPr lang="ru-RU" sz="1400" spc="-27" dirty="0">
                <a:latin typeface="+mn-lt"/>
                <a:cs typeface="Times New Roman"/>
              </a:rPr>
              <a:t>его</a:t>
            </a:r>
            <a:r>
              <a:rPr lang="ru-RU" sz="1400" spc="-133" dirty="0">
                <a:latin typeface="+mn-lt"/>
                <a:cs typeface="Times New Roman"/>
              </a:rPr>
              <a:t> </a:t>
            </a:r>
            <a:r>
              <a:rPr lang="ru-RU" sz="1400" spc="-7" dirty="0">
                <a:latin typeface="+mn-lt"/>
                <a:cs typeface="Times New Roman"/>
              </a:rPr>
              <a:t>следствия</a:t>
            </a:r>
          </a:p>
          <a:p>
            <a:pPr marR="4458435">
              <a:lnSpc>
                <a:spcPct val="100000"/>
              </a:lnSpc>
            </a:pPr>
            <a:r>
              <a:rPr lang="ru-RU" sz="1400" spc="-13" dirty="0">
                <a:latin typeface="+mn-lt"/>
                <a:cs typeface="Times New Roman"/>
              </a:rPr>
              <a:t>Географические</a:t>
            </a:r>
            <a:r>
              <a:rPr lang="ru-RU" sz="1400" spc="-73" dirty="0">
                <a:latin typeface="+mn-lt"/>
                <a:cs typeface="Times New Roman"/>
              </a:rPr>
              <a:t> </a:t>
            </a:r>
            <a:r>
              <a:rPr lang="ru-RU" sz="1400" spc="-33" dirty="0">
                <a:latin typeface="+mn-lt"/>
                <a:cs typeface="Times New Roman"/>
              </a:rPr>
              <a:t>координаты</a:t>
            </a:r>
            <a:endParaRPr lang="ru-RU" sz="1400" dirty="0" smtClean="0">
              <a:latin typeface="+mn-lt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lang="ru-RU" sz="1400" b="1" spc="-13" dirty="0">
                <a:latin typeface="+mn-lt"/>
                <a:cs typeface="Times New Roman"/>
              </a:rPr>
              <a:t>Раздел </a:t>
            </a:r>
            <a:r>
              <a:rPr lang="ru-RU" sz="1400" b="1" spc="-213" dirty="0" smtClean="0">
                <a:latin typeface="+mn-lt"/>
                <a:cs typeface="Times New Roman"/>
              </a:rPr>
              <a:t>V.    </a:t>
            </a:r>
            <a:r>
              <a:rPr lang="ru-RU" sz="1400" b="1" dirty="0" smtClean="0">
                <a:latin typeface="+mn-lt"/>
                <a:cs typeface="Times New Roman"/>
              </a:rPr>
              <a:t>Путешествия и </a:t>
            </a:r>
            <a:r>
              <a:rPr lang="ru-RU" sz="1400" b="1" spc="-7" dirty="0">
                <a:latin typeface="+mn-lt"/>
                <a:cs typeface="Times New Roman"/>
              </a:rPr>
              <a:t>их </a:t>
            </a:r>
            <a:r>
              <a:rPr lang="ru-RU" sz="1400" b="1" spc="-13" dirty="0">
                <a:latin typeface="+mn-lt"/>
                <a:cs typeface="Times New Roman"/>
              </a:rPr>
              <a:t>географическое</a:t>
            </a:r>
            <a:r>
              <a:rPr lang="ru-RU" sz="1400" b="1" spc="-407" dirty="0">
                <a:latin typeface="+mn-lt"/>
                <a:cs typeface="Times New Roman"/>
              </a:rPr>
              <a:t> </a:t>
            </a:r>
            <a:r>
              <a:rPr lang="ru-RU" sz="1400" b="1" spc="-13" dirty="0">
                <a:latin typeface="+mn-lt"/>
                <a:cs typeface="Times New Roman"/>
              </a:rPr>
              <a:t>отражение</a:t>
            </a:r>
            <a:endParaRPr lang="ru-RU" sz="1400" dirty="0" smtClean="0">
              <a:latin typeface="+mn-lt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lang="ru-RU" sz="1400" spc="-7" dirty="0">
                <a:latin typeface="+mn-lt"/>
                <a:cs typeface="Times New Roman"/>
              </a:rPr>
              <a:t>План</a:t>
            </a:r>
            <a:r>
              <a:rPr lang="ru-RU" sz="1400" spc="-13" dirty="0">
                <a:latin typeface="+mn-lt"/>
                <a:cs typeface="Times New Roman"/>
              </a:rPr>
              <a:t> </a:t>
            </a:r>
            <a:r>
              <a:rPr lang="ru-RU" sz="1400" spc="13" dirty="0">
                <a:latin typeface="+mn-lt"/>
                <a:cs typeface="Times New Roman"/>
              </a:rPr>
              <a:t>местности.</a:t>
            </a:r>
            <a:endParaRPr lang="ru-RU" sz="1400" dirty="0" smtClean="0">
              <a:latin typeface="+mn-lt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lang="ru-RU" sz="1400" spc="-13" dirty="0">
                <a:latin typeface="+mn-lt"/>
                <a:cs typeface="Times New Roman"/>
              </a:rPr>
              <a:t>Ориентирование </a:t>
            </a:r>
            <a:r>
              <a:rPr lang="ru-RU" sz="1400" spc="-7" dirty="0">
                <a:latin typeface="+mn-lt"/>
                <a:cs typeface="Times New Roman"/>
              </a:rPr>
              <a:t>по плану </a:t>
            </a:r>
            <a:r>
              <a:rPr lang="ru-RU" sz="1400" dirty="0" smtClean="0">
                <a:latin typeface="+mn-lt"/>
                <a:cs typeface="Times New Roman"/>
              </a:rPr>
              <a:t>и </a:t>
            </a:r>
            <a:r>
              <a:rPr lang="ru-RU" sz="1400" spc="-7" dirty="0">
                <a:latin typeface="+mn-lt"/>
                <a:cs typeface="Times New Roman"/>
              </a:rPr>
              <a:t>на</a:t>
            </a:r>
            <a:r>
              <a:rPr lang="ru-RU" sz="1400" spc="33" dirty="0">
                <a:latin typeface="+mn-lt"/>
                <a:cs typeface="Times New Roman"/>
              </a:rPr>
              <a:t> </a:t>
            </a:r>
            <a:r>
              <a:rPr lang="ru-RU" sz="1400" spc="13" dirty="0">
                <a:latin typeface="+mn-lt"/>
                <a:cs typeface="Times New Roman"/>
              </a:rPr>
              <a:t>местности.</a:t>
            </a:r>
            <a:endParaRPr lang="ru-RU" sz="1400" dirty="0" smtClean="0">
              <a:latin typeface="+mn-lt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lang="ru-RU" sz="1400" b="1" spc="-13" dirty="0">
                <a:latin typeface="+mn-lt"/>
                <a:cs typeface="Times New Roman"/>
              </a:rPr>
              <a:t>Раздел </a:t>
            </a:r>
            <a:r>
              <a:rPr lang="ru-RU" sz="1400" b="1" spc="-7" dirty="0">
                <a:latin typeface="+mn-lt"/>
                <a:cs typeface="Times New Roman"/>
              </a:rPr>
              <a:t>VI. </a:t>
            </a:r>
            <a:r>
              <a:rPr lang="ru-RU" sz="1400" b="1" spc="-20" dirty="0">
                <a:latin typeface="+mn-lt"/>
                <a:cs typeface="Times New Roman"/>
              </a:rPr>
              <a:t>Природа</a:t>
            </a:r>
            <a:r>
              <a:rPr lang="ru-RU" sz="1400" b="1" spc="-40" dirty="0">
                <a:latin typeface="+mn-lt"/>
                <a:cs typeface="Times New Roman"/>
              </a:rPr>
              <a:t> </a:t>
            </a:r>
            <a:r>
              <a:rPr lang="ru-RU" sz="1400" b="1" spc="-7" dirty="0">
                <a:latin typeface="+mn-lt"/>
                <a:cs typeface="Times New Roman"/>
              </a:rPr>
              <a:t>Земли.</a:t>
            </a:r>
            <a:endParaRPr lang="ru-RU" sz="1400" dirty="0" smtClean="0">
              <a:latin typeface="+mn-lt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lang="ru-RU" sz="1400" spc="-33" dirty="0">
                <a:latin typeface="+mn-lt"/>
                <a:cs typeface="Times New Roman"/>
              </a:rPr>
              <a:t>Тема </a:t>
            </a:r>
            <a:r>
              <a:rPr lang="ru-RU" sz="1400" dirty="0" smtClean="0">
                <a:latin typeface="+mn-lt"/>
                <a:cs typeface="Times New Roman"/>
              </a:rPr>
              <a:t>10. </a:t>
            </a:r>
            <a:r>
              <a:rPr lang="ru-RU" sz="1400" spc="-7" dirty="0">
                <a:latin typeface="+mn-lt"/>
                <a:cs typeface="Times New Roman"/>
              </a:rPr>
              <a:t>Планета</a:t>
            </a:r>
            <a:r>
              <a:rPr lang="ru-RU" sz="1400" dirty="0" smtClean="0">
                <a:latin typeface="+mn-lt"/>
                <a:cs typeface="Times New Roman"/>
              </a:rPr>
              <a:t> </a:t>
            </a:r>
            <a:r>
              <a:rPr lang="ru-RU" sz="1400" spc="-33" dirty="0">
                <a:latin typeface="+mn-lt"/>
                <a:cs typeface="Times New Roman"/>
              </a:rPr>
              <a:t>воды</a:t>
            </a:r>
            <a:endParaRPr lang="ru-RU" sz="1400" dirty="0" smtClean="0">
              <a:latin typeface="+mn-lt"/>
              <a:cs typeface="Times New Roman"/>
            </a:endParaRPr>
          </a:p>
          <a:p>
            <a:pPr marR="3738787">
              <a:lnSpc>
                <a:spcPct val="100000"/>
              </a:lnSpc>
            </a:pPr>
            <a:r>
              <a:rPr lang="ru-RU" sz="1400" spc="-33" dirty="0">
                <a:latin typeface="+mn-lt"/>
                <a:cs typeface="Times New Roman"/>
              </a:rPr>
              <a:t>Тема </a:t>
            </a:r>
            <a:r>
              <a:rPr lang="ru-RU" sz="1400" spc="-40" dirty="0">
                <a:latin typeface="+mn-lt"/>
                <a:cs typeface="Times New Roman"/>
              </a:rPr>
              <a:t>11. </a:t>
            </a:r>
            <a:r>
              <a:rPr lang="ru-RU" sz="1400" dirty="0" smtClean="0">
                <a:latin typeface="+mn-lt"/>
                <a:cs typeface="Times New Roman"/>
              </a:rPr>
              <a:t>Внутреннее строение Земли  </a:t>
            </a:r>
          </a:p>
          <a:p>
            <a:pPr marR="3738787">
              <a:lnSpc>
                <a:spcPct val="100000"/>
              </a:lnSpc>
            </a:pPr>
            <a:r>
              <a:rPr lang="ru-RU" sz="1400" spc="-33" dirty="0">
                <a:latin typeface="+mn-lt"/>
                <a:cs typeface="Times New Roman"/>
              </a:rPr>
              <a:t>Тема </a:t>
            </a:r>
            <a:r>
              <a:rPr lang="ru-RU" sz="1400" dirty="0" smtClean="0">
                <a:latin typeface="+mn-lt"/>
                <a:cs typeface="Times New Roman"/>
              </a:rPr>
              <a:t>12. </a:t>
            </a:r>
            <a:r>
              <a:rPr lang="ru-RU" sz="1400" spc="-7" dirty="0">
                <a:latin typeface="+mn-lt"/>
                <a:cs typeface="Times New Roman"/>
              </a:rPr>
              <a:t>Рельеф</a:t>
            </a:r>
            <a:r>
              <a:rPr lang="ru-RU" sz="1400" spc="-20" dirty="0">
                <a:latin typeface="+mn-lt"/>
                <a:cs typeface="Times New Roman"/>
              </a:rPr>
              <a:t> </a:t>
            </a:r>
            <a:r>
              <a:rPr lang="ru-RU" sz="1400" spc="-7" dirty="0">
                <a:latin typeface="+mn-lt"/>
                <a:cs typeface="Times New Roman"/>
              </a:rPr>
              <a:t>суши.</a:t>
            </a:r>
            <a:endParaRPr lang="ru-RU" sz="1400" dirty="0" smtClean="0">
              <a:latin typeface="+mn-lt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lang="ru-RU" sz="1400" spc="-40" dirty="0">
                <a:latin typeface="+mn-lt"/>
                <a:cs typeface="Times New Roman"/>
              </a:rPr>
              <a:t>Тема </a:t>
            </a:r>
            <a:r>
              <a:rPr lang="ru-RU" sz="1400" dirty="0" smtClean="0">
                <a:latin typeface="+mn-lt"/>
                <a:cs typeface="Times New Roman"/>
              </a:rPr>
              <a:t>13. </a:t>
            </a:r>
            <a:r>
              <a:rPr lang="ru-RU" sz="1400" spc="-13" dirty="0">
                <a:latin typeface="+mn-lt"/>
                <a:cs typeface="Times New Roman"/>
              </a:rPr>
              <a:t>Атмосфера </a:t>
            </a:r>
            <a:r>
              <a:rPr lang="ru-RU" sz="1400" dirty="0" smtClean="0">
                <a:latin typeface="+mn-lt"/>
                <a:cs typeface="Times New Roman"/>
              </a:rPr>
              <a:t>и </a:t>
            </a:r>
            <a:r>
              <a:rPr lang="ru-RU" sz="1400" spc="-13" dirty="0">
                <a:latin typeface="+mn-lt"/>
                <a:cs typeface="Times New Roman"/>
              </a:rPr>
              <a:t>климаты </a:t>
            </a:r>
            <a:r>
              <a:rPr lang="ru-RU" sz="1400" dirty="0" smtClean="0">
                <a:latin typeface="+mn-lt"/>
                <a:cs typeface="Times New Roman"/>
              </a:rPr>
              <a:t>Земли</a:t>
            </a:r>
          </a:p>
          <a:p>
            <a:pPr>
              <a:lnSpc>
                <a:spcPct val="100000"/>
              </a:lnSpc>
            </a:pPr>
            <a:r>
              <a:rPr lang="ru-RU" sz="1400" spc="-33" dirty="0">
                <a:latin typeface="+mn-lt"/>
                <a:cs typeface="Times New Roman"/>
              </a:rPr>
              <a:t>Тема </a:t>
            </a:r>
            <a:r>
              <a:rPr lang="ru-RU" sz="1400" dirty="0" smtClean="0">
                <a:latin typeface="+mn-lt"/>
                <a:cs typeface="Times New Roman"/>
              </a:rPr>
              <a:t>14. </a:t>
            </a:r>
            <a:r>
              <a:rPr lang="ru-RU" sz="1400" spc="-7" dirty="0">
                <a:latin typeface="+mn-lt"/>
                <a:cs typeface="Times New Roman"/>
              </a:rPr>
              <a:t>Гидросфера </a:t>
            </a:r>
            <a:r>
              <a:rPr lang="ru-RU" sz="1400" dirty="0" smtClean="0">
                <a:latin typeface="+mn-lt"/>
                <a:cs typeface="Times New Roman"/>
              </a:rPr>
              <a:t>– кровеносная система</a:t>
            </a:r>
            <a:r>
              <a:rPr lang="ru-RU" sz="1400" spc="-53" dirty="0">
                <a:latin typeface="+mn-lt"/>
                <a:cs typeface="Times New Roman"/>
              </a:rPr>
              <a:t> </a:t>
            </a:r>
            <a:r>
              <a:rPr lang="ru-RU" sz="1400" dirty="0" smtClean="0">
                <a:latin typeface="+mn-lt"/>
                <a:cs typeface="Times New Roman"/>
              </a:rPr>
              <a:t>Земли.</a:t>
            </a:r>
          </a:p>
          <a:p>
            <a:pPr>
              <a:lnSpc>
                <a:spcPct val="100000"/>
              </a:lnSpc>
            </a:pPr>
            <a:r>
              <a:rPr lang="ru-RU" sz="1400" b="1" spc="-13" dirty="0">
                <a:latin typeface="+mn-lt"/>
                <a:cs typeface="Times New Roman"/>
              </a:rPr>
              <a:t>Раздел </a:t>
            </a:r>
            <a:r>
              <a:rPr lang="ru-RU" sz="1400" b="1" spc="-7" dirty="0">
                <a:latin typeface="+mn-lt"/>
                <a:cs typeface="Times New Roman"/>
              </a:rPr>
              <a:t>VII. </a:t>
            </a:r>
            <a:r>
              <a:rPr lang="ru-RU" sz="1400" b="1" spc="-27" dirty="0">
                <a:latin typeface="+mn-lt"/>
                <a:cs typeface="Times New Roman"/>
              </a:rPr>
              <a:t>Географическая </a:t>
            </a:r>
            <a:r>
              <a:rPr lang="ru-RU" sz="1400" b="1" spc="-33" dirty="0">
                <a:latin typeface="+mn-lt"/>
                <a:cs typeface="Times New Roman"/>
              </a:rPr>
              <a:t>оболочка </a:t>
            </a:r>
            <a:r>
              <a:rPr lang="ru-RU" sz="1400" b="1" dirty="0" smtClean="0">
                <a:latin typeface="+mn-lt"/>
                <a:cs typeface="Times New Roman"/>
              </a:rPr>
              <a:t>– </a:t>
            </a:r>
            <a:r>
              <a:rPr lang="ru-RU" sz="1400" b="1" spc="-13" dirty="0">
                <a:latin typeface="+mn-lt"/>
                <a:cs typeface="Times New Roman"/>
              </a:rPr>
              <a:t>среда</a:t>
            </a:r>
            <a:r>
              <a:rPr lang="ru-RU" sz="1400" b="1" spc="93" dirty="0">
                <a:latin typeface="+mn-lt"/>
                <a:cs typeface="Times New Roman"/>
              </a:rPr>
              <a:t> </a:t>
            </a:r>
            <a:r>
              <a:rPr lang="ru-RU" sz="1400" b="1" spc="-13" dirty="0">
                <a:latin typeface="+mn-lt"/>
                <a:cs typeface="Times New Roman"/>
              </a:rPr>
              <a:t>жизни</a:t>
            </a:r>
            <a:endParaRPr lang="ru-RU" sz="1400" dirty="0" smtClean="0">
              <a:latin typeface="+mn-lt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lang="ru-RU" sz="1400" spc="-33" dirty="0">
                <a:latin typeface="+mn-lt"/>
                <a:cs typeface="Times New Roman"/>
              </a:rPr>
              <a:t>Тема </a:t>
            </a:r>
            <a:r>
              <a:rPr lang="ru-RU" sz="1400" dirty="0" smtClean="0">
                <a:latin typeface="+mn-lt"/>
                <a:cs typeface="Times New Roman"/>
              </a:rPr>
              <a:t>15. </a:t>
            </a:r>
            <a:r>
              <a:rPr lang="ru-RU" sz="1400" spc="-13" dirty="0">
                <a:latin typeface="+mn-lt"/>
                <a:cs typeface="Times New Roman"/>
              </a:rPr>
              <a:t>Живая</a:t>
            </a:r>
            <a:r>
              <a:rPr lang="ru-RU" sz="1400" dirty="0" smtClean="0">
                <a:latin typeface="+mn-lt"/>
                <a:cs typeface="Times New Roman"/>
              </a:rPr>
              <a:t> </a:t>
            </a:r>
            <a:r>
              <a:rPr lang="ru-RU" sz="1400" spc="-7" dirty="0">
                <a:latin typeface="+mn-lt"/>
                <a:cs typeface="Times New Roman"/>
              </a:rPr>
              <a:t>планета.</a:t>
            </a:r>
            <a:endParaRPr lang="ru-RU" sz="1400" dirty="0" smtClean="0">
              <a:latin typeface="+mn-lt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lang="ru-RU" sz="1400" spc="-40" dirty="0">
                <a:latin typeface="+mn-lt"/>
                <a:cs typeface="Times New Roman"/>
              </a:rPr>
              <a:t>Тема </a:t>
            </a:r>
            <a:r>
              <a:rPr lang="ru-RU" sz="1400" dirty="0" smtClean="0">
                <a:latin typeface="+mn-lt"/>
                <a:cs typeface="Times New Roman"/>
              </a:rPr>
              <a:t>16. </a:t>
            </a:r>
            <a:r>
              <a:rPr lang="ru-RU" sz="1400" spc="-20" dirty="0">
                <a:latin typeface="+mn-lt"/>
                <a:cs typeface="Times New Roman"/>
              </a:rPr>
              <a:t>Географическая </a:t>
            </a:r>
            <a:r>
              <a:rPr lang="ru-RU" sz="1400" spc="-27" dirty="0">
                <a:latin typeface="+mn-lt"/>
                <a:cs typeface="Times New Roman"/>
              </a:rPr>
              <a:t>оболочка </a:t>
            </a:r>
            <a:r>
              <a:rPr lang="ru-RU" sz="1400" dirty="0" smtClean="0">
                <a:latin typeface="+mn-lt"/>
                <a:cs typeface="Times New Roman"/>
              </a:rPr>
              <a:t>и ее </a:t>
            </a:r>
            <a:r>
              <a:rPr lang="ru-RU" sz="1400" spc="-13" dirty="0">
                <a:latin typeface="+mn-lt"/>
                <a:cs typeface="Times New Roman"/>
              </a:rPr>
              <a:t>закономерности</a:t>
            </a:r>
            <a:endParaRPr lang="ru-RU" sz="1400" dirty="0" smtClean="0">
              <a:latin typeface="+mn-lt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lang="ru-RU" sz="1400" spc="-33" dirty="0">
                <a:latin typeface="+mn-lt"/>
                <a:cs typeface="Times New Roman"/>
              </a:rPr>
              <a:t>Тема </a:t>
            </a:r>
            <a:r>
              <a:rPr lang="ru-RU" sz="1400" dirty="0" smtClean="0">
                <a:latin typeface="+mn-lt"/>
                <a:cs typeface="Times New Roman"/>
              </a:rPr>
              <a:t>17. </a:t>
            </a:r>
            <a:r>
              <a:rPr lang="ru-RU" sz="1400" spc="-20" dirty="0">
                <a:latin typeface="+mn-lt"/>
                <a:cs typeface="Times New Roman"/>
              </a:rPr>
              <a:t>Природа </a:t>
            </a:r>
            <a:r>
              <a:rPr lang="ru-RU" sz="1400" dirty="0" smtClean="0">
                <a:latin typeface="+mn-lt"/>
                <a:cs typeface="Times New Roman"/>
              </a:rPr>
              <a:t>и</a:t>
            </a:r>
            <a:r>
              <a:rPr lang="ru-RU" sz="1400" spc="20" dirty="0">
                <a:latin typeface="+mn-lt"/>
                <a:cs typeface="Times New Roman"/>
              </a:rPr>
              <a:t> </a:t>
            </a:r>
            <a:r>
              <a:rPr lang="ru-RU" sz="1400" spc="-7" dirty="0">
                <a:latin typeface="+mn-lt"/>
                <a:cs typeface="Times New Roman"/>
              </a:rPr>
              <a:t>человек.</a:t>
            </a:r>
            <a:endParaRPr lang="ru-RU" sz="1400" dirty="0" smtClean="0">
              <a:latin typeface="+mn-lt"/>
              <a:cs typeface="Times New Roman"/>
            </a:endParaRPr>
          </a:p>
          <a:p>
            <a:pPr>
              <a:lnSpc>
                <a:spcPct val="100000"/>
              </a:lnSpc>
            </a:pPr>
            <a:endParaRPr lang="ru-RU" dirty="0">
              <a:latin typeface="+mn-lt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588151" y="2010160"/>
            <a:ext cx="2553526" cy="520579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82500" lnSpcReduction="10000"/>
          </a:bodyPr>
          <a:lstStyle/>
          <a:p>
            <a:pPr defTabSz="1219140">
              <a:spcBef>
                <a:spcPct val="0"/>
              </a:spcBef>
              <a:defRPr/>
            </a:pPr>
            <a:r>
              <a:rPr lang="ru-RU" sz="1867" b="1" spc="-40" dirty="0">
                <a:solidFill>
                  <a:srgbClr val="2F3696"/>
                </a:solidFill>
                <a:ea typeface="+mj-ea"/>
                <a:cs typeface="Times New Roman"/>
              </a:rPr>
              <a:t>Уроки-практикумы. 6 класс</a:t>
            </a:r>
            <a:endParaRPr lang="ru-RU" sz="1867" dirty="0">
              <a:solidFill>
                <a:srgbClr val="2F3696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3740" y="2510149"/>
            <a:ext cx="335460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buFont typeface="Arial" pitchFamily="34" charset="0"/>
              <a:buChar char="•"/>
            </a:pPr>
            <a:r>
              <a:rPr lang="ru-RU" sz="1600" dirty="0"/>
              <a:t> Определение географических координат </a:t>
            </a:r>
            <a:r>
              <a:rPr lang="ru-RU" sz="1600" dirty="0" smtClean="0"/>
              <a:t>точки </a:t>
            </a:r>
            <a:r>
              <a:rPr lang="ru-RU" sz="1600" dirty="0"/>
              <a:t>по глобусу </a:t>
            </a:r>
          </a:p>
          <a:p>
            <a:pPr lvl="0">
              <a:spcBef>
                <a:spcPts val="600"/>
              </a:spcBef>
              <a:buFont typeface="Arial" pitchFamily="34" charset="0"/>
              <a:buChar char="•"/>
            </a:pPr>
            <a:r>
              <a:rPr lang="ru-RU" sz="1600" dirty="0"/>
              <a:t> Составление плана местности </a:t>
            </a:r>
          </a:p>
          <a:p>
            <a:pPr lvl="0">
              <a:spcBef>
                <a:spcPts val="600"/>
              </a:spcBef>
              <a:buFont typeface="Arial" pitchFamily="34" charset="0"/>
              <a:buChar char="•"/>
            </a:pPr>
            <a:r>
              <a:rPr lang="ru-RU" sz="1600" dirty="0"/>
              <a:t> Работа с картой </a:t>
            </a:r>
          </a:p>
          <a:p>
            <a:pPr lvl="0">
              <a:spcBef>
                <a:spcPts val="600"/>
              </a:spcBef>
              <a:buFont typeface="Arial" pitchFamily="34" charset="0"/>
              <a:buChar char="•"/>
            </a:pPr>
            <a:r>
              <a:rPr lang="ru-RU" sz="1600" dirty="0"/>
              <a:t> Работа с климатическими картами </a:t>
            </a:r>
          </a:p>
          <a:p>
            <a:pPr lvl="0">
              <a:spcBef>
                <a:spcPts val="600"/>
              </a:spcBef>
              <a:buFont typeface="Arial" pitchFamily="34" charset="0"/>
              <a:buChar char="•"/>
            </a:pPr>
            <a:r>
              <a:rPr lang="ru-RU" sz="1600" dirty="0"/>
              <a:t> Наблюдения за погодой</a:t>
            </a:r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ЗЕМЛЕВЕДЕНИЕ. 6 КЛАСС</a:t>
            </a:r>
            <a:endParaRPr lang="ru-RU" dirty="0"/>
          </a:p>
        </p:txBody>
      </p:sp>
      <p:pic>
        <p:nvPicPr>
          <p:cNvPr id="10" name="Picture 6" descr="ÐÐµÐ¾Ð³ÑÐ°ÑÐ¸Ñ. 5-6 ÐºÐ»Ð°ÑÑ. Ð£ÑÐµÐ±Ð½Ð¸Ðº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141" y="232699"/>
            <a:ext cx="750431" cy="1061264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116475" y="1423160"/>
            <a:ext cx="1027525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2F3696"/>
                </a:solidFill>
                <a:latin typeface="Calibri" panose="020F0502020204030204" pitchFamily="34" charset="0"/>
              </a:rPr>
              <a:t>ФП № 1.2.3.4.2.1</a:t>
            </a:r>
          </a:p>
        </p:txBody>
      </p:sp>
    </p:spTree>
    <p:extLst>
      <p:ext uri="{BB962C8B-B14F-4D97-AF65-F5344CB8AC3E}">
        <p14:creationId xmlns:p14="http://schemas.microsoft.com/office/powerpoint/2010/main" val="149923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43097819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387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889" y="260649"/>
            <a:ext cx="8721111" cy="576063"/>
          </a:xfrm>
        </p:spPr>
        <p:txBody>
          <a:bodyPr/>
          <a:lstStyle/>
          <a:p>
            <a:r>
              <a:rPr lang="ru-RU" sz="2000" dirty="0" smtClean="0"/>
              <a:t>Пример усложнения изучения тем в 5 и 6 классах.                     </a:t>
            </a:r>
            <a:r>
              <a:rPr lang="ru-RU" dirty="0" smtClean="0"/>
              <a:t>5 класс </a:t>
            </a:r>
            <a:endParaRPr lang="ru-RU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/>
          <a:srcRect l="20005" t="5925" r="49286" b="76300"/>
          <a:stretch>
            <a:fillRect/>
          </a:stretch>
        </p:blipFill>
        <p:spPr bwMode="auto">
          <a:xfrm>
            <a:off x="737574" y="1556792"/>
            <a:ext cx="3552710" cy="125541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/>
          <a:srcRect l="20700" t="13574" r="47337" b="62750"/>
          <a:stretch>
            <a:fillRect/>
          </a:stretch>
        </p:blipFill>
        <p:spPr bwMode="auto">
          <a:xfrm>
            <a:off x="627679" y="3352089"/>
            <a:ext cx="3510389" cy="180844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 cstate="print"/>
          <a:srcRect l="51446" t="13574" r="22477" b="32760"/>
          <a:stretch>
            <a:fillRect/>
          </a:stretch>
        </p:blipFill>
        <p:spPr bwMode="auto">
          <a:xfrm>
            <a:off x="4626007" y="2432649"/>
            <a:ext cx="3194957" cy="3444623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6" descr="ÐÐµÐ¾Ð³ÑÐ°ÑÐ¸Ñ. 5-6 ÐºÐ»Ð°ÑÑ. Ð£ÑÐµÐ±Ð½Ð¸Ðº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141" y="232699"/>
            <a:ext cx="750431" cy="105263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033608" y="1612941"/>
            <a:ext cx="1027525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2F3696"/>
                </a:solidFill>
                <a:latin typeface="Calibri" panose="020F0502020204030204" pitchFamily="34" charset="0"/>
              </a:rPr>
              <a:t>ФП № 1.2.3.4.2.1</a:t>
            </a:r>
          </a:p>
        </p:txBody>
      </p:sp>
    </p:spTree>
    <p:extLst>
      <p:ext uri="{BB962C8B-B14F-4D97-AF65-F5344CB8AC3E}">
        <p14:creationId xmlns:p14="http://schemas.microsoft.com/office/powerpoint/2010/main" val="263664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37333656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411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7" cstate="print"/>
          <a:srcRect l="20005" t="5925" r="49286" b="76300"/>
          <a:stretch>
            <a:fillRect/>
          </a:stretch>
        </p:blipFill>
        <p:spPr bwMode="auto">
          <a:xfrm>
            <a:off x="614169" y="1412777"/>
            <a:ext cx="3298351" cy="132085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 cstate="print"/>
          <a:srcRect l="22196" t="6314" r="23364" b="21080"/>
          <a:stretch>
            <a:fillRect/>
          </a:stretch>
        </p:blipFill>
        <p:spPr bwMode="auto">
          <a:xfrm>
            <a:off x="4085946" y="980729"/>
            <a:ext cx="3888432" cy="369194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9" cstate="print"/>
          <a:srcRect l="21589" t="59979" r="24252" b="28972"/>
          <a:stretch>
            <a:fillRect/>
          </a:stretch>
        </p:blipFill>
        <p:spPr bwMode="auto">
          <a:xfrm>
            <a:off x="305527" y="4761930"/>
            <a:ext cx="7975831" cy="94875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0" cstate="print"/>
          <a:srcRect l="21589" t="27780" r="48224" b="53279"/>
          <a:stretch>
            <a:fillRect/>
          </a:stretch>
        </p:blipFill>
        <p:spPr bwMode="auto">
          <a:xfrm>
            <a:off x="575557" y="3140968"/>
            <a:ext cx="3338591" cy="119811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6" descr="ÐÐµÐ¾Ð³ÑÐ°ÑÐ¸Ñ. 5-6 ÐºÐ»Ð°ÑÑ. Ð£ÑÐµÐ±Ð½Ð¸Ðº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141" y="232698"/>
            <a:ext cx="750431" cy="1035385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033608" y="1612941"/>
            <a:ext cx="1027525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2F3696"/>
                </a:solidFill>
                <a:latin typeface="Calibri" panose="020F0502020204030204" pitchFamily="34" charset="0"/>
              </a:rPr>
              <a:t>ФП № 1.2.3.4.2.1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13539" y="332658"/>
            <a:ext cx="7551488" cy="4005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defTabSz="685800">
              <a:lnSpc>
                <a:spcPts val="2400"/>
              </a:lnSpc>
              <a:spcBef>
                <a:spcPct val="0"/>
              </a:spcBef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3494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Пример усложнения изучения тем в 5 и 6 классах.</a:t>
            </a:r>
            <a:r>
              <a:rPr lang="ru-RU" sz="2000" dirty="0" smtClean="0"/>
              <a:t>      </a:t>
            </a:r>
            <a:r>
              <a:rPr lang="ru-RU" sz="2000" b="1" dirty="0" smtClean="0">
                <a:solidFill>
                  <a:srgbClr val="2F3696"/>
                </a:solidFill>
              </a:rPr>
              <a:t>5 класс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3494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                      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2D3494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3981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18253768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435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7" cstate="print"/>
          <a:srcRect l="22266" t="11111" r="22590" b="20139"/>
          <a:stretch>
            <a:fillRect/>
          </a:stretch>
        </p:blipFill>
        <p:spPr bwMode="auto">
          <a:xfrm>
            <a:off x="3796408" y="1052736"/>
            <a:ext cx="4249979" cy="367752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8" cstate="print"/>
          <a:srcRect l="19813" t="32930" r="50000" b="50123"/>
          <a:stretch>
            <a:fillRect/>
          </a:stretch>
        </p:blipFill>
        <p:spPr bwMode="auto">
          <a:xfrm>
            <a:off x="359533" y="1628801"/>
            <a:ext cx="3180995" cy="122869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9" cstate="print"/>
          <a:srcRect l="22377" t="61480" r="22698" b="27670"/>
          <a:stretch>
            <a:fillRect/>
          </a:stretch>
        </p:blipFill>
        <p:spPr bwMode="auto">
          <a:xfrm>
            <a:off x="1007604" y="5157193"/>
            <a:ext cx="6662938" cy="85674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10" cstate="print"/>
          <a:srcRect l="22523" t="35672" r="33514" b="53252"/>
          <a:stretch>
            <a:fillRect/>
          </a:stretch>
        </p:blipFill>
        <p:spPr bwMode="auto">
          <a:xfrm>
            <a:off x="359532" y="3645024"/>
            <a:ext cx="3343013" cy="64114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ÐÐµÐ¾Ð³ÑÐ°ÑÐ¸Ñ. 5-6 ÐºÐ»Ð°ÑÑ. Ð£ÑÐµÐ±Ð½Ð¸Ðº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141" y="232699"/>
            <a:ext cx="750431" cy="1035384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116475" y="1466292"/>
            <a:ext cx="1027525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2F3696"/>
                </a:solidFill>
                <a:latin typeface="Calibri" panose="020F0502020204030204" pitchFamily="34" charset="0"/>
              </a:rPr>
              <a:t>ФП № 1.2.3.4.2.1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04047" y="0"/>
            <a:ext cx="68047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2F3696"/>
                </a:solidFill>
              </a:rPr>
              <a:t>Пример усложнения изучения тем в 5 и 6 классах.                  6 класс </a:t>
            </a:r>
            <a:endParaRPr lang="ru-RU" sz="2400" b="1" dirty="0">
              <a:solidFill>
                <a:srgbClr val="2F36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61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3989512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459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/>
          <a:srcRect l="20005" t="5720" r="23338" b="8163"/>
          <a:stretch>
            <a:fillRect/>
          </a:stretch>
        </p:blipFill>
        <p:spPr bwMode="auto">
          <a:xfrm>
            <a:off x="467544" y="1844825"/>
            <a:ext cx="3618402" cy="359886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 усложнения изучения тем в 5 и 6 классах.                   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7" cstate="print"/>
          <a:srcRect l="20417" t="6481" r="46776" b="80558"/>
          <a:stretch>
            <a:fillRect/>
          </a:stretch>
        </p:blipFill>
        <p:spPr bwMode="auto">
          <a:xfrm>
            <a:off x="4301970" y="1794294"/>
            <a:ext cx="3240360" cy="79237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8" cstate="print"/>
          <a:srcRect l="18708" t="2607" r="23338" b="5200"/>
          <a:stretch>
            <a:fillRect/>
          </a:stretch>
        </p:blipFill>
        <p:spPr bwMode="auto">
          <a:xfrm>
            <a:off x="4301970" y="2564905"/>
            <a:ext cx="3240360" cy="281797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339321" y="1268396"/>
            <a:ext cx="1234007" cy="379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6 класс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17693" y="1268760"/>
            <a:ext cx="1322321" cy="379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5 класс</a:t>
            </a:r>
          </a:p>
        </p:txBody>
      </p:sp>
      <p:pic>
        <p:nvPicPr>
          <p:cNvPr id="11" name="Picture 6" descr="ÐÐµÐ¾Ð³ÑÐ°ÑÐ¸Ñ. 5-6 ÐºÐ»Ð°ÑÑ. Ð£ÑÐµÐ±Ð½Ð¸Ðº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141" y="232699"/>
            <a:ext cx="750431" cy="1092024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033608" y="1612941"/>
            <a:ext cx="1027525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2F3696"/>
                </a:solidFill>
                <a:latin typeface="Calibri" panose="020F0502020204030204" pitchFamily="34" charset="0"/>
              </a:rPr>
              <a:t>ФП № 1.2.3.4.2.1</a:t>
            </a:r>
          </a:p>
        </p:txBody>
      </p:sp>
    </p:spTree>
    <p:extLst>
      <p:ext uri="{BB962C8B-B14F-4D97-AF65-F5344CB8AC3E}">
        <p14:creationId xmlns:p14="http://schemas.microsoft.com/office/powerpoint/2010/main" val="207948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83311774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483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 cstate="print"/>
          <a:srcRect l="21416" t="5925" r="23338" b="71420"/>
          <a:stretch>
            <a:fillRect/>
          </a:stretch>
        </p:blipFill>
        <p:spPr bwMode="auto">
          <a:xfrm>
            <a:off x="3545886" y="116632"/>
            <a:ext cx="3630693" cy="89848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5 КЛАСС</a:t>
            </a:r>
            <a:endParaRPr lang="ru-RU" dirty="0"/>
          </a:p>
        </p:txBody>
      </p:sp>
      <p:pic>
        <p:nvPicPr>
          <p:cNvPr id="2054" name="Picture 6"/>
          <p:cNvPicPr>
            <a:picLocks noGrp="1" noChangeAspect="1" noChangeArrowheads="1"/>
          </p:cNvPicPr>
          <p:nvPr>
            <p:ph idx="4294967295"/>
          </p:nvPr>
        </p:nvPicPr>
        <p:blipFill>
          <a:blip r:embed="rId8" cstate="print"/>
          <a:srcRect l="20005" t="5851" r="15006" b="8163"/>
          <a:stretch>
            <a:fillRect/>
          </a:stretch>
        </p:blipFill>
        <p:spPr bwMode="auto">
          <a:xfrm>
            <a:off x="89503" y="1484784"/>
            <a:ext cx="5365121" cy="369962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print"/>
          <a:srcRect l="21221" t="28884" r="48732" b="47702"/>
          <a:stretch>
            <a:fillRect/>
          </a:stretch>
        </p:blipFill>
        <p:spPr bwMode="auto">
          <a:xfrm>
            <a:off x="5814138" y="2348882"/>
            <a:ext cx="3005826" cy="114359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0" cstate="print"/>
          <a:srcRect l="22477" t="53034" r="23364" b="20133"/>
          <a:stretch>
            <a:fillRect/>
          </a:stretch>
        </p:blipFill>
        <p:spPr bwMode="auto">
          <a:xfrm>
            <a:off x="5643469" y="4365104"/>
            <a:ext cx="3500531" cy="111316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ÐÐµÐ¾Ð³ÑÐ°ÑÐ¸Ñ. 5-6 ÐºÐ»Ð°ÑÑ. Ð£ÑÐµÐ±Ð½Ð¸Ðº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141" y="232699"/>
            <a:ext cx="750431" cy="9718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980854" y="1340379"/>
            <a:ext cx="1027525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2F3696"/>
                </a:solidFill>
                <a:latin typeface="Calibri" panose="020F0502020204030204" pitchFamily="34" charset="0"/>
              </a:rPr>
              <a:t>ФП № 1.2.3.4.2.1</a:t>
            </a:r>
          </a:p>
        </p:txBody>
      </p:sp>
    </p:spTree>
    <p:extLst>
      <p:ext uri="{BB962C8B-B14F-4D97-AF65-F5344CB8AC3E}">
        <p14:creationId xmlns:p14="http://schemas.microsoft.com/office/powerpoint/2010/main" val="338602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3280875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5507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/>
          <a:srcRect l="19813" t="13574" r="22477" b="7506"/>
          <a:stretch>
            <a:fillRect/>
          </a:stretch>
        </p:blipFill>
        <p:spPr bwMode="auto">
          <a:xfrm>
            <a:off x="4626006" y="1916834"/>
            <a:ext cx="4233392" cy="365279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6 КЛАСС</a:t>
            </a:r>
            <a:endParaRPr lang="ru-RU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8" cstate="print"/>
          <a:srcRect l="19813" t="20519" r="23365" b="35917"/>
          <a:stretch>
            <a:fillRect/>
          </a:stretch>
        </p:blipFill>
        <p:spPr bwMode="auto">
          <a:xfrm>
            <a:off x="197514" y="2420888"/>
            <a:ext cx="4104644" cy="178127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340031" y="3887292"/>
            <a:ext cx="3816424" cy="357191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580626" y="1916833"/>
            <a:ext cx="4157932" cy="33824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8" cstate="print"/>
          <a:srcRect l="19813" t="11049" r="23365" b="79163"/>
          <a:stretch>
            <a:fillRect/>
          </a:stretch>
        </p:blipFill>
        <p:spPr bwMode="auto">
          <a:xfrm>
            <a:off x="251520" y="1196753"/>
            <a:ext cx="5007908" cy="59988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6" descr="ÐÐµÐ¾Ð³ÑÐ°ÑÐ¸Ñ. 5-6 ÐºÐ»Ð°ÑÑ. Ð£ÑÐµÐ±Ð½Ð¸Ðº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03" y="260650"/>
            <a:ext cx="750431" cy="101606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990476" y="1414534"/>
            <a:ext cx="1027525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2F3696"/>
                </a:solidFill>
                <a:latin typeface="Calibri" panose="020F0502020204030204" pitchFamily="34" charset="0"/>
              </a:rPr>
              <a:t>ФП № </a:t>
            </a:r>
            <a:r>
              <a:rPr lang="ru-RU" sz="1100" b="1" dirty="0" smtClean="0">
                <a:solidFill>
                  <a:srgbClr val="2F3696"/>
                </a:solidFill>
                <a:latin typeface="Calibri" panose="020F0502020204030204" pitchFamily="34" charset="0"/>
              </a:rPr>
              <a:t>1.2.3.4.2.1</a:t>
            </a:r>
            <a:endParaRPr lang="ru-RU" sz="1100" b="1" dirty="0">
              <a:solidFill>
                <a:srgbClr val="2F3696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81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26818576"/>
              </p:ext>
            </p:extLst>
          </p:nvPr>
        </p:nvGraphicFramePr>
        <p:xfrm>
          <a:off x="1192" y="1589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051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2" y="1589"/>
                        <a:ext cx="1191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3"/>
            </p:custDataLst>
          </p:nvPr>
        </p:nvSpPr>
        <p:spPr>
          <a:xfrm>
            <a:off x="1" y="1"/>
            <a:ext cx="119063" cy="158751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endParaRPr lang="ru-RU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22890" y="260650"/>
            <a:ext cx="8415585" cy="576063"/>
          </a:xfrm>
        </p:spPr>
        <p:txBody>
          <a:bodyPr/>
          <a:lstStyle/>
          <a:p>
            <a:r>
              <a:rPr lang="ru-RU" dirty="0" smtClean="0"/>
              <a:t>СОГЛАСНО ПРИКАЗУ МИНИСТЕРСТВА ПРОСВЕЩЕНИЯ, ШКОЛЫ МОГУТ </a:t>
            </a:r>
            <a:br>
              <a:rPr lang="ru-RU" dirty="0" smtClean="0"/>
            </a:br>
            <a:r>
              <a:rPr lang="ru-RU" dirty="0" smtClean="0">
                <a:solidFill>
                  <a:srgbClr val="FC0652"/>
                </a:solidFill>
              </a:rPr>
              <a:t>В ТЕЧЕНИЕ ТРЁХ ЛЕТ ИСПОЛЬЗОВАТЬ УЧЕБНИКИ, ВЫБЫВШИЕ ИЗ ФПУ</a:t>
            </a:r>
            <a:endParaRPr lang="ru-RU" dirty="0">
              <a:solidFill>
                <a:srgbClr val="FC0652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/>
          <a:srcRect l="27501" t="15565" r="28765" b="7803"/>
          <a:stretch>
            <a:fillRect/>
          </a:stretch>
        </p:blipFill>
        <p:spPr bwMode="auto">
          <a:xfrm>
            <a:off x="267419" y="1421039"/>
            <a:ext cx="3950897" cy="485036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/>
          <a:srcRect l="27738" t="19910" r="28108" b="32546"/>
          <a:stretch>
            <a:fillRect/>
          </a:stretch>
        </p:blipFill>
        <p:spPr bwMode="auto">
          <a:xfrm>
            <a:off x="4626007" y="1772816"/>
            <a:ext cx="3850166" cy="396647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Овал 6"/>
          <p:cNvSpPr/>
          <p:nvPr/>
        </p:nvSpPr>
        <p:spPr>
          <a:xfrm>
            <a:off x="4572000" y="1916832"/>
            <a:ext cx="3996444" cy="864096"/>
          </a:xfrm>
          <a:prstGeom prst="ellipse">
            <a:avLst/>
          </a:pr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ru-RU" sz="900" dirty="0" err="1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26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85506371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531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19063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2F3696"/>
                </a:solidFill>
              </a:rPr>
              <a:t>СТРАНОВЕДЕНИЕ          7 КЛАСС</a:t>
            </a:r>
            <a:endParaRPr lang="ru-RU" sz="2000" b="1" dirty="0">
              <a:solidFill>
                <a:srgbClr val="2F3696"/>
              </a:solidFill>
            </a:endParaRPr>
          </a:p>
        </p:txBody>
      </p:sp>
      <p:pic>
        <p:nvPicPr>
          <p:cNvPr id="6150" name="Picture 6"/>
          <p:cNvPicPr>
            <a:picLocks noGrp="1" noChangeAspect="1" noChangeArrowheads="1"/>
          </p:cNvPicPr>
          <p:nvPr>
            <p:ph idx="4294967295"/>
          </p:nvPr>
        </p:nvPicPr>
        <p:blipFill>
          <a:blip r:embed="rId8" cstate="print"/>
          <a:srcRect l="21308" t="5682" r="23178" b="9084"/>
          <a:stretch>
            <a:fillRect/>
          </a:stretch>
        </p:blipFill>
        <p:spPr bwMode="auto">
          <a:xfrm>
            <a:off x="1655676" y="1196752"/>
            <a:ext cx="5202540" cy="435471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981851" y="1371402"/>
            <a:ext cx="1027525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2F3696"/>
                </a:solidFill>
                <a:latin typeface="Calibri" panose="020F0502020204030204" pitchFamily="34" charset="0"/>
              </a:rPr>
              <a:t>ФП № 1.2.3.4.2.2</a:t>
            </a:r>
          </a:p>
        </p:txBody>
      </p:sp>
      <p:pic>
        <p:nvPicPr>
          <p:cNvPr id="8" name="Picture 35" descr="ÐÐµÐ¾Ð³ÑÐ°ÑÐ¸Ñ. Ð¡ÑÑÐ°Ð½Ð¾Ð²ÐµÐ´ÐµÐ½Ð¸Ðµ. 7 ÐºÐ»Ð°ÑÑ. Ð£ÑÐµÐ±Ð½Ð¸Ðº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036" y="231992"/>
            <a:ext cx="750832" cy="1053344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12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51208567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7555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19063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СТРУКТУРА КУРСА</a:t>
            </a:r>
            <a:endParaRPr lang="ru-RU" dirty="0"/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8" cstate="print"/>
          <a:srcRect l="21253" t="6514" r="21585" b="19224"/>
          <a:stretch>
            <a:fillRect/>
          </a:stretch>
        </p:blipFill>
        <p:spPr bwMode="auto">
          <a:xfrm>
            <a:off x="1439652" y="1340768"/>
            <a:ext cx="5059292" cy="425861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642555" y="4116029"/>
            <a:ext cx="1620180" cy="79208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pic>
        <p:nvPicPr>
          <p:cNvPr id="6" name="Picture 35" descr="ÐÐµÐ¾Ð³ÑÐ°ÑÐ¸Ñ. Ð¡ÑÑÐ°Ð½Ð¾Ð²ÐµÐ´ÐµÐ½Ð¸Ðµ. 7 ÐºÐ»Ð°ÑÑ. Ð£ÑÐµÐ±Ð½Ð¸Ðº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038" y="1550835"/>
            <a:ext cx="1689788" cy="2520833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007729" y="1414534"/>
            <a:ext cx="1027525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2F3696"/>
                </a:solidFill>
                <a:latin typeface="Calibri" panose="020F0502020204030204" pitchFamily="34" charset="0"/>
              </a:rPr>
              <a:t>ФП № 1.2.3.4.2.2</a:t>
            </a:r>
          </a:p>
        </p:txBody>
      </p:sp>
      <p:pic>
        <p:nvPicPr>
          <p:cNvPr id="9" name="Picture 35" descr="ÐÐµÐ¾Ð³ÑÐ°ÑÐ¸Ñ. Ð¡ÑÑÐ°Ð½Ð¾Ð²ÐµÐ´ÐµÐ½Ð¸Ðµ. 7 ÐºÐ»Ð°ÑÑ. Ð£ÑÐµÐ±Ð½Ð¸Ðº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036" y="231992"/>
            <a:ext cx="750832" cy="1053344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12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22076685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579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§ 12. СОВРЕМЕННОЕ ХОЗЯЙСТВО МИРА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7" cstate="print"/>
          <a:srcRect l="20453" t="6269" r="23043" b="9848"/>
          <a:stretch>
            <a:fillRect/>
          </a:stretch>
        </p:blipFill>
        <p:spPr bwMode="auto">
          <a:xfrm>
            <a:off x="1078301" y="1199296"/>
            <a:ext cx="5753819" cy="549480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51520" y="644692"/>
            <a:ext cx="2736304" cy="785283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/>
          <a:p>
            <a:pPr defTabSz="1219140">
              <a:spcBef>
                <a:spcPct val="0"/>
              </a:spcBef>
              <a:defRPr/>
            </a:pPr>
            <a:endParaRPr lang="ru-RU" sz="2400" b="1" dirty="0">
              <a:solidFill>
                <a:srgbClr val="2C339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56320" y="1051092"/>
            <a:ext cx="2736304" cy="785283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/>
          <a:p>
            <a:pPr defTabSz="1219140">
              <a:spcBef>
                <a:spcPct val="0"/>
              </a:spcBef>
              <a:defRPr/>
            </a:pPr>
            <a:endParaRPr lang="ru-RU" sz="2400" b="1" dirty="0">
              <a:solidFill>
                <a:srgbClr val="2C339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33608" y="1612941"/>
            <a:ext cx="1027525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2F3696"/>
                </a:solidFill>
                <a:latin typeface="Calibri" panose="020F0502020204030204" pitchFamily="34" charset="0"/>
              </a:rPr>
              <a:t>ФП № 1.2.3.4.2.2</a:t>
            </a:r>
          </a:p>
        </p:txBody>
      </p:sp>
      <p:pic>
        <p:nvPicPr>
          <p:cNvPr id="9" name="Picture 35" descr="ÐÐµÐ¾Ð³ÑÐ°ÑÐ¸Ñ. Ð¡ÑÑÐ°Ð½Ð¾Ð²ÐµÐ´ÐµÐ½Ð¸Ðµ. 7 ÐºÐ»Ð°ÑÑ. Ð£ÑÐµÐ±Ð½Ð¸Ðº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036" y="465826"/>
            <a:ext cx="750832" cy="1090966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96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29419344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03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Уроки-практикумы связаны с темой «Землеведение»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7" cstate="print"/>
          <a:srcRect l="40002" t="6554" r="21774" b="8281"/>
          <a:stretch>
            <a:fillRect/>
          </a:stretch>
        </p:blipFill>
        <p:spPr bwMode="auto">
          <a:xfrm>
            <a:off x="273719" y="1466491"/>
            <a:ext cx="3815202" cy="485145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8" cstate="print"/>
          <a:srcRect l="42187" t="6944" r="23047" b="11111"/>
          <a:stretch>
            <a:fillRect/>
          </a:stretch>
        </p:blipFill>
        <p:spPr bwMode="auto">
          <a:xfrm>
            <a:off x="4302301" y="1429870"/>
            <a:ext cx="3860657" cy="491917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465827" y="3356991"/>
            <a:ext cx="3519577" cy="118913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7" name="TextBox 6"/>
          <p:cNvSpPr txBox="1"/>
          <p:nvPr/>
        </p:nvSpPr>
        <p:spPr>
          <a:xfrm>
            <a:off x="8116475" y="1362775"/>
            <a:ext cx="1027525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2F3696"/>
                </a:solidFill>
                <a:latin typeface="Calibri" panose="020F0502020204030204" pitchFamily="34" charset="0"/>
              </a:rPr>
              <a:t>ФП № 1.2.3.4.2.2</a:t>
            </a:r>
          </a:p>
        </p:txBody>
      </p:sp>
      <p:pic>
        <p:nvPicPr>
          <p:cNvPr id="8" name="Picture 35" descr="ÐÐµÐ¾Ð³ÑÐ°ÑÐ¸Ñ. Ð¡ÑÑÐ°Ð½Ð¾Ð²ÐµÐ´ÐµÐ½Ð¸Ðµ. 7 ÐºÐ»Ð°ÑÑ. Ð£ÑÐµÐ±Ð½Ð¸Ðº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421" y="175254"/>
            <a:ext cx="802800" cy="1157252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75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44180463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27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ИЗУЧЕНИЕ ТЕМЫ «КЛИМАТ»  В КУРСАХ 5-6-7 КЛАССАХ</a:t>
            </a:r>
            <a:endParaRPr lang="ru-RU" dirty="0"/>
          </a:p>
        </p:txBody>
      </p:sp>
      <p:sp>
        <p:nvSpPr>
          <p:cNvPr id="9220" name="AutoShape 4" descr="https://reader.lecta.rosuchebnik.ru/read/7727/data/images/autogen_76154.jpg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13" name="TextBox 12"/>
          <p:cNvSpPr txBox="1"/>
          <p:nvPr/>
        </p:nvSpPr>
        <p:spPr>
          <a:xfrm>
            <a:off x="6496155" y="200772"/>
            <a:ext cx="1337792" cy="4205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133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5 </a:t>
            </a:r>
            <a:r>
              <a:rPr lang="ru-RU" sz="2133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класс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 l="41668" t="25295" r="23583" b="57303"/>
          <a:stretch>
            <a:fillRect/>
          </a:stretch>
        </p:blipFill>
        <p:spPr bwMode="auto">
          <a:xfrm>
            <a:off x="0" y="1124745"/>
            <a:ext cx="3881197" cy="124450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/>
          <a:srcRect l="22477" t="35671" r="23364" b="24868"/>
          <a:stretch>
            <a:fillRect/>
          </a:stretch>
        </p:blipFill>
        <p:spPr bwMode="auto">
          <a:xfrm>
            <a:off x="4764206" y="1801752"/>
            <a:ext cx="4079945" cy="204927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 cstate="print"/>
          <a:srcRect l="21589" t="5682" r="23364" b="10663"/>
          <a:stretch>
            <a:fillRect/>
          </a:stretch>
        </p:blipFill>
        <p:spPr bwMode="auto">
          <a:xfrm>
            <a:off x="143507" y="2708920"/>
            <a:ext cx="4240789" cy="392927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9" cstate="print"/>
          <a:srcRect l="50888" t="43564" r="29579" b="10663"/>
          <a:stretch>
            <a:fillRect/>
          </a:stretch>
        </p:blipFill>
        <p:spPr bwMode="auto">
          <a:xfrm>
            <a:off x="5735116" y="4216916"/>
            <a:ext cx="2106234" cy="246850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6" descr="ÐÐµÐ¾Ð³ÑÐ°ÑÐ¸Ñ. 5-6 ÐºÐ»Ð°ÑÑ. Ð£ÑÐµÐ±Ð½Ð¸Ðº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915" y="0"/>
            <a:ext cx="750431" cy="1101853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990590" y="1352293"/>
            <a:ext cx="1027525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2F3696"/>
                </a:solidFill>
                <a:latin typeface="Calibri" panose="020F0502020204030204" pitchFamily="34" charset="0"/>
              </a:rPr>
              <a:t>ФП № </a:t>
            </a:r>
            <a:r>
              <a:rPr lang="ru-RU" sz="1100" b="1" dirty="0" smtClean="0">
                <a:solidFill>
                  <a:srgbClr val="2F3696"/>
                </a:solidFill>
                <a:latin typeface="Calibri" panose="020F0502020204030204" pitchFamily="34" charset="0"/>
              </a:rPr>
              <a:t>1.2.3.4.2.1</a:t>
            </a:r>
            <a:endParaRPr lang="ru-RU" sz="1100" b="1" dirty="0">
              <a:solidFill>
                <a:srgbClr val="2F3696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77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42546707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51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6" cstate="print"/>
          <a:srcRect l="42009" t="13574" r="23365" b="54858"/>
          <a:stretch>
            <a:fillRect/>
          </a:stretch>
        </p:blipFill>
        <p:spPr bwMode="auto">
          <a:xfrm>
            <a:off x="197514" y="1338768"/>
            <a:ext cx="3448395" cy="173223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print"/>
          <a:srcRect l="24252" t="27780" r="25140" b="10663"/>
          <a:stretch>
            <a:fillRect/>
          </a:stretch>
        </p:blipFill>
        <p:spPr bwMode="auto">
          <a:xfrm>
            <a:off x="4914927" y="2007231"/>
            <a:ext cx="4061521" cy="280583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889" y="260649"/>
            <a:ext cx="7875525" cy="576063"/>
          </a:xfrm>
        </p:spPr>
        <p:txBody>
          <a:bodyPr/>
          <a:lstStyle/>
          <a:p>
            <a:r>
              <a:rPr lang="ru-RU" dirty="0" smtClean="0"/>
              <a:t>ИЗУЧЕНИЕ ТЕМЫ «КЛИМАТ»  В КУРСАХ 5-6-7 КЛАССАХ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8" cstate="print"/>
          <a:srcRect l="23338" t="17775" r="25004" b="8163"/>
          <a:stretch>
            <a:fillRect/>
          </a:stretch>
        </p:blipFill>
        <p:spPr bwMode="auto">
          <a:xfrm>
            <a:off x="0" y="3503031"/>
            <a:ext cx="4597689" cy="335496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6678234" y="188640"/>
            <a:ext cx="1292574" cy="4205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133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6</a:t>
            </a:r>
            <a:r>
              <a:rPr lang="ru-RU" sz="2133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2133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класс</a:t>
            </a:r>
          </a:p>
        </p:txBody>
      </p:sp>
      <p:pic>
        <p:nvPicPr>
          <p:cNvPr id="8" name="Picture 6" descr="ÐÐµÐ¾Ð³ÑÐ°ÑÐ¸Ñ. 5-6 ÐºÐ»Ð°ÑÑ. Ð£ÑÐµÐ±Ð½Ð¸Ðº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231" y="130392"/>
            <a:ext cx="750431" cy="1049906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116475" y="1208495"/>
            <a:ext cx="1027525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2F3696"/>
                </a:solidFill>
                <a:latin typeface="Calibri" panose="020F0502020204030204" pitchFamily="34" charset="0"/>
              </a:rPr>
              <a:t>ФП № </a:t>
            </a:r>
            <a:r>
              <a:rPr lang="ru-RU" sz="1100" b="1" dirty="0" smtClean="0">
                <a:solidFill>
                  <a:srgbClr val="2F3696"/>
                </a:solidFill>
                <a:latin typeface="Calibri" panose="020F0502020204030204" pitchFamily="34" charset="0"/>
              </a:rPr>
              <a:t>1.2.3.4.2.1</a:t>
            </a:r>
            <a:endParaRPr lang="ru-RU" sz="1100" b="1" dirty="0">
              <a:solidFill>
                <a:srgbClr val="2F3696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3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Объект 1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73618459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75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6" cstate="print"/>
          <a:srcRect l="22477" t="11996" r="26028" b="9084"/>
          <a:stretch>
            <a:fillRect/>
          </a:stretch>
        </p:blipFill>
        <p:spPr bwMode="auto">
          <a:xfrm>
            <a:off x="4842030" y="1124744"/>
            <a:ext cx="3168352" cy="262412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7" cstate="print"/>
          <a:srcRect l="23364" t="10417" r="25140" b="34339"/>
          <a:stretch>
            <a:fillRect/>
          </a:stretch>
        </p:blipFill>
        <p:spPr bwMode="auto">
          <a:xfrm>
            <a:off x="4896036" y="4265712"/>
            <a:ext cx="3411410" cy="259228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8" cstate="print"/>
          <a:srcRect l="18925" t="5682" r="20701" b="7506"/>
          <a:stretch>
            <a:fillRect/>
          </a:stretch>
        </p:blipFill>
        <p:spPr bwMode="auto">
          <a:xfrm>
            <a:off x="334588" y="3903638"/>
            <a:ext cx="2929999" cy="255359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1"/>
            <a:ext cx="6363357" cy="576063"/>
          </a:xfrm>
        </p:spPr>
        <p:txBody>
          <a:bodyPr/>
          <a:lstStyle/>
          <a:p>
            <a:pPr algn="ctr"/>
            <a:r>
              <a:rPr lang="ru-RU" dirty="0" smtClean="0"/>
              <a:t>ИЗУЧЕНИЕ ТЕМЫ «КЛИМАТ» В КУРСАХ 5-6-7 КЛАССАХ</a:t>
            </a:r>
            <a:endParaRPr lang="ru-RU" dirty="0"/>
          </a:p>
        </p:txBody>
      </p:sp>
      <p:pic>
        <p:nvPicPr>
          <p:cNvPr id="6" name="Picture 7"/>
          <p:cNvPicPr>
            <a:picLocks noGrp="1" noChangeAspect="1" noChangeArrowheads="1"/>
          </p:cNvPicPr>
          <p:nvPr>
            <p:ph idx="4294967295"/>
          </p:nvPr>
        </p:nvPicPr>
        <p:blipFill>
          <a:blip r:embed="rId9" cstate="print"/>
          <a:srcRect l="51776" t="26201" r="23364" b="31182"/>
          <a:stretch>
            <a:fillRect/>
          </a:stretch>
        </p:blipFill>
        <p:spPr bwMode="auto">
          <a:xfrm>
            <a:off x="1706022" y="1459524"/>
            <a:ext cx="2488808" cy="236707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43508" y="1124745"/>
            <a:ext cx="47274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Как распределены по земному шару пояса атмосферного давления?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06778" y="541558"/>
            <a:ext cx="2963960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33" b="1" dirty="0"/>
              <a:t>§ 51. Погода и климат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0012" y="692696"/>
            <a:ext cx="33934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Сколько на Земле климатических поясов?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896035" y="3861048"/>
            <a:ext cx="37731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Какие ещё причины влияют на климат?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81682" y="158262"/>
            <a:ext cx="11896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6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класс</a:t>
            </a:r>
          </a:p>
        </p:txBody>
      </p:sp>
      <p:pic>
        <p:nvPicPr>
          <p:cNvPr id="13" name="Picture 6" descr="ÐÐµÐ¾Ð³ÑÐ°ÑÐ¸Ñ. 5-6 ÐºÐ»Ð°ÑÑ. Ð£ÑÐµÐ±Ð½Ð¸Ðº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607" y="120434"/>
            <a:ext cx="866240" cy="1203662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8141620" y="1352293"/>
            <a:ext cx="1027525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2F3696"/>
                </a:solidFill>
                <a:latin typeface="Calibri" panose="020F0502020204030204" pitchFamily="34" charset="0"/>
              </a:rPr>
              <a:t>ФП № </a:t>
            </a:r>
            <a:r>
              <a:rPr lang="ru-RU" sz="1100" b="1" dirty="0" smtClean="0">
                <a:solidFill>
                  <a:srgbClr val="2F3696"/>
                </a:solidFill>
                <a:latin typeface="Calibri" panose="020F0502020204030204" pitchFamily="34" charset="0"/>
              </a:rPr>
              <a:t>1.2.3.4.2.1</a:t>
            </a:r>
            <a:endParaRPr lang="ru-RU" sz="1100" b="1" dirty="0">
              <a:solidFill>
                <a:srgbClr val="2F3696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7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92349200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699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7" cstate="print"/>
          <a:srcRect l="23365" t="16731" r="24130" b="18554"/>
          <a:stretch>
            <a:fillRect/>
          </a:stretch>
        </p:blipFill>
        <p:spPr bwMode="auto">
          <a:xfrm>
            <a:off x="251520" y="1196753"/>
            <a:ext cx="3520380" cy="263833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8" cstate="print"/>
          <a:srcRect l="23647" t="15918" r="24252" b="9084"/>
          <a:stretch>
            <a:fillRect/>
          </a:stretch>
        </p:blipFill>
        <p:spPr bwMode="auto">
          <a:xfrm>
            <a:off x="597877" y="3933056"/>
            <a:ext cx="3542075" cy="260292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§ 52. УРОК-ПРАКТИКУМ. РАБОТА С КЛИМАТИЧЕСКИМИ КАРТАМИ</a:t>
            </a:r>
            <a:endParaRPr lang="ru-RU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9" cstate="print"/>
          <a:srcRect l="25140" t="23044" r="26028" b="5927"/>
          <a:stretch>
            <a:fillRect/>
          </a:stretch>
        </p:blipFill>
        <p:spPr bwMode="auto">
          <a:xfrm>
            <a:off x="4695118" y="1541322"/>
            <a:ext cx="3376219" cy="257175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0" cstate="print"/>
          <a:srcRect l="22196" t="59979" r="25420" b="14766"/>
          <a:stretch>
            <a:fillRect/>
          </a:stretch>
        </p:blipFill>
        <p:spPr bwMode="auto">
          <a:xfrm>
            <a:off x="4409982" y="4571875"/>
            <a:ext cx="4286343" cy="111664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4585855" y="1056519"/>
            <a:ext cx="318984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1400" dirty="0"/>
              <a:t>Работа с картами температуры воздуха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02269" y="188640"/>
            <a:ext cx="125370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6</a:t>
            </a:r>
            <a:r>
              <a:rPr lang="ru-RU" sz="14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4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класс</a:t>
            </a:r>
          </a:p>
        </p:txBody>
      </p:sp>
      <p:pic>
        <p:nvPicPr>
          <p:cNvPr id="11" name="Picture 6" descr="ÐÐµÐ¾Ð³ÑÐ°ÑÐ¸Ñ. 5-6 ÐºÐ»Ð°ÑÑ. Ð£ÑÐµÐ±Ð½Ð¸Ðº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415" y="316523"/>
            <a:ext cx="750431" cy="1007573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141620" y="1352293"/>
            <a:ext cx="1027525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2F3696"/>
                </a:solidFill>
                <a:latin typeface="Calibri" panose="020F0502020204030204" pitchFamily="34" charset="0"/>
              </a:rPr>
              <a:t>ФП № </a:t>
            </a:r>
            <a:r>
              <a:rPr lang="ru-RU" sz="1100" b="1" dirty="0" smtClean="0">
                <a:solidFill>
                  <a:srgbClr val="2F3696"/>
                </a:solidFill>
                <a:latin typeface="Calibri" panose="020F0502020204030204" pitchFamily="34" charset="0"/>
              </a:rPr>
              <a:t>1.2.3.4.2.1</a:t>
            </a:r>
            <a:endParaRPr lang="ru-RU" sz="1100" b="1" dirty="0">
              <a:solidFill>
                <a:srgbClr val="2F3696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3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8228004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723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§ 52. УРОК-ПРАКТИКУМ. РАБОТА С КЛИМАТИЧЕСКИМИ КАРТАМИ</a:t>
            </a:r>
            <a:endParaRPr lang="ru-RU" dirty="0"/>
          </a:p>
        </p:txBody>
      </p:sp>
      <p:pic>
        <p:nvPicPr>
          <p:cNvPr id="12288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6" cstate="print"/>
          <a:srcRect l="23435" t="8888" r="23338" b="14262"/>
          <a:stretch>
            <a:fillRect/>
          </a:stretch>
        </p:blipFill>
        <p:spPr bwMode="auto">
          <a:xfrm>
            <a:off x="213848" y="1749003"/>
            <a:ext cx="3942437" cy="295054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7" cstate="print"/>
          <a:srcRect l="19813" t="50472" r="24252" b="18555"/>
          <a:stretch>
            <a:fillRect/>
          </a:stretch>
        </p:blipFill>
        <p:spPr bwMode="auto">
          <a:xfrm>
            <a:off x="4301971" y="4372696"/>
            <a:ext cx="4633934" cy="179699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334635" y="3978343"/>
            <a:ext cx="45125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Определение направления господствующих ветров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30622" y="1303929"/>
            <a:ext cx="59766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Работа с картой </a:t>
            </a:r>
            <a:r>
              <a:rPr lang="ru-RU" sz="1400" b="1" dirty="0" smtClean="0"/>
              <a:t>«</a:t>
            </a:r>
            <a:r>
              <a:rPr lang="ru-RU" sz="1400" b="1" dirty="0"/>
              <a:t>Среднегодовое количество осадков»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8" cstate="print"/>
          <a:srcRect l="22196" t="7260" r="26916" b="53280"/>
          <a:stretch>
            <a:fillRect/>
          </a:stretch>
        </p:blipFill>
        <p:spPr bwMode="auto">
          <a:xfrm>
            <a:off x="4383605" y="1784839"/>
            <a:ext cx="3456384" cy="153623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6948264" y="188640"/>
            <a:ext cx="85725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6</a:t>
            </a:r>
            <a:r>
              <a:rPr lang="ru-RU" sz="16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класс</a:t>
            </a:r>
          </a:p>
        </p:txBody>
      </p:sp>
      <p:pic>
        <p:nvPicPr>
          <p:cNvPr id="12" name="Picture 6" descr="ÐÐµÐ¾Ð³ÑÐ°ÑÐ¸Ñ. 5-6 ÐºÐ»Ð°ÑÑ. Ð£ÑÐµÐ±Ð½Ð¸Ðº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415" y="254977"/>
            <a:ext cx="750431" cy="1069119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141620" y="1352293"/>
            <a:ext cx="1027525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2F3696"/>
                </a:solidFill>
                <a:latin typeface="Calibri" panose="020F0502020204030204" pitchFamily="34" charset="0"/>
              </a:rPr>
              <a:t>ФП № </a:t>
            </a:r>
            <a:r>
              <a:rPr lang="ru-RU" sz="1100" b="1" dirty="0" smtClean="0">
                <a:solidFill>
                  <a:srgbClr val="2F3696"/>
                </a:solidFill>
                <a:latin typeface="Calibri" panose="020F0502020204030204" pitchFamily="34" charset="0"/>
              </a:rPr>
              <a:t>1.2.3.4.2.1</a:t>
            </a:r>
            <a:endParaRPr lang="ru-RU" sz="1100" b="1" dirty="0">
              <a:solidFill>
                <a:srgbClr val="2F3696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9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88686419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747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1221014"/>
            <a:ext cx="4493218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ru-RU" sz="2000" b="1" dirty="0"/>
              <a:t>§ 20</a:t>
            </a:r>
            <a:r>
              <a:rPr lang="ru-RU" sz="2000" b="1" dirty="0" smtClean="0"/>
              <a:t>. Урок-практикум. Климат Евразии</a:t>
            </a:r>
            <a:endParaRPr lang="en-US" sz="2000" b="1" dirty="0" smtClean="0"/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6" cstate="print"/>
          <a:srcRect l="21589" t="7260" r="24252" b="51701"/>
          <a:stretch>
            <a:fillRect/>
          </a:stretch>
        </p:blipFill>
        <p:spPr bwMode="auto">
          <a:xfrm>
            <a:off x="143508" y="2303584"/>
            <a:ext cx="4554680" cy="288733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ИЗУЧЕНИЕ ТЕМЫ «КЛИМАТ»  В КУРСАХ 5-6-7 КЛАССАХ</a:t>
            </a:r>
            <a:endParaRPr lang="ru-RU" dirty="0"/>
          </a:p>
        </p:txBody>
      </p:sp>
      <p:pic>
        <p:nvPicPr>
          <p:cNvPr id="12083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7" cstate="print"/>
          <a:srcRect l="21663" t="14812" r="21679" b="14088"/>
          <a:stretch>
            <a:fillRect/>
          </a:stretch>
        </p:blipFill>
        <p:spPr bwMode="auto">
          <a:xfrm>
            <a:off x="4896036" y="3202142"/>
            <a:ext cx="3834426" cy="277674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833237" y="2328847"/>
            <a:ext cx="45217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Как образуются переходные климатические пояса? </a:t>
            </a:r>
            <a:endParaRPr lang="ru-RU" sz="1400" b="1" dirty="0" smtClean="0"/>
          </a:p>
          <a:p>
            <a:r>
              <a:rPr lang="ru-RU" sz="1400" b="1" dirty="0" smtClean="0"/>
              <a:t>Чем </a:t>
            </a:r>
            <a:r>
              <a:rPr lang="ru-RU" sz="1400" b="1" dirty="0"/>
              <a:t>переходные климатические пояса отличаются от основных поясов?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92180" y="188640"/>
            <a:ext cx="8572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7</a:t>
            </a:r>
            <a:r>
              <a:rPr lang="ru-RU" sz="14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4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класс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77194" y="1380949"/>
            <a:ext cx="1059585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2F3696"/>
                </a:solidFill>
                <a:latin typeface="Calibri" panose="020F0502020204030204" pitchFamily="34" charset="0"/>
              </a:rPr>
              <a:t>ФП № 1.2</a:t>
            </a:r>
            <a:r>
              <a:rPr lang="ru-RU" sz="1100" b="1" dirty="0" smtClean="0">
                <a:solidFill>
                  <a:srgbClr val="2F3696"/>
                </a:solidFill>
                <a:latin typeface="Calibri" panose="020F0502020204030204" pitchFamily="34" charset="0"/>
              </a:rPr>
              <a:t>. 3.4.2.2</a:t>
            </a:r>
            <a:endParaRPr lang="ru-RU" sz="1100" b="1" dirty="0">
              <a:solidFill>
                <a:srgbClr val="2F3696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Picture 35" descr="ÐÐµÐ¾Ð³ÑÐ°ÑÐ¸Ñ. Ð¡ÑÑÐ°Ð½Ð¾Ð²ÐµÐ´ÐµÐ½Ð¸Ðµ. 7 ÐºÐ»Ð°ÑÑ. Ð£ÑÐµÐ±Ð½Ð¸Ðº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183" y="186782"/>
            <a:ext cx="750832" cy="1120434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16024" y="1802396"/>
            <a:ext cx="39727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Почему климат Евразии так разнообразен?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26227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3676828"/>
              </p:ext>
            </p:extLst>
          </p:nvPr>
        </p:nvGraphicFramePr>
        <p:xfrm>
          <a:off x="1191" y="85844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251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1" y="858441"/>
                        <a:ext cx="1191" cy="119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3"/>
            </p:custDataLst>
          </p:nvPr>
        </p:nvSpPr>
        <p:spPr>
          <a:xfrm>
            <a:off x="0" y="857250"/>
            <a:ext cx="119063" cy="119063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b="1" dirty="0" err="1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354342" y="985265"/>
            <a:ext cx="8639999" cy="134386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800" dirty="0">
                <a:latin typeface="+mj-lt"/>
              </a:rPr>
              <a:t>В СЛУЧАЕ, ЕСЛИ ВЫ РАБОТАЕТЕ ПО </a:t>
            </a:r>
            <a:r>
              <a:rPr lang="ru-RU" sz="1800" dirty="0">
                <a:solidFill>
                  <a:srgbClr val="EB2049"/>
                </a:solidFill>
                <a:latin typeface="+mj-lt"/>
              </a:rPr>
              <a:t>УМК </a:t>
            </a:r>
            <a:r>
              <a:rPr lang="ru-RU" sz="1800" dirty="0" smtClean="0">
                <a:solidFill>
                  <a:srgbClr val="EB2049"/>
                </a:solidFill>
                <a:latin typeface="+mj-lt"/>
              </a:rPr>
              <a:t>Классическая линия </a:t>
            </a:r>
            <a:r>
              <a:rPr lang="ru-RU" sz="1800" dirty="0">
                <a:latin typeface="+mj-lt"/>
              </a:rPr>
              <a:t>ИЛИ </a:t>
            </a:r>
            <a:r>
              <a:rPr lang="ru-RU" sz="1800" dirty="0">
                <a:solidFill>
                  <a:srgbClr val="EB2049"/>
                </a:solidFill>
                <a:latin typeface="+mj-lt"/>
              </a:rPr>
              <a:t>УМК </a:t>
            </a:r>
            <a:r>
              <a:rPr lang="ru-RU" sz="1800" dirty="0" smtClean="0">
                <a:solidFill>
                  <a:srgbClr val="EB2049"/>
                </a:solidFill>
                <a:latin typeface="+mj-lt"/>
              </a:rPr>
              <a:t>под ред. Дронова В.П. </a:t>
            </a:r>
            <a:r>
              <a:rPr lang="ru-RU" sz="1800" dirty="0" smtClean="0"/>
              <a:t>ИЗДАТЕЛЬСТВА </a:t>
            </a:r>
            <a:r>
              <a:rPr lang="ru-RU" sz="1800" dirty="0"/>
              <a:t>«ДРОФА»</a:t>
            </a:r>
            <a:r>
              <a:rPr lang="ru-RU" sz="1800" dirty="0">
                <a:latin typeface="+mj-lt"/>
              </a:rPr>
              <a:t>, </a:t>
            </a:r>
            <a:r>
              <a:rPr lang="ru-RU" sz="1800" dirty="0" smtClean="0">
                <a:latin typeface="+mj-lt"/>
              </a:rPr>
              <a:t>ИЛИ </a:t>
            </a:r>
            <a:r>
              <a:rPr lang="ru-RU" sz="1800" dirty="0" smtClean="0">
                <a:solidFill>
                  <a:srgbClr val="EB2049"/>
                </a:solidFill>
                <a:latin typeface="+mj-lt"/>
              </a:rPr>
              <a:t>УМК </a:t>
            </a:r>
            <a:r>
              <a:rPr lang="ru-RU" sz="1800" dirty="0" err="1" smtClean="0">
                <a:solidFill>
                  <a:srgbClr val="EB2049"/>
                </a:solidFill>
                <a:latin typeface="+mj-lt"/>
              </a:rPr>
              <a:t>Вентана-Граф</a:t>
            </a:r>
            <a:r>
              <a:rPr lang="ru-RU" sz="1800" dirty="0" smtClean="0">
                <a:solidFill>
                  <a:srgbClr val="EB2049"/>
                </a:solidFill>
                <a:latin typeface="+mj-lt"/>
              </a:rPr>
              <a:t>  </a:t>
            </a:r>
            <a:r>
              <a:rPr lang="ru-RU" sz="1800" dirty="0" smtClean="0">
                <a:latin typeface="+mj-lt"/>
              </a:rPr>
              <a:t>МЫ </a:t>
            </a:r>
            <a:r>
              <a:rPr lang="ru-RU" sz="1800" dirty="0">
                <a:latin typeface="+mj-lt"/>
              </a:rPr>
              <a:t>ПРЕДЛАГАЕМ ВАМ СЛЕДУЮЩИЙ АЛГОРИТМ ПРИНЯТИЯ РЕШЕНИЙ</a:t>
            </a:r>
          </a:p>
        </p:txBody>
      </p:sp>
      <p:sp>
        <p:nvSpPr>
          <p:cNvPr id="13" name="Text Placeholder 3"/>
          <p:cNvSpPr txBox="1">
            <a:spLocks/>
          </p:cNvSpPr>
          <p:nvPr/>
        </p:nvSpPr>
        <p:spPr>
          <a:xfrm>
            <a:off x="4302377" y="4547525"/>
            <a:ext cx="4553864" cy="678854"/>
          </a:xfrm>
          <a:prstGeom prst="rect">
            <a:avLst/>
          </a:prstGeom>
        </p:spPr>
        <p:txBody>
          <a:bodyPr vert="horz" lIns="54000" tIns="54000" rIns="27000" bIns="54000" rtlCol="0" anchor="ctr" anchorCtr="0"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rgbClr val="2D3494"/>
              </a:buClr>
              <a:buFont typeface="Arial" pitchFamily="34" charset="0"/>
              <a:buNone/>
              <a:defRPr sz="14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600"/>
              </a:spcBef>
              <a:buClr>
                <a:srgbClr val="2D3494"/>
              </a:buClr>
              <a:buFont typeface="Wingdings" pitchFamily="2" charset="2"/>
              <a:buChar char="§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–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440"/>
              </a:lnSpc>
            </a:pPr>
            <a:r>
              <a:rPr lang="ru-RU" dirty="0">
                <a:latin typeface="+mn-lt"/>
              </a:rPr>
              <a:t>Если вынуждены переходить на другую линию</a:t>
            </a:r>
            <a:r>
              <a:rPr lang="en-US" dirty="0">
                <a:latin typeface="+mn-lt"/>
              </a:rPr>
              <a:t>,</a:t>
            </a:r>
            <a:r>
              <a:rPr lang="ru-RU" dirty="0">
                <a:latin typeface="+mn-lt"/>
              </a:rPr>
              <a:t> мы дадим вам рекомендации. </a:t>
            </a:r>
            <a:r>
              <a:rPr lang="ru-RU" b="1" dirty="0">
                <a:solidFill>
                  <a:srgbClr val="2D3494"/>
                </a:solidFill>
                <a:latin typeface="+mn-lt"/>
              </a:rPr>
              <a:t>Обращайтесь к нашим методистам за рекомендациями</a:t>
            </a:r>
            <a:r>
              <a:rPr lang="en-US" b="1" dirty="0" smtClean="0">
                <a:solidFill>
                  <a:srgbClr val="2D3494"/>
                </a:solidFill>
                <a:latin typeface="+mn-lt"/>
              </a:rPr>
              <a:t>:</a:t>
            </a:r>
            <a:endParaRPr lang="ru-RU" b="1" dirty="0" smtClean="0">
              <a:solidFill>
                <a:srgbClr val="2D3494"/>
              </a:solidFill>
              <a:latin typeface="+mn-lt"/>
            </a:endParaRPr>
          </a:p>
          <a:p>
            <a:pPr>
              <a:lnSpc>
                <a:spcPts val="1440"/>
              </a:lnSpc>
            </a:pPr>
            <a:r>
              <a:rPr lang="en-US" b="1" dirty="0" smtClean="0">
                <a:solidFill>
                  <a:srgbClr val="2D3494"/>
                </a:solidFill>
                <a:latin typeface="+mn-lt"/>
              </a:rPr>
              <a:t> </a:t>
            </a:r>
            <a:r>
              <a:rPr lang="en-US" b="1" dirty="0">
                <a:solidFill>
                  <a:srgbClr val="FC0652"/>
                </a:solidFill>
                <a:latin typeface="+mn-lt"/>
              </a:rPr>
              <a:t>metod@rosuchebnik.ru, 8-800-2000-550</a:t>
            </a:r>
            <a:endParaRPr lang="ru-RU" b="1" dirty="0">
              <a:solidFill>
                <a:srgbClr val="FC0652"/>
              </a:solidFill>
              <a:latin typeface="+mn-lt"/>
            </a:endParaRPr>
          </a:p>
        </p:txBody>
      </p:sp>
      <p:sp>
        <p:nvSpPr>
          <p:cNvPr id="15" name="Text Placeholder 3"/>
          <p:cNvSpPr txBox="1">
            <a:spLocks/>
          </p:cNvSpPr>
          <p:nvPr/>
        </p:nvSpPr>
        <p:spPr>
          <a:xfrm>
            <a:off x="3381202" y="3706756"/>
            <a:ext cx="5529427" cy="613547"/>
          </a:xfrm>
          <a:prstGeom prst="rect">
            <a:avLst/>
          </a:prstGeom>
        </p:spPr>
        <p:txBody>
          <a:bodyPr vert="horz" lIns="54000" tIns="54000" rIns="27000" bIns="54000" rtlCol="0" anchor="ctr" anchorCtr="0">
            <a:noAutofit/>
          </a:bodyPr>
          <a:lstStyle>
            <a:defPPr>
              <a:defRPr lang="ru-RU"/>
            </a:defPPr>
            <a:lvl1pPr indent="0">
              <a:spcBef>
                <a:spcPts val="600"/>
              </a:spcBef>
              <a:buClr>
                <a:srgbClr val="2D3494"/>
              </a:buClr>
              <a:buFont typeface="Arial" pitchFamily="34" charset="0"/>
              <a:buNone/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 marL="180000" indent="-180000">
              <a:spcBef>
                <a:spcPts val="600"/>
              </a:spcBef>
              <a:buClr>
                <a:srgbClr val="2D3494"/>
              </a:buClr>
              <a:buFont typeface="Wingdings" pitchFamily="2" charset="2"/>
              <a:buChar char="§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 marL="36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–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 marL="54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 marL="72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lnSpc>
                <a:spcPts val="1440"/>
              </a:lnSpc>
              <a:spcBef>
                <a:spcPts val="0"/>
              </a:spcBef>
            </a:pPr>
            <a:r>
              <a:rPr lang="ru-RU" sz="1400" dirty="0">
                <a:latin typeface="+mn-lt"/>
              </a:rPr>
              <a:t>Если не выполняется норматив по обеспечению учебниками, </a:t>
            </a:r>
            <a:r>
              <a:rPr lang="ru-RU" sz="1400" b="1" dirty="0">
                <a:solidFill>
                  <a:srgbClr val="2D3494"/>
                </a:solidFill>
                <a:latin typeface="+mn-lt"/>
              </a:rPr>
              <a:t>вы можете купить оставшиеся на складе учебники 2018 года за внебюджетные средства</a:t>
            </a:r>
            <a:endParaRPr lang="ru-RU" sz="1400" b="1" dirty="0">
              <a:solidFill>
                <a:srgbClr val="408671"/>
              </a:solidFill>
              <a:latin typeface="+mn-lt"/>
            </a:endParaRPr>
          </a:p>
        </p:txBody>
      </p:sp>
      <p:sp>
        <p:nvSpPr>
          <p:cNvPr id="16" name="Text Placeholder 3"/>
          <p:cNvSpPr txBox="1">
            <a:spLocks/>
          </p:cNvSpPr>
          <p:nvPr/>
        </p:nvSpPr>
        <p:spPr>
          <a:xfrm>
            <a:off x="1340289" y="2055851"/>
            <a:ext cx="6143509" cy="613547"/>
          </a:xfrm>
          <a:prstGeom prst="rect">
            <a:avLst/>
          </a:prstGeom>
        </p:spPr>
        <p:txBody>
          <a:bodyPr vert="horz" lIns="54000" tIns="54000" rIns="27000" bIns="54000" rtlCol="0" anchor="ctr" anchorCtr="0">
            <a:noAutofit/>
          </a:bodyPr>
          <a:lstStyle>
            <a:defPPr>
              <a:defRPr lang="ru-RU"/>
            </a:defPPr>
            <a:lvl1pPr indent="0">
              <a:spcBef>
                <a:spcPts val="600"/>
              </a:spcBef>
              <a:buClr>
                <a:srgbClr val="2D3494"/>
              </a:buClr>
              <a:buFont typeface="Arial" pitchFamily="34" charset="0"/>
              <a:buNone/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 marL="180000" indent="-180000">
              <a:spcBef>
                <a:spcPts val="600"/>
              </a:spcBef>
              <a:buClr>
                <a:srgbClr val="2D3494"/>
              </a:buClr>
              <a:buFont typeface="Wingdings" pitchFamily="2" charset="2"/>
              <a:buChar char="§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 marL="36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–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 marL="54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 marL="72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lnSpc>
                <a:spcPts val="1440"/>
              </a:lnSpc>
            </a:pPr>
            <a:r>
              <a:rPr lang="ru-RU" sz="1600" dirty="0">
                <a:latin typeface="+mn-lt"/>
              </a:rPr>
              <a:t>Продолжить работать по привычному учебнику</a:t>
            </a:r>
          </a:p>
          <a:p>
            <a:pPr>
              <a:lnSpc>
                <a:spcPts val="1440"/>
              </a:lnSpc>
            </a:pPr>
            <a:endParaRPr lang="ru-RU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xt Placeholder 3"/>
          <p:cNvSpPr txBox="1">
            <a:spLocks/>
          </p:cNvSpPr>
          <p:nvPr/>
        </p:nvSpPr>
        <p:spPr>
          <a:xfrm>
            <a:off x="2366919" y="2848770"/>
            <a:ext cx="5529427" cy="613547"/>
          </a:xfrm>
          <a:prstGeom prst="rect">
            <a:avLst/>
          </a:prstGeom>
        </p:spPr>
        <p:txBody>
          <a:bodyPr vert="horz" lIns="54000" tIns="54000" rIns="27000" bIns="54000" rtlCol="0" anchor="ctr" anchorCtr="0">
            <a:noAutofit/>
          </a:bodyPr>
          <a:lstStyle>
            <a:defPPr>
              <a:defRPr lang="ru-RU"/>
            </a:defPPr>
            <a:lvl1pPr indent="0">
              <a:spcBef>
                <a:spcPts val="600"/>
              </a:spcBef>
              <a:buClr>
                <a:srgbClr val="2D3494"/>
              </a:buClr>
              <a:buFont typeface="Arial" pitchFamily="34" charset="0"/>
              <a:buNone/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 marL="180000" indent="-180000">
              <a:spcBef>
                <a:spcPts val="600"/>
              </a:spcBef>
              <a:buClr>
                <a:srgbClr val="2D3494"/>
              </a:buClr>
              <a:buFont typeface="Wingdings" pitchFamily="2" charset="2"/>
              <a:buChar char="§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 marL="36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–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 marL="54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 marL="72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lnSpc>
                <a:spcPts val="1440"/>
              </a:lnSpc>
            </a:pPr>
            <a:r>
              <a:rPr lang="ru-RU" sz="1400" dirty="0">
                <a:latin typeface="+mn-lt"/>
              </a:rPr>
              <a:t>Проверить наличие учебников в фондах. Если учебников не хватает, у вас есть законное право </a:t>
            </a:r>
            <a:r>
              <a:rPr lang="ru-RU" sz="1400" b="1" dirty="0">
                <a:solidFill>
                  <a:srgbClr val="2D3494"/>
                </a:solidFill>
                <a:latin typeface="+mn-lt"/>
              </a:rPr>
              <a:t>купить </a:t>
            </a:r>
            <a:r>
              <a:rPr lang="ru-RU" sz="1400" b="1" dirty="0" smtClean="0">
                <a:solidFill>
                  <a:srgbClr val="2D3494"/>
                </a:solidFill>
                <a:latin typeface="+mn-lt"/>
              </a:rPr>
              <a:t>выбывшие </a:t>
            </a:r>
            <a:r>
              <a:rPr lang="ru-RU" sz="1400" b="1" dirty="0">
                <a:solidFill>
                  <a:srgbClr val="2D3494"/>
                </a:solidFill>
                <a:latin typeface="+mn-lt"/>
              </a:rPr>
              <a:t>из ФПУ УМК в виде учебных пособий за бюджетные средства</a:t>
            </a:r>
          </a:p>
        </p:txBody>
      </p:sp>
      <p:grpSp>
        <p:nvGrpSpPr>
          <p:cNvPr id="2" name="Группа 17"/>
          <p:cNvGrpSpPr/>
          <p:nvPr/>
        </p:nvGrpSpPr>
        <p:grpSpPr>
          <a:xfrm>
            <a:off x="262647" y="2839487"/>
            <a:ext cx="4122902" cy="2501009"/>
            <a:chOff x="1673045" y="3139176"/>
            <a:chExt cx="4751148" cy="288211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>
              <a:off x="1673045" y="3139176"/>
              <a:ext cx="1193669" cy="0"/>
            </a:xfrm>
            <a:prstGeom prst="line">
              <a:avLst/>
            </a:prstGeom>
            <a:solidFill>
              <a:srgbClr val="AE2C25"/>
            </a:solidFill>
            <a:ln w="19050">
              <a:solidFill>
                <a:srgbClr val="2D3494"/>
              </a:solidFill>
              <a:miter lim="800000"/>
              <a:headEnd type="none" w="med" len="med"/>
              <a:tailEnd type="none"/>
            </a:ln>
          </p:spPr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2866714" y="3139176"/>
              <a:ext cx="0" cy="960704"/>
            </a:xfrm>
            <a:prstGeom prst="line">
              <a:avLst/>
            </a:prstGeom>
            <a:solidFill>
              <a:srgbClr val="AE2C25"/>
            </a:solidFill>
            <a:ln w="19050">
              <a:solidFill>
                <a:srgbClr val="2D3494"/>
              </a:solidFill>
              <a:miter lim="800000"/>
              <a:headEnd type="none" w="med" len="med"/>
              <a:tailEnd type="none"/>
            </a:ln>
          </p:spPr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2866714" y="4099880"/>
              <a:ext cx="1193669" cy="0"/>
            </a:xfrm>
            <a:prstGeom prst="line">
              <a:avLst/>
            </a:prstGeom>
            <a:solidFill>
              <a:srgbClr val="AE2C25"/>
            </a:solidFill>
            <a:ln w="19050">
              <a:solidFill>
                <a:srgbClr val="2D3494"/>
              </a:solidFill>
              <a:miter lim="800000"/>
              <a:headEnd type="none" w="med" len="med"/>
              <a:tailEnd type="none"/>
            </a:ln>
          </p:spPr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4055625" y="5060584"/>
              <a:ext cx="1193669" cy="0"/>
            </a:xfrm>
            <a:prstGeom prst="line">
              <a:avLst/>
            </a:prstGeom>
            <a:solidFill>
              <a:srgbClr val="AE2C25"/>
            </a:solidFill>
            <a:ln w="19050">
              <a:solidFill>
                <a:srgbClr val="2D3494"/>
              </a:solidFill>
              <a:miter lim="800000"/>
              <a:headEnd type="none" w="med" len="med"/>
              <a:tailEnd type="none"/>
            </a:ln>
          </p:spPr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5230524" y="6021288"/>
              <a:ext cx="1193669" cy="0"/>
            </a:xfrm>
            <a:prstGeom prst="line">
              <a:avLst/>
            </a:prstGeom>
            <a:solidFill>
              <a:srgbClr val="AE2C25"/>
            </a:solidFill>
            <a:ln w="19050">
              <a:solidFill>
                <a:srgbClr val="2D3494"/>
              </a:solidFill>
              <a:miter lim="800000"/>
              <a:headEnd type="none" w="med" len="med"/>
              <a:tailEnd type="none"/>
            </a:ln>
          </p:spPr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4055625" y="4099880"/>
              <a:ext cx="0" cy="960704"/>
            </a:xfrm>
            <a:prstGeom prst="line">
              <a:avLst/>
            </a:prstGeom>
            <a:solidFill>
              <a:srgbClr val="AE2C25"/>
            </a:solidFill>
            <a:ln w="19050">
              <a:solidFill>
                <a:srgbClr val="2D3494"/>
              </a:solidFill>
              <a:miter lim="800000"/>
              <a:headEnd type="none" w="med" len="med"/>
              <a:tailEnd type="none"/>
            </a:ln>
          </p:spPr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5230524" y="5060584"/>
              <a:ext cx="0" cy="960704"/>
            </a:xfrm>
            <a:prstGeom prst="line">
              <a:avLst/>
            </a:prstGeom>
            <a:solidFill>
              <a:srgbClr val="AE2C25"/>
            </a:solidFill>
            <a:ln w="19050">
              <a:solidFill>
                <a:srgbClr val="2D3494"/>
              </a:solidFill>
              <a:miter lim="800000"/>
              <a:headEnd type="none" w="med" len="med"/>
              <a:tailEnd type="none"/>
            </a:ln>
          </p:spPr>
        </p:cxnSp>
      </p:grpSp>
      <p:sp>
        <p:nvSpPr>
          <p:cNvPr id="28" name="Овал 27"/>
          <p:cNvSpPr/>
          <p:nvPr/>
        </p:nvSpPr>
        <p:spPr>
          <a:xfrm>
            <a:off x="492475" y="2018951"/>
            <a:ext cx="730056" cy="730056"/>
          </a:xfrm>
          <a:prstGeom prst="ellipse">
            <a:avLst/>
          </a:prstGeom>
          <a:noFill/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ru-RU" sz="2100" dirty="0" err="1">
              <a:solidFill>
                <a:schemeClr val="bg1"/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0234" y="2074511"/>
            <a:ext cx="493910" cy="576230"/>
          </a:xfrm>
          <a:prstGeom prst="rect">
            <a:avLst/>
          </a:prstGeom>
        </p:spPr>
      </p:pic>
      <p:sp>
        <p:nvSpPr>
          <p:cNvPr id="31" name="Овал 12"/>
          <p:cNvSpPr/>
          <p:nvPr/>
        </p:nvSpPr>
        <p:spPr>
          <a:xfrm>
            <a:off x="1511516" y="2835753"/>
            <a:ext cx="730056" cy="730056"/>
          </a:xfrm>
          <a:prstGeom prst="ellipse">
            <a:avLst/>
          </a:prstGeom>
          <a:noFill/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ru-RU" sz="2100" dirty="0" err="1">
              <a:solidFill>
                <a:schemeClr val="bg1"/>
              </a:solidFill>
            </a:endParaRPr>
          </a:p>
        </p:txBody>
      </p:sp>
      <p:pic>
        <p:nvPicPr>
          <p:cNvPr id="32" name="Рисунок 1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623348" y="2945499"/>
            <a:ext cx="503241" cy="477050"/>
          </a:xfrm>
          <a:prstGeom prst="rect">
            <a:avLst/>
          </a:prstGeom>
        </p:spPr>
      </p:pic>
      <p:sp>
        <p:nvSpPr>
          <p:cNvPr id="33" name="Овал 15"/>
          <p:cNvSpPr/>
          <p:nvPr/>
        </p:nvSpPr>
        <p:spPr>
          <a:xfrm>
            <a:off x="2540176" y="3658436"/>
            <a:ext cx="730056" cy="730056"/>
          </a:xfrm>
          <a:prstGeom prst="ellipse">
            <a:avLst/>
          </a:prstGeom>
          <a:noFill/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ru-RU" sz="2100" dirty="0" err="1">
              <a:solidFill>
                <a:schemeClr val="bg1"/>
              </a:solidFill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678281" y="3779168"/>
            <a:ext cx="455750" cy="484057"/>
          </a:xfrm>
          <a:prstGeom prst="rect">
            <a:avLst/>
          </a:prstGeom>
        </p:spPr>
      </p:pic>
      <p:sp>
        <p:nvSpPr>
          <p:cNvPr id="38" name="Овал 14"/>
          <p:cNvSpPr/>
          <p:nvPr/>
        </p:nvSpPr>
        <p:spPr>
          <a:xfrm>
            <a:off x="3498730" y="4544621"/>
            <a:ext cx="730056" cy="730056"/>
          </a:xfrm>
          <a:prstGeom prst="ellipse">
            <a:avLst/>
          </a:prstGeom>
          <a:noFill/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ru-RU" sz="2100" dirty="0" err="1">
              <a:solidFill>
                <a:schemeClr val="bg1"/>
              </a:solidFill>
            </a:endParaRPr>
          </a:p>
        </p:txBody>
      </p:sp>
      <p:pic>
        <p:nvPicPr>
          <p:cNvPr id="39" name="Рисунок 2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642468" y="4677503"/>
            <a:ext cx="462535" cy="41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34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48618604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771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21550" y="1772816"/>
            <a:ext cx="32943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Что такое климатограммы? Для чего они нужны?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22890" y="260649"/>
            <a:ext cx="4851189" cy="576063"/>
          </a:xfrm>
        </p:spPr>
        <p:txBody>
          <a:bodyPr/>
          <a:lstStyle/>
          <a:p>
            <a:r>
              <a:rPr lang="ru-RU" dirty="0" smtClean="0"/>
              <a:t>§ 20. УРОК-ПРАКТИКУМ. КЛИМАТ ЕВРАЗИИ</a:t>
            </a:r>
            <a:endParaRPr lang="ru-RU" dirty="0"/>
          </a:p>
        </p:txBody>
      </p:sp>
      <p:pic>
        <p:nvPicPr>
          <p:cNvPr id="121859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6" cstate="print"/>
          <a:srcRect l="20005" t="5925" r="23338" b="6385"/>
          <a:stretch>
            <a:fillRect/>
          </a:stretch>
        </p:blipFill>
        <p:spPr bwMode="auto">
          <a:xfrm>
            <a:off x="4249843" y="1742536"/>
            <a:ext cx="4575858" cy="375810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5328084" y="188640"/>
            <a:ext cx="85725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7</a:t>
            </a:r>
            <a:r>
              <a:rPr lang="ru-RU" sz="16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класс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 l="23087" t="54403" r="25725" b="19597"/>
          <a:stretch>
            <a:fillRect/>
          </a:stretch>
        </p:blipFill>
        <p:spPr bwMode="auto">
          <a:xfrm>
            <a:off x="163901" y="3122763"/>
            <a:ext cx="4042021" cy="137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7894778" y="1372156"/>
            <a:ext cx="1059585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2F3696"/>
                </a:solidFill>
                <a:latin typeface="Calibri" panose="020F0502020204030204" pitchFamily="34" charset="0"/>
              </a:rPr>
              <a:t>ФП № 1.2</a:t>
            </a:r>
            <a:r>
              <a:rPr lang="ru-RU" sz="1100" b="1" dirty="0" smtClean="0">
                <a:solidFill>
                  <a:srgbClr val="2F3696"/>
                </a:solidFill>
                <a:latin typeface="Calibri" panose="020F0502020204030204" pitchFamily="34" charset="0"/>
              </a:rPr>
              <a:t>. 3.4.2.2</a:t>
            </a:r>
            <a:endParaRPr lang="ru-RU" sz="1100" b="1" dirty="0">
              <a:solidFill>
                <a:srgbClr val="2F3696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Picture 35" descr="ÐÐµÐ¾Ð³ÑÐ°ÑÐ¸Ñ. Ð¡ÑÑÐ°Ð½Ð¾Ð²ÐµÐ´ÐµÐ½Ð¸Ðµ. 7 ÐºÐ»Ð°ÑÑ. Ð£ÑÐµÐ±Ð½Ð¸Ðº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783" y="219808"/>
            <a:ext cx="750832" cy="105223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08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08191940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795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Содержимое 2"/>
          <p:cNvSpPr>
            <a:spLocks noGrp="1"/>
          </p:cNvSpPr>
          <p:nvPr>
            <p:ph type="body" sz="quarter" idx="12"/>
          </p:nvPr>
        </p:nvSpPr>
        <p:spPr>
          <a:xfrm>
            <a:off x="143509" y="1196752"/>
            <a:ext cx="4311128" cy="230425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1600" b="1" i="1" spc="-7" dirty="0">
                <a:latin typeface="+mn-lt"/>
                <a:cs typeface="Times New Roman"/>
              </a:rPr>
              <a:t>Порядок </a:t>
            </a:r>
            <a:r>
              <a:rPr lang="ru-RU" sz="1600" b="1" i="1" dirty="0">
                <a:latin typeface="+mn-lt"/>
                <a:cs typeface="Times New Roman"/>
              </a:rPr>
              <a:t>рассмотрения </a:t>
            </a:r>
            <a:r>
              <a:rPr lang="ru-RU" sz="1600" b="1" i="1" spc="-7" dirty="0">
                <a:latin typeface="+mn-lt"/>
                <a:cs typeface="Times New Roman"/>
              </a:rPr>
              <a:t>стран и</a:t>
            </a:r>
            <a:r>
              <a:rPr lang="ru-RU" sz="1600" b="1" i="1" spc="-53" dirty="0">
                <a:latin typeface="+mn-lt"/>
                <a:cs typeface="Times New Roman"/>
              </a:rPr>
              <a:t> </a:t>
            </a:r>
            <a:r>
              <a:rPr lang="ru-RU" sz="1600" b="1" i="1" dirty="0">
                <a:latin typeface="+mn-lt"/>
                <a:cs typeface="Times New Roman"/>
              </a:rPr>
              <a:t>регионов</a:t>
            </a:r>
            <a:r>
              <a:rPr lang="ru-RU" sz="1600" dirty="0">
                <a:latin typeface="+mn-lt"/>
                <a:cs typeface="Times New Roman"/>
              </a:rPr>
              <a:t> </a:t>
            </a:r>
            <a:endParaRPr lang="ru-RU" sz="1600" dirty="0" smtClean="0">
              <a:latin typeface="+mn-lt"/>
              <a:cs typeface="Times New Roman"/>
            </a:endParaRPr>
          </a:p>
          <a:p>
            <a:pPr>
              <a:spcBef>
                <a:spcPts val="0"/>
              </a:spcBef>
            </a:pPr>
            <a:endParaRPr lang="ru-RU" sz="1600" dirty="0">
              <a:latin typeface="+mn-lt"/>
              <a:cs typeface="Times New Roman"/>
            </a:endParaRP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ru-RU" sz="1600" spc="-7" dirty="0" smtClean="0">
                <a:latin typeface="+mn-lt"/>
                <a:cs typeface="Times New Roman"/>
              </a:rPr>
              <a:t>    учитывает </a:t>
            </a:r>
            <a:r>
              <a:rPr lang="ru-RU" sz="1600" spc="-7" dirty="0">
                <a:latin typeface="+mn-lt"/>
                <a:cs typeface="Times New Roman"/>
              </a:rPr>
              <a:t>характер освоения земной  поверхности человеком </a:t>
            </a:r>
            <a:r>
              <a:rPr lang="ru-RU" sz="1600" dirty="0">
                <a:latin typeface="+mn-lt"/>
                <a:cs typeface="Times New Roman"/>
              </a:rPr>
              <a:t>(от </a:t>
            </a:r>
            <a:r>
              <a:rPr lang="ru-RU" sz="1600" spc="-7" dirty="0">
                <a:latin typeface="+mn-lt"/>
                <a:cs typeface="Times New Roman"/>
              </a:rPr>
              <a:t>Старого к Новому  Свету)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ru-RU" sz="1600" spc="-7" dirty="0" smtClean="0">
                <a:latin typeface="+mn-lt"/>
                <a:cs typeface="Times New Roman"/>
              </a:rPr>
              <a:t>    учитывает </a:t>
            </a:r>
            <a:r>
              <a:rPr lang="ru-RU" sz="1600" spc="-7" dirty="0">
                <a:latin typeface="+mn-lt"/>
                <a:cs typeface="Times New Roman"/>
              </a:rPr>
              <a:t>значимость знаний о странах для  жителей</a:t>
            </a:r>
            <a:r>
              <a:rPr lang="ru-RU" sz="1600" dirty="0">
                <a:latin typeface="+mn-lt"/>
                <a:cs typeface="Times New Roman"/>
              </a:rPr>
              <a:t> России (</a:t>
            </a:r>
            <a:r>
              <a:rPr lang="ru-RU" sz="1600" spc="-7" dirty="0">
                <a:latin typeface="+mn-lt"/>
                <a:cs typeface="Times New Roman"/>
              </a:rPr>
              <a:t>первостепенное значение - страны Евразии  </a:t>
            </a:r>
            <a:r>
              <a:rPr lang="ru-RU" sz="1600" dirty="0">
                <a:latin typeface="+mn-lt"/>
                <a:cs typeface="Times New Roman"/>
              </a:rPr>
              <a:t>(“родной” </a:t>
            </a:r>
            <a:r>
              <a:rPr lang="ru-RU" sz="1600" spc="-7" dirty="0">
                <a:latin typeface="+mn-lt"/>
                <a:cs typeface="Times New Roman"/>
              </a:rPr>
              <a:t>материк</a:t>
            </a:r>
            <a:r>
              <a:rPr lang="ru-RU" sz="1600" spc="-40" dirty="0">
                <a:latin typeface="+mn-lt"/>
                <a:cs typeface="Times New Roman"/>
              </a:rPr>
              <a:t> </a:t>
            </a:r>
            <a:r>
              <a:rPr lang="ru-RU" sz="1600" spc="-7" dirty="0">
                <a:latin typeface="+mn-lt"/>
                <a:cs typeface="Times New Roman"/>
              </a:rPr>
              <a:t>россиян)</a:t>
            </a:r>
            <a:endParaRPr lang="ru-RU" sz="1600" dirty="0">
              <a:latin typeface="+mn-lt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4717594"/>
            <a:ext cx="409510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189" indent="-457189">
              <a:buAutoNum type="arabicPeriod"/>
            </a:pPr>
            <a:r>
              <a:rPr lang="ru-RU" dirty="0"/>
              <a:t>Где находятся эти страны?</a:t>
            </a:r>
          </a:p>
          <a:p>
            <a:pPr marL="457189" indent="-457189">
              <a:buAutoNum type="arabicPeriod"/>
            </a:pPr>
            <a:r>
              <a:rPr lang="ru-RU" dirty="0"/>
              <a:t>Какова природа в этих странах</a:t>
            </a:r>
          </a:p>
          <a:p>
            <a:pPr marL="457189" indent="-457189">
              <a:buAutoNum type="arabicPeriod"/>
            </a:pPr>
            <a:r>
              <a:rPr lang="ru-RU" dirty="0"/>
              <a:t>Какие люди в них живут и чем занимаются?</a:t>
            </a:r>
            <a:endParaRPr lang="ru-RU" b="1" dirty="0"/>
          </a:p>
        </p:txBody>
      </p:sp>
      <p:sp>
        <p:nvSpPr>
          <p:cNvPr id="7" name="object 4"/>
          <p:cNvSpPr txBox="1">
            <a:spLocks/>
          </p:cNvSpPr>
          <p:nvPr/>
        </p:nvSpPr>
        <p:spPr>
          <a:xfrm>
            <a:off x="587950" y="3823300"/>
            <a:ext cx="4104457" cy="632651"/>
          </a:xfrm>
          <a:prstGeom prst="rect">
            <a:avLst/>
          </a:prstGeom>
        </p:spPr>
        <p:txBody>
          <a:bodyPr vert="horz" wrap="square" lIns="0" tIns="16933" rIns="0" bIns="0" rtlCol="0" anchor="b">
            <a:spAutoFit/>
          </a:bodyPr>
          <a:lstStyle/>
          <a:p>
            <a:pPr marL="16933" algn="ctr" defTabSz="1219140">
              <a:spcBef>
                <a:spcPts val="133"/>
              </a:spcBef>
              <a:defRPr/>
            </a:pPr>
            <a:r>
              <a:rPr lang="ru-RU" sz="2000" b="1" spc="-13" dirty="0">
                <a:solidFill>
                  <a:srgbClr val="2F3696"/>
                </a:solidFill>
                <a:ea typeface="+mj-ea"/>
                <a:cs typeface="Times New Roman"/>
              </a:rPr>
              <a:t>Алгоритм страноведческой характеристики</a:t>
            </a:r>
            <a:endParaRPr lang="ru-RU" sz="2000" b="1" dirty="0">
              <a:solidFill>
                <a:srgbClr val="2F3696"/>
              </a:solidFill>
              <a:ea typeface="+mj-ea"/>
              <a:cs typeface="Times New Roman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СТРАНОВЕДЕНИЕ</a:t>
            </a:r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 l="20963" t="8259" r="25000" b="22762"/>
          <a:stretch>
            <a:fillRect/>
          </a:stretch>
        </p:blipFill>
        <p:spPr bwMode="auto">
          <a:xfrm>
            <a:off x="4740074" y="1897811"/>
            <a:ext cx="3798062" cy="451161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7973919" y="1380949"/>
            <a:ext cx="1059585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2F3696"/>
                </a:solidFill>
                <a:latin typeface="Calibri" panose="020F0502020204030204" pitchFamily="34" charset="0"/>
              </a:rPr>
              <a:t>ФП № 1.2</a:t>
            </a:r>
            <a:r>
              <a:rPr lang="ru-RU" sz="1100" b="1" dirty="0" smtClean="0">
                <a:solidFill>
                  <a:srgbClr val="2F3696"/>
                </a:solidFill>
                <a:latin typeface="Calibri" panose="020F0502020204030204" pitchFamily="34" charset="0"/>
              </a:rPr>
              <a:t>. 3.4.2.2</a:t>
            </a:r>
            <a:endParaRPr lang="ru-RU" sz="1100" b="1" dirty="0">
              <a:solidFill>
                <a:srgbClr val="2F3696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Picture 35" descr="ÐÐµÐ¾Ð³ÑÐ°ÑÐ¸Ñ. Ð¡ÑÑÐ°Ð½Ð¾Ð²ÐµÐ´ÐµÐ½Ð¸Ðµ. 7 ÐºÐ»Ð°ÑÑ. Ð£ÑÐµÐ±Ð½Ð¸Ðº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427" y="150132"/>
            <a:ext cx="750832" cy="1131369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98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357290" y="95228"/>
            <a:ext cx="6143668" cy="476261"/>
          </a:xfrm>
          <a:prstGeom prst="rect">
            <a:avLst/>
          </a:prstGeom>
        </p:spPr>
        <p:txBody>
          <a:bodyPr lIns="121917" tIns="60958" rIns="121917" bIns="60958"/>
          <a:lstStyle/>
          <a:p>
            <a:pPr algn="ctr" defTabSz="121914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rgbClr val="2F3696"/>
                </a:solidFill>
                <a:ea typeface="+mj-ea"/>
                <a:cs typeface="+mj-cs"/>
              </a:rPr>
              <a:t>Каковы особенности природы стран Северной Европы?</a:t>
            </a:r>
            <a:br>
              <a:rPr lang="ru-RU" sz="2000" b="1" dirty="0" smtClean="0">
                <a:solidFill>
                  <a:srgbClr val="2F3696"/>
                </a:solidFill>
                <a:ea typeface="+mj-ea"/>
                <a:cs typeface="+mj-cs"/>
              </a:rPr>
            </a:br>
            <a:endParaRPr lang="ru-RU" sz="2000" b="1" dirty="0">
              <a:solidFill>
                <a:srgbClr val="2F3696"/>
              </a:solidFill>
              <a:ea typeface="+mj-ea"/>
              <a:cs typeface="+mj-cs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l="23271" t="29270" r="25817" b="21409"/>
          <a:stretch>
            <a:fillRect/>
          </a:stretch>
        </p:blipFill>
        <p:spPr bwMode="auto">
          <a:xfrm>
            <a:off x="448061" y="694924"/>
            <a:ext cx="3086297" cy="2722355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23271" t="26088" r="24544" b="16636"/>
          <a:stretch>
            <a:fillRect/>
          </a:stretch>
        </p:blipFill>
        <p:spPr bwMode="auto">
          <a:xfrm>
            <a:off x="565050" y="3942272"/>
            <a:ext cx="3175573" cy="2915728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23085" t="15920" r="26003" b="29986"/>
          <a:stretch>
            <a:fillRect/>
          </a:stretch>
        </p:blipFill>
        <p:spPr bwMode="auto">
          <a:xfrm>
            <a:off x="4226943" y="876887"/>
            <a:ext cx="3457201" cy="3344636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 l="21998" t="30861" r="27090" b="37319"/>
          <a:stretch>
            <a:fillRect/>
          </a:stretch>
        </p:blipFill>
        <p:spPr bwMode="auto">
          <a:xfrm>
            <a:off x="5469874" y="4693285"/>
            <a:ext cx="3258163" cy="185416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8045945" y="1497581"/>
            <a:ext cx="1059585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2F3696"/>
                </a:solidFill>
                <a:latin typeface="Calibri" panose="020F0502020204030204" pitchFamily="34" charset="0"/>
              </a:rPr>
              <a:t>ФП № 1.2</a:t>
            </a:r>
            <a:r>
              <a:rPr lang="ru-RU" sz="1100" b="1" dirty="0" smtClean="0">
                <a:solidFill>
                  <a:srgbClr val="2F3696"/>
                </a:solidFill>
                <a:latin typeface="Calibri" panose="020F0502020204030204" pitchFamily="34" charset="0"/>
              </a:rPr>
              <a:t>. 3.4.2.2</a:t>
            </a:r>
            <a:endParaRPr lang="ru-RU" sz="1100" b="1" dirty="0">
              <a:solidFill>
                <a:srgbClr val="2F3696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35" descr="ÐÐµÐ¾Ð³ÑÐ°ÑÐ¸Ñ. Ð¡ÑÑÐ°Ð½Ð¾Ð²ÐµÐ´ÐµÐ½Ð¸Ðµ. 7 ÐºÐ»Ð°ÑÑ. Ð£ÑÐµÐ±Ð½Ð¸Ðº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02" y="310550"/>
            <a:ext cx="750832" cy="1130881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188641"/>
            <a:ext cx="8358246" cy="997491"/>
          </a:xfrm>
          <a:prstGeom prst="rect">
            <a:avLst/>
          </a:prstGeom>
        </p:spPr>
        <p:txBody>
          <a:bodyPr lIns="121917" tIns="60958" rIns="121917" bIns="60958"/>
          <a:lstStyle/>
          <a:p>
            <a:pPr algn="ctr" defTabSz="1219140">
              <a:spcBef>
                <a:spcPct val="0"/>
              </a:spcBef>
              <a:defRPr/>
            </a:pPr>
            <a:r>
              <a:rPr lang="ru-RU" sz="2700" b="1" dirty="0" smtClean="0">
                <a:solidFill>
                  <a:srgbClr val="2F3696"/>
                </a:solidFill>
                <a:ea typeface="+mj-ea"/>
                <a:cs typeface="+mj-cs"/>
              </a:rPr>
              <a:t>Каковы особенности населения и хозяйства стран </a:t>
            </a:r>
            <a:r>
              <a:rPr lang="ru-RU" sz="2700" b="1" dirty="0" smtClean="0">
                <a:solidFill>
                  <a:srgbClr val="2F3696"/>
                </a:solidFill>
              </a:rPr>
              <a:t>Северной Европы</a:t>
            </a:r>
            <a:r>
              <a:rPr lang="ru-RU" sz="2700" b="1" dirty="0" smtClean="0">
                <a:solidFill>
                  <a:srgbClr val="2F3696"/>
                </a:solidFill>
                <a:ea typeface="+mj-ea"/>
                <a:cs typeface="+mj-cs"/>
              </a:rPr>
              <a:t>?</a:t>
            </a:r>
            <a:endParaRPr lang="ru-RU" sz="2700" b="1" dirty="0">
              <a:solidFill>
                <a:srgbClr val="2F3696"/>
              </a:solidFill>
              <a:ea typeface="+mj-ea"/>
              <a:cs typeface="+mj-cs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 l="23271" t="18133" r="25817" b="15045"/>
          <a:stretch>
            <a:fillRect/>
          </a:stretch>
        </p:blipFill>
        <p:spPr bwMode="auto">
          <a:xfrm>
            <a:off x="360484" y="2049080"/>
            <a:ext cx="3763108" cy="439357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 l="22831" t="10872" r="27557" b="33758"/>
          <a:stretch>
            <a:fillRect/>
          </a:stretch>
        </p:blipFill>
        <p:spPr bwMode="auto">
          <a:xfrm>
            <a:off x="4426312" y="1582615"/>
            <a:ext cx="4043291" cy="408003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204841" y="1380949"/>
            <a:ext cx="1059585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2F3696"/>
                </a:solidFill>
                <a:latin typeface="Calibri" panose="020F0502020204030204" pitchFamily="34" charset="0"/>
              </a:rPr>
              <a:t>ФП № 1.2</a:t>
            </a:r>
            <a:r>
              <a:rPr lang="ru-RU" sz="1100" b="1" dirty="0" smtClean="0">
                <a:solidFill>
                  <a:srgbClr val="2F3696"/>
                </a:solidFill>
                <a:latin typeface="Calibri" panose="020F0502020204030204" pitchFamily="34" charset="0"/>
              </a:rPr>
              <a:t>. 3.4.2.2</a:t>
            </a:r>
            <a:endParaRPr lang="ru-RU" sz="1100" b="1" dirty="0">
              <a:solidFill>
                <a:srgbClr val="2F3696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35" descr="ÐÐµÐ¾Ð³ÑÐ°ÑÐ¸Ñ. Ð¡ÑÑÐ°Ð½Ð¾Ð²ÐµÐ´ÐµÐ½Ð¸Ðµ. 7 ÐºÐ»Ð°ÑÑ. Ð£ÑÐµÐ±Ð½Ð¸Ðº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414" y="237393"/>
            <a:ext cx="750832" cy="1069822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18608876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819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19063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15617" y="4293097"/>
            <a:ext cx="34890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Раздел </a:t>
            </a:r>
            <a:r>
              <a:rPr lang="en-US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I. </a:t>
            </a:r>
            <a:r>
              <a:rPr lang="ru-RU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Пространства России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115616" y="4886808"/>
            <a:ext cx="33449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Раздел II. Природа и человек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115616" y="5510136"/>
            <a:ext cx="33100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Раздел </a:t>
            </a:r>
            <a:r>
              <a:rPr lang="en-US" sz="20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III. </a:t>
            </a:r>
            <a:r>
              <a:rPr lang="ru-RU" sz="20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Население России</a:t>
            </a:r>
            <a:endParaRPr lang="ru-RU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950042" y="4293097"/>
            <a:ext cx="30995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Раздел </a:t>
            </a:r>
            <a:r>
              <a:rPr lang="en-US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I. </a:t>
            </a:r>
            <a:r>
              <a:rPr lang="ru-RU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Хозяйство России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950042" y="4886808"/>
            <a:ext cx="36504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Раздел </a:t>
            </a:r>
            <a:r>
              <a:rPr lang="en-US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II. </a:t>
            </a:r>
            <a:r>
              <a:rPr lang="ru-RU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Районы России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950042" y="5510136"/>
            <a:ext cx="17376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Россия в мире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ГЕОГРАФИЯ РОССИИ.  8-9 КЛАСС</a:t>
            </a:r>
            <a:endParaRPr lang="ru-RU" dirty="0"/>
          </a:p>
        </p:txBody>
      </p:sp>
      <p:pic>
        <p:nvPicPr>
          <p:cNvPr id="17" name="Picture 40" descr="ÐÐµÐ¾Ð³ÑÐ°ÑÐ¸Ñ Ð Ð¾ÑÑÐ¸Ð¸. Ð¥Ð¾Ð·ÑÐ¹ÑÑÐ²Ð¾ Ð¸ Ð³ÐµÐ¾Ð³ÑÐ°ÑÐ¸ÑÐµÑÐºÐ¸Ðµ ÑÐ°Ð¹Ð¾Ð½Ñ. 9 ÐºÐ»Ð°ÑÑ. Ð£ÑÐµÐ±Ð½Ð¸Ðº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861" y="1311214"/>
            <a:ext cx="1369397" cy="1991576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8" descr="ÐÐµÐ¾Ð³ÑÐ°ÑÐ¸Ñ. 8 ÐºÐ»Ð°ÑÑ. Ð£ÑÐµÐ±Ð½Ð¸Ðº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452" y="1311214"/>
            <a:ext cx="1369398" cy="1991576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871826" y="3520140"/>
            <a:ext cx="15356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spc="-1" dirty="0" smtClean="0">
                <a:solidFill>
                  <a:srgbClr val="2F3696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ФП № 1.2.3.4.2.3</a:t>
            </a:r>
            <a:endParaRPr lang="ru-RU" sz="1600" b="1" dirty="0">
              <a:solidFill>
                <a:srgbClr val="2F3696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544234" y="3520140"/>
            <a:ext cx="15356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spc="-1" dirty="0" smtClean="0">
                <a:solidFill>
                  <a:srgbClr val="2F3696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ФП № 1.2.3.4.2.4</a:t>
            </a:r>
            <a:endParaRPr lang="ru-RU" sz="1600" b="1" dirty="0">
              <a:solidFill>
                <a:srgbClr val="2F36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68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73208591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43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7" cstate="print"/>
          <a:srcRect l="21589" t="34504" r="24252" b="43809"/>
          <a:stretch>
            <a:fillRect/>
          </a:stretch>
        </p:blipFill>
        <p:spPr bwMode="auto">
          <a:xfrm>
            <a:off x="305526" y="3914313"/>
            <a:ext cx="3908934" cy="99373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object 2"/>
          <p:cNvSpPr txBox="1"/>
          <p:nvPr/>
        </p:nvSpPr>
        <p:spPr>
          <a:xfrm>
            <a:off x="4000498" y="142853"/>
            <a:ext cx="4178979" cy="6564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/>
            <a:r>
              <a:rPr sz="2133" b="1" spc="-7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  <a:cs typeface="Calibri"/>
              </a:rPr>
              <a:t>Особенности </a:t>
            </a:r>
            <a:r>
              <a:rPr sz="2133" b="1" spc="-20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  <a:cs typeface="Calibri"/>
              </a:rPr>
              <a:t>методического</a:t>
            </a:r>
            <a:r>
              <a:rPr sz="2133" b="1" spc="33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  <a:cs typeface="Calibri"/>
              </a:rPr>
              <a:t> </a:t>
            </a:r>
            <a:r>
              <a:rPr sz="2133" b="1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  <a:cs typeface="Calibri"/>
              </a:rPr>
              <a:t>аппарата</a:t>
            </a:r>
          </a:p>
        </p:txBody>
      </p:sp>
      <p:sp>
        <p:nvSpPr>
          <p:cNvPr id="6" name="object 5"/>
          <p:cNvSpPr/>
          <p:nvPr/>
        </p:nvSpPr>
        <p:spPr>
          <a:xfrm>
            <a:off x="4950042" y="4671459"/>
            <a:ext cx="3618402" cy="78906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14282" y="1071546"/>
            <a:ext cx="798506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67" b="1" dirty="0">
                <a:solidFill>
                  <a:schemeClr val="bg1"/>
                </a:solidFill>
              </a:rPr>
              <a:t>5 класс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 cstate="print"/>
          <a:srcRect l="21589" t="8839" r="41121" b="80112"/>
          <a:stretch>
            <a:fillRect/>
          </a:stretch>
        </p:blipFill>
        <p:spPr bwMode="auto">
          <a:xfrm>
            <a:off x="359532" y="1683154"/>
            <a:ext cx="3868539" cy="73203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0" cstate="print"/>
          <a:srcRect l="21589" t="55515" r="52664" b="32760"/>
          <a:stretch>
            <a:fillRect/>
          </a:stretch>
        </p:blipFill>
        <p:spPr bwMode="auto">
          <a:xfrm>
            <a:off x="5004048" y="1138687"/>
            <a:ext cx="3116411" cy="84862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1" cstate="print"/>
          <a:srcRect l="21589" t="7260" r="44673" b="81691"/>
          <a:stretch>
            <a:fillRect/>
          </a:stretch>
        </p:blipFill>
        <p:spPr bwMode="auto">
          <a:xfrm>
            <a:off x="359532" y="2763155"/>
            <a:ext cx="3834217" cy="73158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12" cstate="print"/>
          <a:srcRect l="21589" t="8839" r="26028" b="69063"/>
          <a:stretch>
            <a:fillRect/>
          </a:stretch>
        </p:blipFill>
        <p:spPr bwMode="auto">
          <a:xfrm>
            <a:off x="292404" y="5300781"/>
            <a:ext cx="4054254" cy="96313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13" cstate="print"/>
          <a:srcRect l="23364" t="10417" r="25140" b="70642"/>
          <a:stretch>
            <a:fillRect/>
          </a:stretch>
        </p:blipFill>
        <p:spPr bwMode="auto">
          <a:xfrm>
            <a:off x="5063706" y="5753959"/>
            <a:ext cx="3643027" cy="78779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14" cstate="print"/>
          <a:srcRect l="6436" t="24485" r="6678" b="23572"/>
          <a:stretch>
            <a:fillRect/>
          </a:stretch>
        </p:blipFill>
        <p:spPr bwMode="auto">
          <a:xfrm>
            <a:off x="4950042" y="2526551"/>
            <a:ext cx="3425290" cy="171854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ПРОБЛЕМНЫЕ ВОПРОСЫ И ЗАДАНИЯ ПЕРЕД ПАРАГРАФОМ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67544" y="1380904"/>
            <a:ext cx="102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002060"/>
                </a:solidFill>
              </a:rPr>
              <a:t>5 класс</a:t>
            </a:r>
            <a:endParaRPr lang="ru-RU" sz="1100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99892" y="3140968"/>
            <a:ext cx="851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002060"/>
                </a:solidFill>
              </a:rPr>
              <a:t>7 класс</a:t>
            </a:r>
            <a:endParaRPr lang="ru-RU" sz="1100" b="1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96883" y="3935689"/>
            <a:ext cx="8513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002060"/>
                </a:solidFill>
              </a:rPr>
              <a:t>8 класс</a:t>
            </a:r>
            <a:endParaRPr lang="ru-RU" sz="1100" b="1" dirty="0">
              <a:solidFill>
                <a:srgbClr val="00206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86114" y="5330448"/>
            <a:ext cx="9788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002060"/>
                </a:solidFill>
              </a:rPr>
              <a:t>8 класс</a:t>
            </a:r>
            <a:endParaRPr lang="ru-RU" sz="1100" b="1" dirty="0">
              <a:solidFill>
                <a:srgbClr val="002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54432" y="1156253"/>
            <a:ext cx="8837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002060"/>
                </a:solidFill>
              </a:rPr>
              <a:t>6 класс</a:t>
            </a:r>
            <a:endParaRPr lang="ru-RU" sz="1100" b="1" dirty="0">
              <a:solidFill>
                <a:srgbClr val="00206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758354" y="2276872"/>
            <a:ext cx="5988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002060"/>
                </a:solidFill>
              </a:rPr>
              <a:t>6класс</a:t>
            </a:r>
            <a:endParaRPr lang="ru-RU" sz="1100" b="1" dirty="0">
              <a:solidFill>
                <a:srgbClr val="00206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057072" y="5733256"/>
            <a:ext cx="8702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002060"/>
                </a:solidFill>
              </a:rPr>
              <a:t>9 класс</a:t>
            </a:r>
            <a:endParaRPr lang="ru-RU" sz="1100" b="1" dirty="0">
              <a:solidFill>
                <a:srgbClr val="00206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872653" y="4661520"/>
            <a:ext cx="8400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002060"/>
                </a:solidFill>
              </a:rPr>
              <a:t>9 класс</a:t>
            </a:r>
            <a:endParaRPr lang="ru-RU" sz="11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25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10658033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867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5"/>
          <p:cNvPicPr>
            <a:picLocks noGrp="1" noChangeAspect="1" noChangeArrowheads="1"/>
          </p:cNvPicPr>
          <p:nvPr>
            <p:ph idx="4294967295"/>
          </p:nvPr>
        </p:nvPicPr>
        <p:blipFill>
          <a:blip r:embed="rId6" cstate="print"/>
          <a:srcRect l="21589" t="59979" r="24252" b="28972"/>
          <a:stretch>
            <a:fillRect/>
          </a:stretch>
        </p:blipFill>
        <p:spPr bwMode="auto">
          <a:xfrm>
            <a:off x="394037" y="3578645"/>
            <a:ext cx="5328592" cy="74050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791580" y="476672"/>
            <a:ext cx="83524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1">
                    <a:lumMod val="90000"/>
                    <a:lumOff val="10000"/>
                  </a:schemeClr>
                </a:solidFill>
                <a:ea typeface="Cambria Math" pitchFamily="18" charset="0"/>
              </a:rPr>
              <a:t>Блок вопросов и</a:t>
            </a:r>
            <a:r>
              <a:rPr lang="ru-RU" sz="1600" b="1" spc="-213" dirty="0">
                <a:solidFill>
                  <a:schemeClr val="tx1">
                    <a:lumMod val="90000"/>
                    <a:lumOff val="10000"/>
                  </a:schemeClr>
                </a:solidFill>
                <a:ea typeface="Cambria Math" pitchFamily="18" charset="0"/>
              </a:rPr>
              <a:t> </a:t>
            </a:r>
            <a:r>
              <a:rPr lang="ru-RU" sz="1600" b="1" dirty="0">
                <a:solidFill>
                  <a:schemeClr val="tx1">
                    <a:lumMod val="90000"/>
                    <a:lumOff val="10000"/>
                  </a:schemeClr>
                </a:solidFill>
                <a:ea typeface="Cambria Math" pitchFamily="18" charset="0"/>
              </a:rPr>
              <a:t>заданий после</a:t>
            </a:r>
            <a:r>
              <a:rPr lang="ru-RU" sz="1600" b="1" spc="-180" dirty="0">
                <a:solidFill>
                  <a:schemeClr val="tx1">
                    <a:lumMod val="90000"/>
                    <a:lumOff val="10000"/>
                  </a:schemeClr>
                </a:solidFill>
                <a:ea typeface="Cambria Math" pitchFamily="18" charset="0"/>
              </a:rPr>
              <a:t> </a:t>
            </a:r>
            <a:r>
              <a:rPr lang="ru-RU" sz="1600" b="1" dirty="0" smtClean="0">
                <a:solidFill>
                  <a:schemeClr val="tx1">
                    <a:lumMod val="90000"/>
                    <a:lumOff val="10000"/>
                  </a:schemeClr>
                </a:solidFill>
                <a:ea typeface="Cambria Math" pitchFamily="18" charset="0"/>
              </a:rPr>
              <a:t>параграфа.        Вопросы трёх уровней </a:t>
            </a:r>
            <a:r>
              <a:rPr lang="ru-RU" sz="1600" b="1" dirty="0">
                <a:solidFill>
                  <a:schemeClr val="tx1">
                    <a:lumMod val="90000"/>
                    <a:lumOff val="10000"/>
                  </a:schemeClr>
                </a:solidFill>
                <a:ea typeface="Cambria Math" pitchFamily="18" charset="0"/>
              </a:rPr>
              <a:t>сложности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21850" y="816826"/>
            <a:ext cx="4374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2F3696"/>
              </a:buClr>
            </a:pPr>
            <a:r>
              <a:rPr lang="ru-RU" sz="2000" dirty="0"/>
              <a:t>Проверка усвоенных знаний</a:t>
            </a: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7" cstate="print"/>
          <a:srcRect l="21589" t="37250" r="22477" b="50123"/>
          <a:stretch>
            <a:fillRect/>
          </a:stretch>
        </p:blipFill>
        <p:spPr bwMode="auto">
          <a:xfrm>
            <a:off x="1817694" y="2204864"/>
            <a:ext cx="5328592" cy="72613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2627784" y="3140968"/>
            <a:ext cx="5022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2F3696"/>
              </a:buClr>
            </a:pPr>
            <a:r>
              <a:rPr lang="ru-RU" sz="2000" dirty="0" smtClean="0"/>
              <a:t>             Умение </a:t>
            </a:r>
            <a:r>
              <a:rPr lang="ru-RU" sz="2000" dirty="0"/>
              <a:t>применить знания</a:t>
            </a:r>
          </a:p>
        </p:txBody>
      </p:sp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8" cstate="print"/>
          <a:srcRect l="20701" t="70397" r="23364" b="12241"/>
          <a:stretch>
            <a:fillRect/>
          </a:stretch>
        </p:blipFill>
        <p:spPr bwMode="auto">
          <a:xfrm>
            <a:off x="551561" y="5418981"/>
            <a:ext cx="5925382" cy="114572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9533" y="1"/>
            <a:ext cx="7631192" cy="576063"/>
          </a:xfrm>
        </p:spPr>
        <p:txBody>
          <a:bodyPr/>
          <a:lstStyle/>
          <a:p>
            <a:r>
              <a:rPr lang="ru-RU" dirty="0" smtClean="0"/>
              <a:t>ОСОБЕННОСТИ МЕТОДИЧЕСКОГО АППАРАТА</a:t>
            </a:r>
            <a:endParaRPr lang="ru-RU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9" cstate="print"/>
          <a:srcRect l="23953" t="13049" r="25137" b="74322"/>
          <a:stretch>
            <a:fillRect/>
          </a:stretch>
        </p:blipFill>
        <p:spPr bwMode="auto">
          <a:xfrm>
            <a:off x="3023079" y="4511755"/>
            <a:ext cx="5508613" cy="82117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 cstate="print"/>
          <a:srcRect l="23953" t="41587" r="25137" b="44855"/>
          <a:stretch>
            <a:fillRect/>
          </a:stretch>
        </p:blipFill>
        <p:spPr bwMode="auto">
          <a:xfrm>
            <a:off x="413538" y="1340768"/>
            <a:ext cx="4158462" cy="66552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113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38802558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891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object 2"/>
          <p:cNvSpPr txBox="1">
            <a:spLocks/>
          </p:cNvSpPr>
          <p:nvPr/>
        </p:nvSpPr>
        <p:spPr>
          <a:xfrm>
            <a:off x="500034" y="-82009"/>
            <a:ext cx="8229600" cy="32823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/>
          <a:p>
            <a:pPr marL="16933" algn="r" defTabSz="1219170">
              <a:spcBef>
                <a:spcPct val="0"/>
              </a:spcBef>
              <a:defRPr/>
            </a:pPr>
            <a:r>
              <a:rPr lang="ru-RU" sz="2133" b="1" spc="-7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  <a:cs typeface="Calibri"/>
              </a:rPr>
              <a:t>Особенности </a:t>
            </a:r>
            <a:r>
              <a:rPr lang="ru-RU" sz="2133" b="1" spc="-20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  <a:cs typeface="Calibri"/>
              </a:rPr>
              <a:t>методического</a:t>
            </a:r>
            <a:r>
              <a:rPr lang="ru-RU" sz="2133" b="1" spc="33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  <a:cs typeface="Calibri"/>
              </a:rPr>
              <a:t> </a:t>
            </a:r>
            <a:r>
              <a:rPr lang="ru-RU" sz="2133" b="1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  <a:cs typeface="Calibri"/>
              </a:rPr>
              <a:t>аппарата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061610" y="1268760"/>
            <a:ext cx="5130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Личностное </a:t>
            </a:r>
            <a:r>
              <a:rPr lang="ru-RU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восприятие затронутой темы</a:t>
            </a:r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6" cstate="print"/>
          <a:srcRect l="21589" t="67240" r="23441" b="23290"/>
          <a:stretch>
            <a:fillRect/>
          </a:stretch>
        </p:blipFill>
        <p:spPr bwMode="auto">
          <a:xfrm>
            <a:off x="2466989" y="1844824"/>
            <a:ext cx="5592584" cy="65317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7" cstate="print"/>
          <a:srcRect l="21589" t="72158" r="18037" b="15470"/>
          <a:stretch>
            <a:fillRect/>
          </a:stretch>
        </p:blipFill>
        <p:spPr bwMode="auto">
          <a:xfrm>
            <a:off x="575556" y="5661248"/>
            <a:ext cx="5588169" cy="82311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8" cstate="print"/>
          <a:srcRect l="22477" t="68818" r="23364" b="12241"/>
          <a:stretch>
            <a:fillRect/>
          </a:stretch>
        </p:blipFill>
        <p:spPr bwMode="auto">
          <a:xfrm>
            <a:off x="2369850" y="4033940"/>
            <a:ext cx="5592396" cy="124542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9" cstate="print"/>
          <a:srcRect l="10040" t="39393" r="13770" b="46020"/>
          <a:stretch>
            <a:fillRect/>
          </a:stretch>
        </p:blipFill>
        <p:spPr bwMode="auto">
          <a:xfrm>
            <a:off x="575556" y="2780928"/>
            <a:ext cx="5592394" cy="99631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791580" y="476672"/>
            <a:ext cx="79469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1">
                    <a:lumMod val="90000"/>
                    <a:lumOff val="10000"/>
                  </a:schemeClr>
                </a:solidFill>
                <a:ea typeface="Cambria Math" pitchFamily="18" charset="0"/>
              </a:rPr>
              <a:t>Блок вопросов и</a:t>
            </a:r>
            <a:r>
              <a:rPr lang="ru-RU" sz="1600" b="1" spc="-213" dirty="0">
                <a:solidFill>
                  <a:schemeClr val="tx1">
                    <a:lumMod val="90000"/>
                    <a:lumOff val="10000"/>
                  </a:schemeClr>
                </a:solidFill>
                <a:ea typeface="Cambria Math" pitchFamily="18" charset="0"/>
              </a:rPr>
              <a:t> </a:t>
            </a:r>
            <a:r>
              <a:rPr lang="ru-RU" sz="1600" b="1" dirty="0">
                <a:solidFill>
                  <a:schemeClr val="tx1">
                    <a:lumMod val="90000"/>
                    <a:lumOff val="10000"/>
                  </a:schemeClr>
                </a:solidFill>
                <a:ea typeface="Cambria Math" pitchFamily="18" charset="0"/>
              </a:rPr>
              <a:t>заданий после</a:t>
            </a:r>
            <a:r>
              <a:rPr lang="ru-RU" sz="1600" b="1" spc="-180" dirty="0">
                <a:solidFill>
                  <a:schemeClr val="tx1">
                    <a:lumMod val="90000"/>
                    <a:lumOff val="10000"/>
                  </a:schemeClr>
                </a:solidFill>
                <a:ea typeface="Cambria Math" pitchFamily="18" charset="0"/>
              </a:rPr>
              <a:t> </a:t>
            </a:r>
            <a:r>
              <a:rPr lang="ru-RU" sz="1600" b="1" dirty="0" smtClean="0">
                <a:solidFill>
                  <a:schemeClr val="tx1">
                    <a:lumMod val="90000"/>
                    <a:lumOff val="10000"/>
                  </a:schemeClr>
                </a:solidFill>
                <a:ea typeface="Cambria Math" pitchFamily="18" charset="0"/>
              </a:rPr>
              <a:t>параграфа.        Вопросы трёх уровней </a:t>
            </a:r>
            <a:r>
              <a:rPr lang="ru-RU" sz="1600" b="1" dirty="0">
                <a:solidFill>
                  <a:schemeClr val="tx1">
                    <a:lumMod val="90000"/>
                    <a:lumOff val="10000"/>
                  </a:schemeClr>
                </a:solidFill>
                <a:ea typeface="Cambria Math" pitchFamily="18" charset="0"/>
              </a:rPr>
              <a:t>сложности</a:t>
            </a:r>
          </a:p>
        </p:txBody>
      </p:sp>
      <p:sp>
        <p:nvSpPr>
          <p:cNvPr id="12" name="Заголовок 3"/>
          <p:cNvSpPr>
            <a:spLocks noGrp="1"/>
          </p:cNvSpPr>
          <p:nvPr>
            <p:ph type="title"/>
          </p:nvPr>
        </p:nvSpPr>
        <p:spPr>
          <a:xfrm>
            <a:off x="359533" y="1"/>
            <a:ext cx="7631192" cy="576063"/>
          </a:xfrm>
        </p:spPr>
        <p:txBody>
          <a:bodyPr/>
          <a:lstStyle/>
          <a:p>
            <a:r>
              <a:rPr lang="ru-RU" dirty="0" smtClean="0"/>
              <a:t>ОСОБЕННОСТИ МЕТОДИЧЕСКОГО АППАРАТА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998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4952984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915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19063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/>
          <a:srcRect l="6295" t="43278" r="9772" b="18690"/>
          <a:stretch>
            <a:fillRect/>
          </a:stretch>
        </p:blipFill>
        <p:spPr bwMode="auto">
          <a:xfrm>
            <a:off x="222792" y="1205685"/>
            <a:ext cx="4141770" cy="178433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/>
          <a:srcRect l="20701" t="27780" r="23364" b="24868"/>
          <a:stretch>
            <a:fillRect/>
          </a:stretch>
        </p:blipFill>
        <p:spPr bwMode="auto">
          <a:xfrm>
            <a:off x="2051038" y="2572165"/>
            <a:ext cx="5265336" cy="293666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9" cstate="print"/>
          <a:srcRect l="21589" t="18309" r="23364" b="61172"/>
          <a:stretch>
            <a:fillRect/>
          </a:stretch>
        </p:blipFill>
        <p:spPr bwMode="auto">
          <a:xfrm>
            <a:off x="2901709" y="5314095"/>
            <a:ext cx="5810844" cy="132824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ПОДАЧА МАТЕРИАЛА В ПАРАГРАФЕ </a:t>
            </a:r>
            <a:br>
              <a:rPr lang="ru-RU" dirty="0" smtClean="0"/>
            </a:br>
            <a:r>
              <a:rPr lang="ru-RU" dirty="0" smtClean="0"/>
              <a:t>СПОСОБСТВУЕТ УСТАНОВЛЕНИЮ ДИАЛОГА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787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67938315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939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19063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128004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7" cstate="print"/>
          <a:srcRect l="47337" t="7261" r="24252" b="23290"/>
          <a:stretch>
            <a:fillRect/>
          </a:stretch>
        </p:blipFill>
        <p:spPr bwMode="auto">
          <a:xfrm>
            <a:off x="6495692" y="1930736"/>
            <a:ext cx="2467882" cy="291963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 cstate="print"/>
          <a:srcRect l="21589" t="5682" r="23364" b="12241"/>
          <a:stretch>
            <a:fillRect/>
          </a:stretch>
        </p:blipFill>
        <p:spPr bwMode="auto">
          <a:xfrm>
            <a:off x="219263" y="1648414"/>
            <a:ext cx="4102572" cy="348742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7715274" y="1071546"/>
            <a:ext cx="794359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67" b="1" dirty="0">
                <a:solidFill>
                  <a:schemeClr val="bg1"/>
                </a:solidFill>
              </a:rPr>
              <a:t>6 класс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 cstate="print"/>
          <a:srcRect l="48224" t="5682" r="24252" b="35917"/>
          <a:stretch>
            <a:fillRect/>
          </a:stretch>
        </p:blipFill>
        <p:spPr bwMode="auto">
          <a:xfrm>
            <a:off x="4121166" y="3973826"/>
            <a:ext cx="2466562" cy="267305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581571" y="1332868"/>
            <a:ext cx="152413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200" dirty="0"/>
              <a:t>Работа с картой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ПОДАЧА МАТЕРИАЛА В ПАРАГРАФЕ </a:t>
            </a:r>
            <a:br>
              <a:rPr lang="ru-RU" dirty="0" smtClean="0"/>
            </a:br>
            <a:r>
              <a:rPr lang="ru-RU" dirty="0" smtClean="0"/>
              <a:t>СПОСОБСТВУЕТ РЕАЛИЗАЦИИ ДЕЯТЕЛЬНОСТНОГО ПОДХОДА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876770" y="1216126"/>
            <a:ext cx="1099661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2F3696"/>
                </a:solidFill>
                <a:latin typeface="Calibri" panose="020F0502020204030204" pitchFamily="34" charset="0"/>
              </a:rPr>
              <a:t>ФП № </a:t>
            </a:r>
            <a:r>
              <a:rPr lang="ru-RU" sz="1100" b="1" dirty="0" smtClean="0">
                <a:solidFill>
                  <a:srgbClr val="2F3696"/>
                </a:solidFill>
                <a:latin typeface="Calibri" panose="020F0502020204030204" pitchFamily="34" charset="0"/>
              </a:rPr>
              <a:t>1.3.3.1.12.1</a:t>
            </a:r>
            <a:endParaRPr lang="ru-RU" sz="1100" b="1" dirty="0">
              <a:solidFill>
                <a:srgbClr val="2F3696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Picture 35" descr="ÐÐµÐ¾Ð³ÑÐ°ÑÐ¸Ñ. Ð¡ÑÑÐ°Ð½Ð¾Ð²ÐµÐ´ÐµÐ½Ð¸Ðµ. 7 ÐºÐ»Ð°ÑÑ. Ð£ÑÐµÐ±Ð½Ð¸Ðº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266" y="146649"/>
            <a:ext cx="750832" cy="101332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88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54621646"/>
              </p:ext>
            </p:extLst>
          </p:nvPr>
        </p:nvGraphicFramePr>
        <p:xfrm>
          <a:off x="1192" y="1589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075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2" y="1589"/>
                        <a:ext cx="1191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3"/>
            </p:custDataLst>
          </p:nvPr>
        </p:nvSpPr>
        <p:spPr>
          <a:xfrm>
            <a:off x="1" y="1"/>
            <a:ext cx="119063" cy="158751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endParaRPr lang="ru-RU" b="1" dirty="0" err="1" smtClean="0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71993" y="4281853"/>
            <a:ext cx="4305179" cy="2232000"/>
          </a:xfrm>
          <a:prstGeom prst="rect">
            <a:avLst/>
          </a:prstGeom>
          <a:solidFill>
            <a:schemeClr val="bg1"/>
          </a:solidFill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ru-RU" sz="900" dirty="0" err="1" smtClean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26006" y="1565837"/>
            <a:ext cx="4164311" cy="3359846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170660" y="1565836"/>
            <a:ext cx="4305179" cy="2588907"/>
          </a:xfrm>
          <a:prstGeom prst="rect">
            <a:avLst/>
          </a:prstGeom>
          <a:solidFill>
            <a:schemeClr val="bg1"/>
          </a:solidFill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ru-RU" sz="900" dirty="0" err="1" smtClean="0">
              <a:solidFill>
                <a:schemeClr val="bg1"/>
              </a:solidFill>
            </a:endParaRPr>
          </a:p>
        </p:txBody>
      </p:sp>
      <p:sp>
        <p:nvSpPr>
          <p:cNvPr id="15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359533" y="1565836"/>
            <a:ext cx="4116307" cy="2588907"/>
          </a:xfrm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latin typeface="+mn-lt"/>
              </a:rPr>
              <a:t>Статья </a:t>
            </a:r>
            <a:r>
              <a:rPr lang="ru-RU" b="1" dirty="0" smtClean="0">
                <a:latin typeface="+mn-lt"/>
              </a:rPr>
              <a:t>18, пункт 4 </a:t>
            </a:r>
            <a:r>
              <a:rPr lang="ru-RU" b="1" dirty="0">
                <a:latin typeface="+mn-lt"/>
              </a:rPr>
              <a:t>ФЗ «Об образовании в Российской Федерации» №</a:t>
            </a:r>
            <a:r>
              <a:rPr lang="en-US" b="1" dirty="0">
                <a:latin typeface="+mn-lt"/>
              </a:rPr>
              <a:t>273-</a:t>
            </a:r>
            <a:r>
              <a:rPr lang="ru-RU" b="1" dirty="0">
                <a:latin typeface="+mn-lt"/>
              </a:rPr>
              <a:t>ФЗ: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i="1" dirty="0" smtClean="0">
                <a:solidFill>
                  <a:srgbClr val="2D3494"/>
                </a:solidFill>
                <a:latin typeface="+mn-lt"/>
              </a:rPr>
              <a:t>Организации</a:t>
            </a:r>
            <a:r>
              <a:rPr lang="ru-RU" i="1" dirty="0">
                <a:latin typeface="+mn-lt"/>
              </a:rPr>
              <a:t>, осуществляющие образовательную </a:t>
            </a:r>
            <a:r>
              <a:rPr lang="ru-RU" i="1" dirty="0" smtClean="0">
                <a:latin typeface="+mn-lt"/>
              </a:rPr>
              <a:t>деятельность… </a:t>
            </a:r>
            <a:r>
              <a:rPr lang="ru-RU" b="1" i="1" dirty="0">
                <a:solidFill>
                  <a:srgbClr val="2D3494"/>
                </a:solidFill>
                <a:latin typeface="+mn-lt"/>
              </a:rPr>
              <a:t>для использования </a:t>
            </a:r>
            <a:r>
              <a:rPr lang="ru-RU" i="1" dirty="0">
                <a:latin typeface="+mn-lt"/>
              </a:rPr>
              <a:t>при реализации указанных образовательных программ </a:t>
            </a:r>
            <a:r>
              <a:rPr lang="ru-RU" b="1" i="1" dirty="0">
                <a:solidFill>
                  <a:srgbClr val="2D3494"/>
                </a:solidFill>
                <a:latin typeface="+mn-lt"/>
              </a:rPr>
              <a:t>выбирают</a:t>
            </a:r>
            <a:r>
              <a:rPr lang="ru-RU" i="1" dirty="0">
                <a:latin typeface="+mn-lt"/>
              </a:rPr>
              <a:t>:</a:t>
            </a:r>
          </a:p>
          <a:p>
            <a:pPr marL="471488" indent="-257175">
              <a:lnSpc>
                <a:spcPct val="100000"/>
              </a:lnSpc>
              <a:spcBef>
                <a:spcPts val="0"/>
              </a:spcBef>
              <a:buFont typeface="+mj-lt"/>
              <a:buAutoNum type="arabicParenR"/>
            </a:pPr>
            <a:r>
              <a:rPr lang="ru-RU" i="1" dirty="0">
                <a:latin typeface="+mn-lt"/>
              </a:rPr>
              <a:t>учебники из числа входящих в федеральный перечень </a:t>
            </a:r>
            <a:r>
              <a:rPr lang="ru-RU" i="1" dirty="0" smtClean="0">
                <a:latin typeface="+mn-lt"/>
              </a:rPr>
              <a:t>учебников… ;</a:t>
            </a:r>
            <a:endParaRPr lang="ru-RU" i="1" dirty="0">
              <a:latin typeface="+mn-lt"/>
            </a:endParaRPr>
          </a:p>
          <a:p>
            <a:pPr marL="471488" indent="-257175">
              <a:lnSpc>
                <a:spcPct val="100000"/>
              </a:lnSpc>
              <a:spcBef>
                <a:spcPts val="0"/>
              </a:spcBef>
              <a:buFont typeface="+mj-lt"/>
              <a:buAutoNum type="arabicParenR"/>
            </a:pPr>
            <a:r>
              <a:rPr lang="ru-RU" b="1" i="1" dirty="0">
                <a:solidFill>
                  <a:srgbClr val="2D3494"/>
                </a:solidFill>
                <a:latin typeface="+mn-lt"/>
              </a:rPr>
              <a:t>учебные пособия</a:t>
            </a:r>
            <a:r>
              <a:rPr lang="ru-RU" i="1" dirty="0">
                <a:latin typeface="+mn-lt"/>
              </a:rPr>
              <a:t>, выпущенные организациями, входящими в перечень организаций, осуществляющих выпуск учебных </a:t>
            </a:r>
            <a:r>
              <a:rPr lang="ru-RU" i="1" dirty="0" smtClean="0">
                <a:latin typeface="+mn-lt"/>
              </a:rPr>
              <a:t>пособий…»</a:t>
            </a:r>
            <a:endParaRPr lang="ru-RU" i="1" dirty="0">
              <a:latin typeface="+mn-lt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ЗАКОН ПОЗВОЛЯЕТ ЗАКУПАТЬ УЧЕБНЫЕ ПОСОБИЯ </a:t>
            </a:r>
            <a:br>
              <a:rPr lang="ru-RU" dirty="0"/>
            </a:br>
            <a:r>
              <a:rPr lang="ru-RU" dirty="0">
                <a:solidFill>
                  <a:srgbClr val="EB2049"/>
                </a:solidFill>
              </a:rPr>
              <a:t>ЗА БЮДЖЕТНЫЕ СРЕДСТВА</a:t>
            </a:r>
            <a:br>
              <a:rPr lang="ru-RU" dirty="0">
                <a:solidFill>
                  <a:srgbClr val="EB2049"/>
                </a:solidFill>
              </a:rPr>
            </a:br>
            <a:endParaRPr lang="ru-RU" dirty="0"/>
          </a:p>
        </p:txBody>
      </p:sp>
      <p:sp>
        <p:nvSpPr>
          <p:cNvPr id="17" name="Text Placeholder 3"/>
          <p:cNvSpPr txBox="1">
            <a:spLocks/>
          </p:cNvSpPr>
          <p:nvPr/>
        </p:nvSpPr>
        <p:spPr>
          <a:xfrm>
            <a:off x="4626008" y="5271306"/>
            <a:ext cx="3076085" cy="707039"/>
          </a:xfrm>
          <a:prstGeom prst="rect">
            <a:avLst/>
          </a:prstGeom>
        </p:spPr>
        <p:txBody>
          <a:bodyPr vert="horz" lIns="54000" tIns="54000" rIns="27000" bIns="54000" rtlCol="0" anchor="ctr" anchorCtr="0">
            <a:noAutofit/>
          </a:bodyPr>
          <a:lstStyle>
            <a:defPPr>
              <a:defRPr lang="ru-RU"/>
            </a:defPPr>
            <a:lvl1pPr indent="0">
              <a:spcBef>
                <a:spcPts val="600"/>
              </a:spcBef>
              <a:buClr>
                <a:srgbClr val="2D3494"/>
              </a:buClr>
              <a:buFont typeface="Arial" pitchFamily="34" charset="0"/>
              <a:buNone/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 marL="180000" indent="-180000">
              <a:spcBef>
                <a:spcPts val="600"/>
              </a:spcBef>
              <a:buClr>
                <a:srgbClr val="2D3494"/>
              </a:buClr>
              <a:buFont typeface="Wingdings" pitchFamily="2" charset="2"/>
              <a:buChar char="§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 marL="36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–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 marL="54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 marL="72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lnSpc>
                <a:spcPts val="1050"/>
              </a:lnSpc>
              <a:spcBef>
                <a:spcPts val="0"/>
              </a:spcBef>
            </a:pPr>
            <a:r>
              <a:rPr lang="ru-RU" sz="1100" b="1" dirty="0" smtClean="0">
                <a:solidFill>
                  <a:schemeClr val="tx1"/>
                </a:solidFill>
              </a:rPr>
              <a:t>Полный текст документа </a:t>
            </a:r>
            <a:r>
              <a:rPr lang="ru-RU" sz="1100" b="1" dirty="0" smtClean="0">
                <a:solidFill>
                  <a:srgbClr val="FC0652"/>
                </a:solidFill>
                <a:hlinkClick r:id="rId9"/>
              </a:rPr>
              <a:t>здесь</a:t>
            </a:r>
            <a:r>
              <a:rPr lang="en-US" sz="1100" b="1" dirty="0" smtClean="0">
                <a:solidFill>
                  <a:srgbClr val="FC0652"/>
                </a:solidFill>
                <a:hlinkClick r:id="rId9"/>
              </a:rPr>
              <a:t> &gt;&gt;&gt;</a:t>
            </a:r>
            <a:endParaRPr lang="ru-RU" sz="1100" b="1" dirty="0">
              <a:solidFill>
                <a:srgbClr val="FC0652"/>
              </a:solidFill>
            </a:endParaRPr>
          </a:p>
        </p:txBody>
      </p:sp>
      <p:sp>
        <p:nvSpPr>
          <p:cNvPr id="18" name="Freeform 48"/>
          <p:cNvSpPr>
            <a:spLocks/>
          </p:cNvSpPr>
          <p:nvPr/>
        </p:nvSpPr>
        <p:spPr bwMode="auto">
          <a:xfrm rot="16415696" flipV="1">
            <a:off x="4240225" y="511046"/>
            <a:ext cx="460707" cy="1690532"/>
          </a:xfrm>
          <a:custGeom>
            <a:avLst/>
            <a:gdLst/>
            <a:ahLst/>
            <a:cxnLst>
              <a:cxn ang="0">
                <a:pos x="74" y="5108"/>
              </a:cxn>
              <a:cxn ang="0">
                <a:pos x="289" y="4928"/>
              </a:cxn>
              <a:cxn ang="0">
                <a:pos x="490" y="4733"/>
              </a:cxn>
              <a:cxn ang="0">
                <a:pos x="615" y="4593"/>
              </a:cxn>
              <a:cxn ang="0">
                <a:pos x="791" y="4373"/>
              </a:cxn>
              <a:cxn ang="0">
                <a:pos x="949" y="4137"/>
              </a:cxn>
              <a:cxn ang="0">
                <a:pos x="1045" y="3975"/>
              </a:cxn>
              <a:cxn ang="0">
                <a:pos x="1173" y="3720"/>
              </a:cxn>
              <a:cxn ang="0">
                <a:pos x="1282" y="3455"/>
              </a:cxn>
              <a:cxn ang="0">
                <a:pos x="1344" y="3274"/>
              </a:cxn>
              <a:cxn ang="0">
                <a:pos x="1419" y="2997"/>
              </a:cxn>
              <a:cxn ang="0">
                <a:pos x="1473" y="2713"/>
              </a:cxn>
              <a:cxn ang="0">
                <a:pos x="1496" y="2522"/>
              </a:cxn>
              <a:cxn ang="0">
                <a:pos x="1514" y="2232"/>
              </a:cxn>
              <a:cxn ang="0">
                <a:pos x="1511" y="1941"/>
              </a:cxn>
              <a:cxn ang="0">
                <a:pos x="1496" y="1748"/>
              </a:cxn>
              <a:cxn ang="0">
                <a:pos x="1454" y="1457"/>
              </a:cxn>
              <a:cxn ang="0">
                <a:pos x="1391" y="1169"/>
              </a:cxn>
              <a:cxn ang="0">
                <a:pos x="1337" y="981"/>
              </a:cxn>
              <a:cxn ang="0">
                <a:pos x="1237" y="703"/>
              </a:cxn>
              <a:cxn ang="0">
                <a:pos x="1159" y="521"/>
              </a:cxn>
              <a:cxn ang="0">
                <a:pos x="1116" y="432"/>
              </a:cxn>
              <a:cxn ang="0">
                <a:pos x="1071" y="344"/>
              </a:cxn>
              <a:cxn ang="0">
                <a:pos x="1017" y="244"/>
              </a:cxn>
              <a:cxn ang="0">
                <a:pos x="1087" y="124"/>
              </a:cxn>
              <a:cxn ang="0">
                <a:pos x="853" y="56"/>
              </a:cxn>
              <a:cxn ang="0">
                <a:pos x="613" y="10"/>
              </a:cxn>
              <a:cxn ang="0">
                <a:pos x="523" y="81"/>
              </a:cxn>
              <a:cxn ang="0">
                <a:pos x="491" y="314"/>
              </a:cxn>
              <a:cxn ang="0">
                <a:pos x="453" y="534"/>
              </a:cxn>
              <a:cxn ang="0">
                <a:pos x="587" y="512"/>
              </a:cxn>
              <a:cxn ang="0">
                <a:pos x="653" y="612"/>
              </a:cxn>
              <a:cxn ang="0">
                <a:pos x="688" y="667"/>
              </a:cxn>
              <a:cxn ang="0">
                <a:pos x="733" y="741"/>
              </a:cxn>
              <a:cxn ang="0">
                <a:pos x="817" y="894"/>
              </a:cxn>
              <a:cxn ang="0">
                <a:pos x="928" y="1130"/>
              </a:cxn>
              <a:cxn ang="0">
                <a:pos x="993" y="1293"/>
              </a:cxn>
              <a:cxn ang="0">
                <a:pos x="1074" y="1543"/>
              </a:cxn>
              <a:cxn ang="0">
                <a:pos x="1136" y="1801"/>
              </a:cxn>
              <a:cxn ang="0">
                <a:pos x="1166" y="1975"/>
              </a:cxn>
              <a:cxn ang="0">
                <a:pos x="1195" y="2239"/>
              </a:cxn>
              <a:cxn ang="0">
                <a:pos x="1204" y="2507"/>
              </a:cxn>
              <a:cxn ang="0">
                <a:pos x="1198" y="2685"/>
              </a:cxn>
              <a:cxn ang="0">
                <a:pos x="1174" y="2952"/>
              </a:cxn>
              <a:cxn ang="0">
                <a:pos x="1129" y="3219"/>
              </a:cxn>
              <a:cxn ang="0">
                <a:pos x="1087" y="3394"/>
              </a:cxn>
              <a:cxn ang="0">
                <a:pos x="1008" y="3654"/>
              </a:cxn>
              <a:cxn ang="0">
                <a:pos x="910" y="3908"/>
              </a:cxn>
              <a:cxn ang="0">
                <a:pos x="832" y="4073"/>
              </a:cxn>
              <a:cxn ang="0">
                <a:pos x="702" y="4314"/>
              </a:cxn>
              <a:cxn ang="0">
                <a:pos x="552" y="4545"/>
              </a:cxn>
              <a:cxn ang="0">
                <a:pos x="442" y="4693"/>
              </a:cxn>
              <a:cxn ang="0">
                <a:pos x="263" y="4904"/>
              </a:cxn>
              <a:cxn ang="0">
                <a:pos x="68" y="5101"/>
              </a:cxn>
            </a:cxnLst>
            <a:rect l="0" t="0" r="r" b="b"/>
            <a:pathLst>
              <a:path w="1515" h="5165">
                <a:moveTo>
                  <a:pt x="0" y="5165"/>
                </a:moveTo>
                <a:lnTo>
                  <a:pt x="0" y="5165"/>
                </a:lnTo>
                <a:lnTo>
                  <a:pt x="74" y="5108"/>
                </a:lnTo>
                <a:lnTo>
                  <a:pt x="147" y="5050"/>
                </a:lnTo>
                <a:lnTo>
                  <a:pt x="218" y="4990"/>
                </a:lnTo>
                <a:lnTo>
                  <a:pt x="289" y="4928"/>
                </a:lnTo>
                <a:lnTo>
                  <a:pt x="357" y="4864"/>
                </a:lnTo>
                <a:lnTo>
                  <a:pt x="424" y="4800"/>
                </a:lnTo>
                <a:lnTo>
                  <a:pt x="490" y="4733"/>
                </a:lnTo>
                <a:lnTo>
                  <a:pt x="553" y="4664"/>
                </a:lnTo>
                <a:lnTo>
                  <a:pt x="553" y="4664"/>
                </a:lnTo>
                <a:lnTo>
                  <a:pt x="615" y="4593"/>
                </a:lnTo>
                <a:lnTo>
                  <a:pt x="675" y="4522"/>
                </a:lnTo>
                <a:lnTo>
                  <a:pt x="734" y="4448"/>
                </a:lnTo>
                <a:lnTo>
                  <a:pt x="791" y="4373"/>
                </a:lnTo>
                <a:lnTo>
                  <a:pt x="845" y="4296"/>
                </a:lnTo>
                <a:lnTo>
                  <a:pt x="898" y="4217"/>
                </a:lnTo>
                <a:lnTo>
                  <a:pt x="949" y="4137"/>
                </a:lnTo>
                <a:lnTo>
                  <a:pt x="998" y="4057"/>
                </a:lnTo>
                <a:lnTo>
                  <a:pt x="998" y="4057"/>
                </a:lnTo>
                <a:lnTo>
                  <a:pt x="1045" y="3975"/>
                </a:lnTo>
                <a:lnTo>
                  <a:pt x="1090" y="3890"/>
                </a:lnTo>
                <a:lnTo>
                  <a:pt x="1132" y="3806"/>
                </a:lnTo>
                <a:lnTo>
                  <a:pt x="1173" y="3720"/>
                </a:lnTo>
                <a:lnTo>
                  <a:pt x="1212" y="3633"/>
                </a:lnTo>
                <a:lnTo>
                  <a:pt x="1248" y="3544"/>
                </a:lnTo>
                <a:lnTo>
                  <a:pt x="1282" y="3455"/>
                </a:lnTo>
                <a:lnTo>
                  <a:pt x="1314" y="3365"/>
                </a:lnTo>
                <a:lnTo>
                  <a:pt x="1314" y="3365"/>
                </a:lnTo>
                <a:lnTo>
                  <a:pt x="1344" y="3274"/>
                </a:lnTo>
                <a:lnTo>
                  <a:pt x="1370" y="3183"/>
                </a:lnTo>
                <a:lnTo>
                  <a:pt x="1395" y="3091"/>
                </a:lnTo>
                <a:lnTo>
                  <a:pt x="1419" y="2997"/>
                </a:lnTo>
                <a:lnTo>
                  <a:pt x="1438" y="2903"/>
                </a:lnTo>
                <a:lnTo>
                  <a:pt x="1457" y="2808"/>
                </a:lnTo>
                <a:lnTo>
                  <a:pt x="1473" y="2713"/>
                </a:lnTo>
                <a:lnTo>
                  <a:pt x="1485" y="2618"/>
                </a:lnTo>
                <a:lnTo>
                  <a:pt x="1485" y="2618"/>
                </a:lnTo>
                <a:lnTo>
                  <a:pt x="1496" y="2522"/>
                </a:lnTo>
                <a:lnTo>
                  <a:pt x="1505" y="2426"/>
                </a:lnTo>
                <a:lnTo>
                  <a:pt x="1511" y="2329"/>
                </a:lnTo>
                <a:lnTo>
                  <a:pt x="1514" y="2232"/>
                </a:lnTo>
                <a:lnTo>
                  <a:pt x="1515" y="2135"/>
                </a:lnTo>
                <a:lnTo>
                  <a:pt x="1514" y="2038"/>
                </a:lnTo>
                <a:lnTo>
                  <a:pt x="1511" y="1941"/>
                </a:lnTo>
                <a:lnTo>
                  <a:pt x="1504" y="1844"/>
                </a:lnTo>
                <a:lnTo>
                  <a:pt x="1504" y="1844"/>
                </a:lnTo>
                <a:lnTo>
                  <a:pt x="1496" y="1748"/>
                </a:lnTo>
                <a:lnTo>
                  <a:pt x="1484" y="1651"/>
                </a:lnTo>
                <a:lnTo>
                  <a:pt x="1470" y="1554"/>
                </a:lnTo>
                <a:lnTo>
                  <a:pt x="1454" y="1457"/>
                </a:lnTo>
                <a:lnTo>
                  <a:pt x="1436" y="1361"/>
                </a:lnTo>
                <a:lnTo>
                  <a:pt x="1415" y="1265"/>
                </a:lnTo>
                <a:lnTo>
                  <a:pt x="1391" y="1169"/>
                </a:lnTo>
                <a:lnTo>
                  <a:pt x="1365" y="1075"/>
                </a:lnTo>
                <a:lnTo>
                  <a:pt x="1365" y="1075"/>
                </a:lnTo>
                <a:lnTo>
                  <a:pt x="1337" y="981"/>
                </a:lnTo>
                <a:lnTo>
                  <a:pt x="1307" y="888"/>
                </a:lnTo>
                <a:lnTo>
                  <a:pt x="1273" y="794"/>
                </a:lnTo>
                <a:lnTo>
                  <a:pt x="1237" y="703"/>
                </a:lnTo>
                <a:lnTo>
                  <a:pt x="1237" y="703"/>
                </a:lnTo>
                <a:lnTo>
                  <a:pt x="1199" y="611"/>
                </a:lnTo>
                <a:lnTo>
                  <a:pt x="1159" y="521"/>
                </a:lnTo>
                <a:lnTo>
                  <a:pt x="1159" y="521"/>
                </a:lnTo>
                <a:lnTo>
                  <a:pt x="1116" y="432"/>
                </a:lnTo>
                <a:lnTo>
                  <a:pt x="1116" y="432"/>
                </a:lnTo>
                <a:lnTo>
                  <a:pt x="1094" y="387"/>
                </a:lnTo>
                <a:lnTo>
                  <a:pt x="1083" y="365"/>
                </a:lnTo>
                <a:lnTo>
                  <a:pt x="1071" y="344"/>
                </a:lnTo>
                <a:lnTo>
                  <a:pt x="1071" y="344"/>
                </a:lnTo>
                <a:lnTo>
                  <a:pt x="1045" y="293"/>
                </a:lnTo>
                <a:lnTo>
                  <a:pt x="1017" y="244"/>
                </a:lnTo>
                <a:lnTo>
                  <a:pt x="1164" y="152"/>
                </a:lnTo>
                <a:lnTo>
                  <a:pt x="1164" y="152"/>
                </a:lnTo>
                <a:lnTo>
                  <a:pt x="1087" y="124"/>
                </a:lnTo>
                <a:lnTo>
                  <a:pt x="1010" y="98"/>
                </a:lnTo>
                <a:lnTo>
                  <a:pt x="933" y="75"/>
                </a:lnTo>
                <a:lnTo>
                  <a:pt x="853" y="56"/>
                </a:lnTo>
                <a:lnTo>
                  <a:pt x="773" y="37"/>
                </a:lnTo>
                <a:lnTo>
                  <a:pt x="694" y="22"/>
                </a:lnTo>
                <a:lnTo>
                  <a:pt x="613" y="10"/>
                </a:lnTo>
                <a:lnTo>
                  <a:pt x="531" y="0"/>
                </a:lnTo>
                <a:lnTo>
                  <a:pt x="531" y="0"/>
                </a:lnTo>
                <a:lnTo>
                  <a:pt x="523" y="81"/>
                </a:lnTo>
                <a:lnTo>
                  <a:pt x="513" y="161"/>
                </a:lnTo>
                <a:lnTo>
                  <a:pt x="502" y="238"/>
                </a:lnTo>
                <a:lnTo>
                  <a:pt x="491" y="314"/>
                </a:lnTo>
                <a:lnTo>
                  <a:pt x="479" y="389"/>
                </a:lnTo>
                <a:lnTo>
                  <a:pt x="467" y="462"/>
                </a:lnTo>
                <a:lnTo>
                  <a:pt x="453" y="534"/>
                </a:lnTo>
                <a:lnTo>
                  <a:pt x="439" y="604"/>
                </a:lnTo>
                <a:lnTo>
                  <a:pt x="587" y="512"/>
                </a:lnTo>
                <a:lnTo>
                  <a:pt x="587" y="512"/>
                </a:lnTo>
                <a:lnTo>
                  <a:pt x="614" y="553"/>
                </a:lnTo>
                <a:lnTo>
                  <a:pt x="642" y="596"/>
                </a:lnTo>
                <a:lnTo>
                  <a:pt x="653" y="612"/>
                </a:lnTo>
                <a:lnTo>
                  <a:pt x="665" y="630"/>
                </a:lnTo>
                <a:lnTo>
                  <a:pt x="665" y="630"/>
                </a:lnTo>
                <a:lnTo>
                  <a:pt x="688" y="667"/>
                </a:lnTo>
                <a:lnTo>
                  <a:pt x="688" y="667"/>
                </a:lnTo>
                <a:lnTo>
                  <a:pt x="733" y="741"/>
                </a:lnTo>
                <a:lnTo>
                  <a:pt x="733" y="741"/>
                </a:lnTo>
                <a:lnTo>
                  <a:pt x="776" y="817"/>
                </a:lnTo>
                <a:lnTo>
                  <a:pt x="817" y="894"/>
                </a:lnTo>
                <a:lnTo>
                  <a:pt x="817" y="894"/>
                </a:lnTo>
                <a:lnTo>
                  <a:pt x="857" y="972"/>
                </a:lnTo>
                <a:lnTo>
                  <a:pt x="893" y="1050"/>
                </a:lnTo>
                <a:lnTo>
                  <a:pt x="928" y="1130"/>
                </a:lnTo>
                <a:lnTo>
                  <a:pt x="962" y="1211"/>
                </a:lnTo>
                <a:lnTo>
                  <a:pt x="962" y="1211"/>
                </a:lnTo>
                <a:lnTo>
                  <a:pt x="993" y="1293"/>
                </a:lnTo>
                <a:lnTo>
                  <a:pt x="1022" y="1376"/>
                </a:lnTo>
                <a:lnTo>
                  <a:pt x="1049" y="1459"/>
                </a:lnTo>
                <a:lnTo>
                  <a:pt x="1074" y="1543"/>
                </a:lnTo>
                <a:lnTo>
                  <a:pt x="1097" y="1629"/>
                </a:lnTo>
                <a:lnTo>
                  <a:pt x="1117" y="1714"/>
                </a:lnTo>
                <a:lnTo>
                  <a:pt x="1136" y="1801"/>
                </a:lnTo>
                <a:lnTo>
                  <a:pt x="1152" y="1887"/>
                </a:lnTo>
                <a:lnTo>
                  <a:pt x="1152" y="1887"/>
                </a:lnTo>
                <a:lnTo>
                  <a:pt x="1166" y="1975"/>
                </a:lnTo>
                <a:lnTo>
                  <a:pt x="1177" y="2063"/>
                </a:lnTo>
                <a:lnTo>
                  <a:pt x="1188" y="2151"/>
                </a:lnTo>
                <a:lnTo>
                  <a:pt x="1195" y="2239"/>
                </a:lnTo>
                <a:lnTo>
                  <a:pt x="1200" y="2328"/>
                </a:lnTo>
                <a:lnTo>
                  <a:pt x="1203" y="2417"/>
                </a:lnTo>
                <a:lnTo>
                  <a:pt x="1204" y="2507"/>
                </a:lnTo>
                <a:lnTo>
                  <a:pt x="1203" y="2596"/>
                </a:lnTo>
                <a:lnTo>
                  <a:pt x="1203" y="2596"/>
                </a:lnTo>
                <a:lnTo>
                  <a:pt x="1198" y="2685"/>
                </a:lnTo>
                <a:lnTo>
                  <a:pt x="1192" y="2775"/>
                </a:lnTo>
                <a:lnTo>
                  <a:pt x="1184" y="2863"/>
                </a:lnTo>
                <a:lnTo>
                  <a:pt x="1174" y="2952"/>
                </a:lnTo>
                <a:lnTo>
                  <a:pt x="1161" y="3041"/>
                </a:lnTo>
                <a:lnTo>
                  <a:pt x="1146" y="3130"/>
                </a:lnTo>
                <a:lnTo>
                  <a:pt x="1129" y="3219"/>
                </a:lnTo>
                <a:lnTo>
                  <a:pt x="1109" y="3307"/>
                </a:lnTo>
                <a:lnTo>
                  <a:pt x="1109" y="3307"/>
                </a:lnTo>
                <a:lnTo>
                  <a:pt x="1087" y="3394"/>
                </a:lnTo>
                <a:lnTo>
                  <a:pt x="1063" y="3481"/>
                </a:lnTo>
                <a:lnTo>
                  <a:pt x="1037" y="3567"/>
                </a:lnTo>
                <a:lnTo>
                  <a:pt x="1008" y="3654"/>
                </a:lnTo>
                <a:lnTo>
                  <a:pt x="978" y="3739"/>
                </a:lnTo>
                <a:lnTo>
                  <a:pt x="944" y="3824"/>
                </a:lnTo>
                <a:lnTo>
                  <a:pt x="910" y="3908"/>
                </a:lnTo>
                <a:lnTo>
                  <a:pt x="873" y="3991"/>
                </a:lnTo>
                <a:lnTo>
                  <a:pt x="873" y="3991"/>
                </a:lnTo>
                <a:lnTo>
                  <a:pt x="832" y="4073"/>
                </a:lnTo>
                <a:lnTo>
                  <a:pt x="791" y="4154"/>
                </a:lnTo>
                <a:lnTo>
                  <a:pt x="748" y="4234"/>
                </a:lnTo>
                <a:lnTo>
                  <a:pt x="702" y="4314"/>
                </a:lnTo>
                <a:lnTo>
                  <a:pt x="653" y="4391"/>
                </a:lnTo>
                <a:lnTo>
                  <a:pt x="604" y="4469"/>
                </a:lnTo>
                <a:lnTo>
                  <a:pt x="552" y="4545"/>
                </a:lnTo>
                <a:lnTo>
                  <a:pt x="498" y="4619"/>
                </a:lnTo>
                <a:lnTo>
                  <a:pt x="498" y="4619"/>
                </a:lnTo>
                <a:lnTo>
                  <a:pt x="442" y="4693"/>
                </a:lnTo>
                <a:lnTo>
                  <a:pt x="385" y="4764"/>
                </a:lnTo>
                <a:lnTo>
                  <a:pt x="325" y="4834"/>
                </a:lnTo>
                <a:lnTo>
                  <a:pt x="263" y="4904"/>
                </a:lnTo>
                <a:lnTo>
                  <a:pt x="200" y="4971"/>
                </a:lnTo>
                <a:lnTo>
                  <a:pt x="135" y="5036"/>
                </a:lnTo>
                <a:lnTo>
                  <a:pt x="68" y="5101"/>
                </a:lnTo>
                <a:lnTo>
                  <a:pt x="0" y="5165"/>
                </a:lnTo>
                <a:lnTo>
                  <a:pt x="0" y="5165"/>
                </a:lnTo>
                <a:close/>
              </a:path>
            </a:pathLst>
          </a:custGeom>
          <a:solidFill>
            <a:srgbClr val="2F3696"/>
          </a:solidFill>
          <a:ln w="9525">
            <a:noFill/>
            <a:round/>
            <a:headEnd/>
            <a:tailEnd/>
          </a:ln>
        </p:spPr>
        <p:txBody>
          <a:bodyPr vert="horz" wrap="square" lIns="63305" tIns="31652" rIns="63305" bIns="31652" numCol="1" anchor="t" anchorCtr="0" compatLnSpc="1">
            <a:prstTxWarp prst="textNoShape">
              <a:avLst/>
            </a:prstTxWarp>
          </a:bodyPr>
          <a:lstStyle/>
          <a:p>
            <a:endParaRPr lang="ru-RU" sz="12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626008" y="1656883"/>
            <a:ext cx="154619" cy="20382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ru-RU" sz="900" dirty="0" err="1" smtClean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3978" y="4353536"/>
            <a:ext cx="4214375" cy="165686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133350"/>
            <a:r>
              <a:rPr lang="ru-RU" sz="1100" b="1" dirty="0" smtClean="0">
                <a:solidFill>
                  <a:srgbClr val="000000"/>
                </a:solidFill>
              </a:rPr>
              <a:t>ГОСТ 7-60.2003, раздел </a:t>
            </a:r>
            <a:r>
              <a:rPr lang="ru-RU" sz="1100" b="1" dirty="0"/>
              <a:t>3.2.4.3.4. </a:t>
            </a:r>
            <a:r>
              <a:rPr lang="ru-RU" sz="1100" b="1" dirty="0" smtClean="0"/>
              <a:t>Учебные издания</a:t>
            </a:r>
            <a:r>
              <a:rPr lang="ru-RU" sz="1100" b="1" dirty="0" smtClean="0">
                <a:solidFill>
                  <a:srgbClr val="000000"/>
                </a:solidFill>
              </a:rPr>
              <a:t>:</a:t>
            </a:r>
          </a:p>
          <a:p>
            <a:pPr marL="133350">
              <a:spcBef>
                <a:spcPts val="450"/>
              </a:spcBef>
            </a:pPr>
            <a:r>
              <a:rPr lang="ru-RU" sz="1100" b="1" i="1" dirty="0" smtClean="0">
                <a:solidFill>
                  <a:srgbClr val="2D3494"/>
                </a:solidFill>
              </a:rPr>
              <a:t>Учебник: </a:t>
            </a:r>
            <a:r>
              <a:rPr lang="ru-RU" sz="1100" i="1" dirty="0" smtClean="0">
                <a:solidFill>
                  <a:srgbClr val="000000"/>
                </a:solidFill>
              </a:rPr>
              <a:t>Учебное </a:t>
            </a:r>
            <a:r>
              <a:rPr lang="ru-RU" sz="1100" i="1" dirty="0">
                <a:solidFill>
                  <a:srgbClr val="000000"/>
                </a:solidFill>
              </a:rPr>
              <a:t>издание, содержащее систематическое изложение учебной дисциплины, ее раздела, части, соответствующее учебной программе, и официально утвержденное в качестве данного вида </a:t>
            </a:r>
            <a:r>
              <a:rPr lang="ru-RU" sz="1100" i="1" dirty="0" smtClean="0">
                <a:solidFill>
                  <a:srgbClr val="000000"/>
                </a:solidFill>
              </a:rPr>
              <a:t>издания.</a:t>
            </a:r>
          </a:p>
          <a:p>
            <a:pPr marL="133350"/>
            <a:endParaRPr lang="ru-RU" sz="1100" i="1" dirty="0" smtClean="0">
              <a:solidFill>
                <a:srgbClr val="000000"/>
              </a:solidFill>
            </a:endParaRPr>
          </a:p>
          <a:p>
            <a:pPr marL="133350"/>
            <a:r>
              <a:rPr lang="ru-RU" sz="1100" b="1" i="1" dirty="0">
                <a:solidFill>
                  <a:srgbClr val="2D3494"/>
                </a:solidFill>
              </a:rPr>
              <a:t>Учебное пособие:</a:t>
            </a:r>
            <a:r>
              <a:rPr lang="ru-RU" sz="1100" b="1" i="1" dirty="0"/>
              <a:t> </a:t>
            </a:r>
            <a:r>
              <a:rPr lang="ru-RU" sz="1100" i="1" dirty="0"/>
              <a:t>Учебное издание, дополняющее или </a:t>
            </a:r>
            <a:r>
              <a:rPr lang="ru-RU" sz="1100" i="1" dirty="0" smtClean="0"/>
              <a:t>               </a:t>
            </a:r>
            <a:r>
              <a:rPr lang="ru-RU" sz="1100" b="1" i="1" dirty="0" smtClean="0">
                <a:solidFill>
                  <a:srgbClr val="2D3494"/>
                </a:solidFill>
              </a:rPr>
              <a:t>заменяющее </a:t>
            </a:r>
            <a:r>
              <a:rPr lang="ru-RU" sz="1100" b="1" i="1" dirty="0">
                <a:solidFill>
                  <a:srgbClr val="2D3494"/>
                </a:solidFill>
              </a:rPr>
              <a:t>частично или полностью учебник</a:t>
            </a:r>
            <a:r>
              <a:rPr lang="ru-RU" sz="1100" i="1" dirty="0"/>
              <a:t>, официально утвержденное в качестве данного вида издания.</a:t>
            </a:r>
          </a:p>
        </p:txBody>
      </p:sp>
    </p:spTree>
    <p:extLst>
      <p:ext uri="{BB962C8B-B14F-4D97-AF65-F5344CB8AC3E}">
        <p14:creationId xmlns:p14="http://schemas.microsoft.com/office/powerpoint/2010/main" val="398462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1382018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963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08" y="332657"/>
            <a:ext cx="8415585" cy="576063"/>
          </a:xfrm>
        </p:spPr>
        <p:txBody>
          <a:bodyPr/>
          <a:lstStyle/>
          <a:p>
            <a:r>
              <a:rPr lang="ru-RU" dirty="0" smtClean="0"/>
              <a:t>ПОДАЧА МАТЕРИАЛА В ПАРАГРАФЕ </a:t>
            </a:r>
            <a:br>
              <a:rPr lang="ru-RU" dirty="0" smtClean="0"/>
            </a:br>
            <a:r>
              <a:rPr lang="ru-RU" dirty="0" smtClean="0"/>
              <a:t>СПОСОБСТВУЕТ ФОРМИРОВАНИЮ УНИВЕРСАЛЬНЫХ УЧЕБНЫХ ДЕЙСТВИЙ (УУД)</a:t>
            </a:r>
            <a:endParaRPr lang="ru-RU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6" cstate="print"/>
          <a:srcRect l="9745" t="9598" r="10522" b="16206"/>
          <a:stretch>
            <a:fillRect/>
          </a:stretch>
        </p:blipFill>
        <p:spPr bwMode="auto">
          <a:xfrm>
            <a:off x="1561941" y="1507666"/>
            <a:ext cx="5684247" cy="458258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975240" y="841276"/>
            <a:ext cx="1854060" cy="4205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133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8 </a:t>
            </a:r>
            <a:r>
              <a:rPr lang="ru-RU" sz="2133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класс</a:t>
            </a:r>
          </a:p>
        </p:txBody>
      </p:sp>
      <p:pic>
        <p:nvPicPr>
          <p:cNvPr id="6" name="Picture 38" descr="ÐÐµÐ¾Ð³ÑÐ°ÑÐ¸Ñ. 8 ÐºÐ»Ð°ÑÑ. Ð£ÑÐµÐ±Ð½Ð¸Ðº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529" y="140676"/>
            <a:ext cx="845586" cy="1184257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937013" y="1475991"/>
            <a:ext cx="120698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spc="-1" dirty="0" smtClean="0">
                <a:solidFill>
                  <a:srgbClr val="2F3696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ФП № 1.2.3.4.2.3</a:t>
            </a:r>
            <a:endParaRPr lang="ru-RU" sz="1100" b="1" dirty="0">
              <a:solidFill>
                <a:srgbClr val="2F36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57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39048431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987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19063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129029" name="Picture 5"/>
          <p:cNvPicPr>
            <a:picLocks noGrp="1" noChangeAspect="1" noChangeArrowheads="1"/>
          </p:cNvPicPr>
          <p:nvPr>
            <p:ph idx="4294967295"/>
          </p:nvPr>
        </p:nvPicPr>
        <p:blipFill>
          <a:blip r:embed="rId7" cstate="print"/>
          <a:srcRect l="21589" t="5682" r="25140" b="35917"/>
          <a:stretch>
            <a:fillRect/>
          </a:stretch>
        </p:blipFill>
        <p:spPr bwMode="auto">
          <a:xfrm>
            <a:off x="164537" y="1250830"/>
            <a:ext cx="4325145" cy="326775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/>
          <a:srcRect l="22477" t="32515" r="24252" b="12241"/>
          <a:stretch>
            <a:fillRect/>
          </a:stretch>
        </p:blipFill>
        <p:spPr bwMode="auto">
          <a:xfrm>
            <a:off x="4538910" y="2743199"/>
            <a:ext cx="4461763" cy="306237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5318730" y="1980214"/>
            <a:ext cx="314378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600" dirty="0"/>
              <a:t>Умение применить знания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47286" y="5247985"/>
            <a:ext cx="4176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Чем полезны для </a:t>
            </a:r>
            <a:r>
              <a:rPr lang="ru-RU" sz="1600" dirty="0" err="1"/>
              <a:t>страноведа</a:t>
            </a:r>
            <a:r>
              <a:rPr lang="ru-RU" sz="1600" dirty="0"/>
              <a:t> описания путешественников и литературные произведения?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ПОДАЧА МАТЕРИАЛА В ПАРАГРАФЕ.</a:t>
            </a:r>
            <a:br>
              <a:rPr lang="ru-RU" dirty="0" smtClean="0"/>
            </a:br>
            <a:endParaRPr lang="ru-RU" dirty="0"/>
          </a:p>
        </p:txBody>
      </p:sp>
      <p:cxnSp>
        <p:nvCxnSpPr>
          <p:cNvPr id="10" name="Прямая со стрелкой 9"/>
          <p:cNvCxnSpPr>
            <a:stCxn id="15" idx="0"/>
            <a:endCxn id="129029" idx="2"/>
          </p:cNvCxnSpPr>
          <p:nvPr/>
        </p:nvCxnSpPr>
        <p:spPr>
          <a:xfrm flipV="1">
            <a:off x="2235518" y="4518580"/>
            <a:ext cx="91592" cy="729405"/>
          </a:xfrm>
          <a:prstGeom prst="straightConnector1">
            <a:avLst/>
          </a:prstGeom>
          <a:solidFill>
            <a:srgbClr val="AE2C25"/>
          </a:solidFill>
          <a:ln w="38100">
            <a:solidFill>
              <a:schemeClr val="bg2"/>
            </a:solidFill>
            <a:miter lim="800000"/>
            <a:headEnd type="none" w="med" len="med"/>
            <a:tailEnd type="arrow"/>
          </a:ln>
        </p:spPr>
      </p:cxnSp>
      <p:sp>
        <p:nvSpPr>
          <p:cNvPr id="18" name="Прямоугольник 17"/>
          <p:cNvSpPr/>
          <p:nvPr/>
        </p:nvSpPr>
        <p:spPr>
          <a:xfrm>
            <a:off x="4051063" y="837564"/>
            <a:ext cx="2116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2F3696"/>
                </a:solidFill>
              </a:rPr>
              <a:t>РАБОТА С ТЕКСТОМ</a:t>
            </a:r>
            <a:endParaRPr lang="ru-RU" b="1" dirty="0">
              <a:solidFill>
                <a:srgbClr val="2F36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20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37402714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011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19063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7" cstate="print"/>
          <a:srcRect l="26028" t="10417" r="26916" b="21711"/>
          <a:stretch>
            <a:fillRect/>
          </a:stretch>
        </p:blipFill>
        <p:spPr bwMode="auto">
          <a:xfrm>
            <a:off x="264654" y="2205853"/>
            <a:ext cx="4032647" cy="380680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/>
          <a:srcRect l="30003" t="8888" r="22137" b="25937"/>
          <a:stretch>
            <a:fillRect/>
          </a:stretch>
        </p:blipFill>
        <p:spPr bwMode="auto">
          <a:xfrm>
            <a:off x="4777514" y="2199735"/>
            <a:ext cx="4093176" cy="379951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004049" y="1484784"/>
            <a:ext cx="3929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§ 23.Центрально-Чернозёмный район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13538" y="1484784"/>
            <a:ext cx="42293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§ 19.Центральный район: особенности населения</a:t>
            </a: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С ТЕКСТОМ. ИНТЕГРАЦИЯ ЛИТЕРАТУРЫ, ИСТОРИИ  И ГЕОГРАФИИ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005826" y="620688"/>
            <a:ext cx="20671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ru-RU" b="1" dirty="0" smtClean="0"/>
              <a:t>Как написать эссе?</a:t>
            </a:r>
          </a:p>
        </p:txBody>
      </p:sp>
    </p:spTree>
    <p:extLst>
      <p:ext uri="{BB962C8B-B14F-4D97-AF65-F5344CB8AC3E}">
        <p14:creationId xmlns:p14="http://schemas.microsoft.com/office/powerpoint/2010/main" val="55391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68431694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035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0056" name="Picture 8"/>
          <p:cNvPicPr>
            <a:picLocks noGrp="1" noChangeAspect="1" noChangeArrowheads="1"/>
          </p:cNvPicPr>
          <p:nvPr>
            <p:ph idx="4294967295"/>
          </p:nvPr>
        </p:nvPicPr>
        <p:blipFill>
          <a:blip r:embed="rId6" cstate="print"/>
          <a:srcRect l="20701" t="18309" r="17149" b="50123"/>
          <a:stretch>
            <a:fillRect/>
          </a:stretch>
        </p:blipFill>
        <p:spPr bwMode="auto">
          <a:xfrm>
            <a:off x="218762" y="1925515"/>
            <a:ext cx="4284462" cy="145033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7" cstate="print"/>
          <a:srcRect l="21589" t="5682" r="25140" b="50123"/>
          <a:stretch>
            <a:fillRect/>
          </a:stretch>
        </p:blipFill>
        <p:spPr bwMode="auto">
          <a:xfrm>
            <a:off x="4502432" y="3587262"/>
            <a:ext cx="4326000" cy="2321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ПОДАЧА МАТЕРИАЛА В ПАРАГРАФЕ.</a:t>
            </a:r>
            <a:br>
              <a:rPr lang="ru-RU" dirty="0" smtClean="0"/>
            </a:br>
            <a:r>
              <a:rPr lang="ru-RU" dirty="0" smtClean="0"/>
              <a:t>ВЫВОДЫ, КЛЮЧЕВЫЕ СЛОВА И ВЫРАЖЕНИЯ В КОНЦЕ ПАРАГРАФА </a:t>
            </a:r>
            <a:endParaRPr lang="ru-RU" dirty="0"/>
          </a:p>
        </p:txBody>
      </p:sp>
      <p:pic>
        <p:nvPicPr>
          <p:cNvPr id="7" name="Picture 40" descr="ÐÐµÐ¾Ð³ÑÐ°ÑÐ¸Ñ Ð Ð¾ÑÑÐ¸Ð¸. Ð¥Ð¾Ð·ÑÐ¹ÑÑÐ²Ð¾ Ð¸ Ð³ÐµÐ¾Ð³ÑÐ°ÑÐ¸ÑÐµÑÐºÐ¸Ðµ ÑÐ°Ð¹Ð¾Ð½Ñ. 9 ÐºÐ»Ð°ÑÑ. Ð£ÑÐµÐ±Ð½Ð¸Ðº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420" y="1"/>
            <a:ext cx="663487" cy="975945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8" descr="ÐÐµÐ¾Ð³ÑÐ°ÑÐ¸Ñ. 8 ÐºÐ»Ð°ÑÑ. Ð£ÑÐµÐ±Ð½Ð¸Ðº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241" y="1"/>
            <a:ext cx="663487" cy="975945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5" descr="ÐÐµÐ¾Ð³ÑÐ°ÑÐ¸Ñ. Ð¡ÑÑÐ°Ð½Ð¾Ð²ÐµÐ´ÐµÐ½Ð¸Ðµ. 7 ÐºÐ»Ð°ÑÑ. Ð£ÑÐµÐ±Ð½Ð¸Ðº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429" y="1205"/>
            <a:ext cx="662120" cy="973935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68433" y="1"/>
            <a:ext cx="682304" cy="97594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6928338" y="1061084"/>
            <a:ext cx="210243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2F3696"/>
                </a:solidFill>
                <a:latin typeface="Calibri" panose="020F0502020204030204" pitchFamily="34" charset="0"/>
              </a:rPr>
              <a:t>ФП № 1.2.3.4.2.1 – 1.2.3.4.2.4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2" cstate="print"/>
          <a:srcRect l="21585" t="23573" r="23953" b="46960"/>
          <a:stretch>
            <a:fillRect/>
          </a:stretch>
        </p:blipFill>
        <p:spPr bwMode="auto">
          <a:xfrm>
            <a:off x="0" y="3956539"/>
            <a:ext cx="4253893" cy="129466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3" cstate="print"/>
          <a:srcRect l="23406" t="13049" r="25592" b="65903"/>
          <a:stretch>
            <a:fillRect/>
          </a:stretch>
        </p:blipFill>
        <p:spPr bwMode="auto">
          <a:xfrm>
            <a:off x="4580792" y="1597812"/>
            <a:ext cx="4396154" cy="102053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50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00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l="20700" t="10417" r="23365" b="65424"/>
          <a:stretch>
            <a:fillRect/>
          </a:stretch>
        </p:blipFill>
        <p:spPr bwMode="auto">
          <a:xfrm>
            <a:off x="114299" y="445527"/>
            <a:ext cx="5407269" cy="145702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20701" t="5682" r="23364" b="50973"/>
          <a:stretch>
            <a:fillRect/>
          </a:stretch>
        </p:blipFill>
        <p:spPr bwMode="auto">
          <a:xfrm>
            <a:off x="0" y="3437792"/>
            <a:ext cx="6766745" cy="317402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 l="21589" t="19888" r="23364" b="15397"/>
          <a:stretch>
            <a:fillRect/>
          </a:stretch>
        </p:blipFill>
        <p:spPr bwMode="auto">
          <a:xfrm>
            <a:off x="5090746" y="1824749"/>
            <a:ext cx="3431747" cy="198202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76963" y="0"/>
            <a:ext cx="3429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pc="-10" dirty="0" smtClean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</a:rPr>
              <a:t>Система</a:t>
            </a:r>
            <a:r>
              <a:rPr lang="ru-RU" b="1" spc="-60" dirty="0" smtClean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</a:rPr>
              <a:t>  </a:t>
            </a:r>
            <a:r>
              <a:rPr lang="ru-RU" b="1" spc="-5" dirty="0" smtClean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</a:rPr>
              <a:t>уроков</a:t>
            </a:r>
            <a:r>
              <a:rPr lang="ru-RU" b="1" spc="-5" dirty="0" smtClean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  <a:cs typeface="Calibri"/>
              </a:rPr>
              <a:t>-</a:t>
            </a:r>
            <a:r>
              <a:rPr lang="ru-RU" b="1" spc="-5" dirty="0" smtClean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</a:rPr>
              <a:t>практикумов</a:t>
            </a:r>
            <a:endParaRPr lang="ru-RU" b="1" dirty="0">
              <a:solidFill>
                <a:srgbClr val="0070C0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84417" y="180254"/>
            <a:ext cx="794359" cy="30777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</a:rPr>
              <a:t>7 класс</a:t>
            </a:r>
            <a:endParaRPr lang="ru-RU" sz="14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76770" y="1216126"/>
            <a:ext cx="1099661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2F3696"/>
                </a:solidFill>
                <a:latin typeface="Calibri" panose="020F0502020204030204" pitchFamily="34" charset="0"/>
              </a:rPr>
              <a:t>ФП № </a:t>
            </a:r>
            <a:r>
              <a:rPr lang="ru-RU" sz="1100" b="1" dirty="0" smtClean="0">
                <a:solidFill>
                  <a:srgbClr val="2F3696"/>
                </a:solidFill>
                <a:latin typeface="Calibri" panose="020F0502020204030204" pitchFamily="34" charset="0"/>
              </a:rPr>
              <a:t>1.3.3.1.12.1</a:t>
            </a:r>
            <a:endParaRPr lang="ru-RU" sz="1100" b="1" dirty="0">
              <a:solidFill>
                <a:srgbClr val="2F3696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Picture 35" descr="ÐÐµÐ¾Ð³ÑÐ°ÑÐ¸Ñ. Ð¡ÑÑÐ°Ð½Ð¾Ð²ÐµÐ´ÐµÐ½Ð¸Ðµ. 7 ÐºÐ»Ð°ÑÑ. Ð£ÑÐµÐ±Ð½Ð¸Ðº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266" y="146649"/>
            <a:ext cx="750832" cy="101332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24437789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059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/>
          <a:srcRect l="22476" t="70397" r="24253" b="13819"/>
          <a:stretch>
            <a:fillRect/>
          </a:stretch>
        </p:blipFill>
        <p:spPr bwMode="auto">
          <a:xfrm>
            <a:off x="197514" y="3655285"/>
            <a:ext cx="4040972" cy="82484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8" cstate="print"/>
          <a:srcRect l="22477" t="59348" r="26028" b="23290"/>
          <a:stretch>
            <a:fillRect/>
          </a:stretch>
        </p:blipFill>
        <p:spPr bwMode="auto">
          <a:xfrm>
            <a:off x="4788024" y="5023764"/>
            <a:ext cx="3888432" cy="87561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5"/>
          <p:cNvPicPr>
            <a:picLocks noGrp="1" noChangeAspect="1" noChangeArrowheads="1"/>
          </p:cNvPicPr>
          <p:nvPr>
            <p:ph idx="4294967295"/>
          </p:nvPr>
        </p:nvPicPr>
        <p:blipFill>
          <a:blip r:embed="rId9" cstate="print"/>
          <a:srcRect l="21411" t="68818" r="27448" b="12241"/>
          <a:stretch>
            <a:fillRect/>
          </a:stretch>
        </p:blipFill>
        <p:spPr bwMode="auto">
          <a:xfrm>
            <a:off x="197514" y="2293921"/>
            <a:ext cx="4040972" cy="90473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object 5"/>
          <p:cNvSpPr/>
          <p:nvPr/>
        </p:nvSpPr>
        <p:spPr>
          <a:xfrm>
            <a:off x="8676513" y="2"/>
            <a:ext cx="0" cy="189231"/>
          </a:xfrm>
          <a:custGeom>
            <a:avLst/>
            <a:gdLst/>
            <a:ahLst/>
            <a:cxnLst/>
            <a:rect l="l" t="t" r="r" b="b"/>
            <a:pathLst>
              <a:path h="189230">
                <a:moveTo>
                  <a:pt x="0" y="188645"/>
                </a:moveTo>
                <a:lnTo>
                  <a:pt x="0" y="0"/>
                </a:lnTo>
                <a:lnTo>
                  <a:pt x="0" y="188645"/>
                </a:lnTo>
                <a:close/>
              </a:path>
            </a:pathLst>
          </a:custGeom>
          <a:solidFill>
            <a:srgbClr val="EB3EBD"/>
          </a:solid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34" name="object 34"/>
          <p:cNvSpPr/>
          <p:nvPr/>
        </p:nvSpPr>
        <p:spPr>
          <a:xfrm>
            <a:off x="197514" y="5080813"/>
            <a:ext cx="4040965" cy="72190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sz="2400" dirty="0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11" cstate="print"/>
          <a:srcRect l="21589" t="62505" r="28692" b="21711"/>
          <a:stretch>
            <a:fillRect/>
          </a:stretch>
        </p:blipFill>
        <p:spPr bwMode="auto">
          <a:xfrm>
            <a:off x="4788024" y="3638432"/>
            <a:ext cx="3834426" cy="87366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2" cstate="print"/>
          <a:srcRect l="10040" t="55295" r="13770" b="23589"/>
          <a:stretch>
            <a:fillRect/>
          </a:stretch>
        </p:blipFill>
        <p:spPr bwMode="auto">
          <a:xfrm>
            <a:off x="4788024" y="2294626"/>
            <a:ext cx="3834426" cy="90774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577165" y="1392912"/>
            <a:ext cx="67639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Система организации проектно-исследовательской </a:t>
            </a:r>
            <a:r>
              <a:rPr lang="ru-RU" sz="1600" dirty="0" smtClean="0"/>
              <a:t>деятельности</a:t>
            </a:r>
            <a:endParaRPr lang="ru-RU" sz="1600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ОСОБЕННОСТИ МЕТОДИЧЕСКОГО АППАРАТА</a:t>
            </a:r>
            <a:endParaRPr lang="ru-RU" dirty="0"/>
          </a:p>
        </p:txBody>
      </p:sp>
      <p:pic>
        <p:nvPicPr>
          <p:cNvPr id="12" name="Picture 40" descr="ÐÐµÐ¾Ð³ÑÐ°ÑÐ¸Ñ Ð Ð¾ÑÑÐ¸Ð¸. Ð¥Ð¾Ð·ÑÐ¹ÑÑÐ²Ð¾ Ð¸ Ð³ÐµÐ¾Ð³ÑÐ°ÑÐ¸ÑÐµÑÐºÐ¸Ðµ ÑÐ°Ð¹Ð¾Ð½Ñ. 9 ÐºÐ»Ð°ÑÑ. Ð£ÑÐµÐ±Ð½Ð¸Ðº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420" y="405442"/>
            <a:ext cx="663487" cy="953884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8" descr="ÐÐµÐ¾Ð³ÑÐ°ÑÐ¸Ñ. 8 ÐºÐ»Ð°ÑÑ. Ð£ÑÐµÐ±Ð½Ð¸Ðº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241" y="405442"/>
            <a:ext cx="663487" cy="953884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5" descr="ÐÐµÐ¾Ð³ÑÐ°ÑÐ¸Ñ. Ð¡ÑÑÐ°Ð½Ð¾Ð²ÐµÐ´ÐµÐ½Ð¸Ðµ. 7 ÐºÐ»Ð°ÑÑ. Ð£ÑÐµÐ±Ð½Ð¸Ðº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429" y="406199"/>
            <a:ext cx="662120" cy="951919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368433" y="405442"/>
            <a:ext cx="682304" cy="95388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7488324" y="1412777"/>
            <a:ext cx="150728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2F3696"/>
                </a:solidFill>
                <a:latin typeface="Calibri" panose="020F0502020204030204" pitchFamily="34" charset="0"/>
              </a:rPr>
              <a:t>ФП № 1.2.3.4.2.1 – 1.2.3.4.2.4</a:t>
            </a:r>
          </a:p>
        </p:txBody>
      </p:sp>
    </p:spTree>
    <p:extLst>
      <p:ext uri="{BB962C8B-B14F-4D97-AF65-F5344CB8AC3E}">
        <p14:creationId xmlns:p14="http://schemas.microsoft.com/office/powerpoint/2010/main" val="144056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01650976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083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 cstate="print"/>
          <a:srcRect l="31670" t="8888" r="30003" b="8163"/>
          <a:stretch>
            <a:fillRect/>
          </a:stretch>
        </p:blipFill>
        <p:spPr bwMode="auto">
          <a:xfrm>
            <a:off x="4787660" y="1767797"/>
            <a:ext cx="3864419" cy="448569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 cstate="print"/>
          <a:srcRect l="31925" t="8204" r="31156" b="28213"/>
          <a:stretch>
            <a:fillRect/>
          </a:stretch>
        </p:blipFill>
        <p:spPr bwMode="auto">
          <a:xfrm>
            <a:off x="467544" y="2027209"/>
            <a:ext cx="3849164" cy="420106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ФОРМИРОВАНИЕ ГЕОГРАФИЧЕСКОГО ОБРАЗА РЕГИОНОВ РОССИИ</a:t>
            </a:r>
            <a:br>
              <a:rPr lang="ru-RU" dirty="0" smtClean="0"/>
            </a:br>
            <a:r>
              <a:rPr lang="ru-RU" dirty="0" smtClean="0"/>
              <a:t>                                            Задания в рабочей тетради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888160" y="1288646"/>
            <a:ext cx="496984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000" dirty="0"/>
              <a:t>Задания, аналогичные КИМ ОГЭ, ЕГЭ, ВПР</a:t>
            </a:r>
          </a:p>
        </p:txBody>
      </p:sp>
      <p:pic>
        <p:nvPicPr>
          <p:cNvPr id="196631" name="Picture 23" descr="ÐÐµÐ¾Ð³ÑÐ°ÑÐ¸Ñ Ð Ð¾ÑÑÐ¸Ð¸. 9 ÐºÐ»Ð°ÑÑ. Ð Ð°Ð±Ð¾ÑÐ°Ñ ÑÐµÑÑÐ°Ð´Ñ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567" y="191958"/>
            <a:ext cx="810722" cy="1179642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82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12350715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107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19063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type="body" sz="quarter" idx="12"/>
          </p:nvPr>
        </p:nvSpPr>
        <p:spPr>
          <a:xfrm>
            <a:off x="251520" y="1268760"/>
            <a:ext cx="8639305" cy="468052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ts val="2900"/>
              </a:lnSpc>
              <a:spcBef>
                <a:spcPts val="0"/>
              </a:spcBef>
              <a:buNone/>
            </a:pPr>
            <a:r>
              <a:rPr lang="ru-RU" sz="2133" b="1" dirty="0">
                <a:solidFill>
                  <a:schemeClr val="accent6">
                    <a:lumMod val="10000"/>
                  </a:schemeClr>
                </a:solidFill>
              </a:rPr>
              <a:t>История вопроса</a:t>
            </a:r>
            <a:endParaRPr lang="ru-RU" sz="2133" dirty="0">
              <a:solidFill>
                <a:schemeClr val="accent6">
                  <a:lumMod val="10000"/>
                </a:schemeClr>
              </a:solidFill>
            </a:endParaRPr>
          </a:p>
          <a:p>
            <a:pPr>
              <a:lnSpc>
                <a:spcPts val="2900"/>
              </a:lnSpc>
              <a:spcBef>
                <a:spcPts val="0"/>
              </a:spcBef>
              <a:buNone/>
            </a:pPr>
            <a:r>
              <a:rPr lang="ru-RU" sz="2133" dirty="0">
                <a:solidFill>
                  <a:schemeClr val="accent6">
                    <a:lumMod val="10000"/>
                  </a:schemeClr>
                </a:solidFill>
              </a:rPr>
              <a:t>Концепцию «учения через деятельность» впервые предложил американский учёный Д. </a:t>
            </a:r>
            <a:r>
              <a:rPr lang="ru-RU" sz="2133" dirty="0" err="1">
                <a:solidFill>
                  <a:schemeClr val="accent6">
                    <a:lumMod val="10000"/>
                  </a:schemeClr>
                </a:solidFill>
              </a:rPr>
              <a:t>Дьюи</a:t>
            </a:r>
            <a:r>
              <a:rPr lang="ru-RU" sz="2133" dirty="0">
                <a:solidFill>
                  <a:schemeClr val="accent6">
                    <a:lumMod val="10000"/>
                  </a:schemeClr>
                </a:solidFill>
              </a:rPr>
              <a:t>. Им были определены основные принципы  </a:t>
            </a:r>
            <a:r>
              <a:rPr lang="ru-RU" sz="2133" dirty="0" err="1">
                <a:solidFill>
                  <a:schemeClr val="accent6">
                    <a:lumMod val="10000"/>
                  </a:schemeClr>
                </a:solidFill>
              </a:rPr>
              <a:t>деятельностного</a:t>
            </a:r>
            <a:r>
              <a:rPr lang="ru-RU" sz="2133" dirty="0">
                <a:solidFill>
                  <a:schemeClr val="accent6">
                    <a:lumMod val="10000"/>
                  </a:schemeClr>
                </a:solidFill>
              </a:rPr>
              <a:t> подхода в обучении:</a:t>
            </a:r>
          </a:p>
          <a:p>
            <a:pPr>
              <a:lnSpc>
                <a:spcPts val="29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ru-RU" sz="2133" dirty="0" smtClean="0">
                <a:solidFill>
                  <a:schemeClr val="accent6">
                    <a:lumMod val="10000"/>
                  </a:schemeClr>
                </a:solidFill>
              </a:rPr>
              <a:t>  учёт </a:t>
            </a:r>
            <a:r>
              <a:rPr lang="ru-RU" sz="2133" dirty="0">
                <a:solidFill>
                  <a:schemeClr val="accent6">
                    <a:lumMod val="10000"/>
                  </a:schemeClr>
                </a:solidFill>
              </a:rPr>
              <a:t>интересов учащихся;</a:t>
            </a:r>
          </a:p>
          <a:p>
            <a:pPr>
              <a:lnSpc>
                <a:spcPts val="29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ru-RU" sz="2133" dirty="0" smtClean="0">
                <a:solidFill>
                  <a:schemeClr val="accent6">
                    <a:lumMod val="10000"/>
                  </a:schemeClr>
                </a:solidFill>
              </a:rPr>
              <a:t>  учение </a:t>
            </a:r>
            <a:r>
              <a:rPr lang="ru-RU" sz="2133" dirty="0">
                <a:solidFill>
                  <a:schemeClr val="accent6">
                    <a:lumMod val="10000"/>
                  </a:schemeClr>
                </a:solidFill>
              </a:rPr>
              <a:t>через обучение мысли и действию;</a:t>
            </a:r>
          </a:p>
          <a:p>
            <a:pPr>
              <a:lnSpc>
                <a:spcPts val="29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ru-RU" sz="2133" dirty="0" smtClean="0">
                <a:solidFill>
                  <a:schemeClr val="accent6">
                    <a:lumMod val="10000"/>
                  </a:schemeClr>
                </a:solidFill>
              </a:rPr>
              <a:t>  познание </a:t>
            </a:r>
            <a:r>
              <a:rPr lang="ru-RU" sz="2133" dirty="0">
                <a:solidFill>
                  <a:schemeClr val="accent6">
                    <a:lumMod val="10000"/>
                  </a:schemeClr>
                </a:solidFill>
              </a:rPr>
              <a:t>и знание как  следствие преодоления трудностей;</a:t>
            </a:r>
          </a:p>
          <a:p>
            <a:pPr>
              <a:lnSpc>
                <a:spcPts val="29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ru-RU" sz="2133" dirty="0" smtClean="0">
                <a:solidFill>
                  <a:schemeClr val="accent6">
                    <a:lumMod val="10000"/>
                  </a:schemeClr>
                </a:solidFill>
              </a:rPr>
              <a:t>  свободная </a:t>
            </a:r>
            <a:r>
              <a:rPr lang="ru-RU" sz="2133" dirty="0">
                <a:solidFill>
                  <a:schemeClr val="accent6">
                    <a:lumMod val="10000"/>
                  </a:schemeClr>
                </a:solidFill>
              </a:rPr>
              <a:t>творческая работа и сотрудничество.</a:t>
            </a:r>
          </a:p>
          <a:p>
            <a:pPr>
              <a:lnSpc>
                <a:spcPts val="2900"/>
              </a:lnSpc>
              <a:spcBef>
                <a:spcPts val="0"/>
              </a:spcBef>
            </a:pPr>
            <a:endParaRPr lang="ru-RU" sz="2133" dirty="0">
              <a:solidFill>
                <a:schemeClr val="accent6">
                  <a:lumMod val="10000"/>
                </a:schemeClr>
              </a:solidFill>
            </a:endParaRPr>
          </a:p>
          <a:p>
            <a:pPr>
              <a:lnSpc>
                <a:spcPts val="2900"/>
              </a:lnSpc>
              <a:spcBef>
                <a:spcPts val="0"/>
              </a:spcBef>
              <a:buNone/>
            </a:pPr>
            <a:r>
              <a:rPr lang="ru-RU" sz="2133" dirty="0"/>
              <a:t>  </a:t>
            </a:r>
            <a:r>
              <a:rPr lang="ru-RU" sz="2133" dirty="0">
                <a:solidFill>
                  <a:schemeClr val="accent6">
                    <a:lumMod val="10000"/>
                  </a:schemeClr>
                </a:solidFill>
              </a:rPr>
              <a:t>«Сведений науки не следует сообщать учащемуся готовыми, но его надо привести к тому, чтобы он сам их находил, сам ими овладевал. Такой метод обучения наилучший, самый трудный, самый редкий…»  </a:t>
            </a:r>
          </a:p>
          <a:p>
            <a:pPr algn="r">
              <a:lnSpc>
                <a:spcPts val="2900"/>
              </a:lnSpc>
              <a:spcBef>
                <a:spcPts val="0"/>
              </a:spcBef>
              <a:buNone/>
            </a:pPr>
            <a:r>
              <a:rPr lang="ru-RU" sz="2133" dirty="0">
                <a:solidFill>
                  <a:schemeClr val="accent6">
                    <a:lumMod val="10000"/>
                  </a:schemeClr>
                </a:solidFill>
              </a:rPr>
              <a:t>(А. </a:t>
            </a:r>
            <a:r>
              <a:rPr lang="ru-RU" sz="2133" dirty="0" err="1">
                <a:solidFill>
                  <a:schemeClr val="accent6">
                    <a:lumMod val="10000"/>
                  </a:schemeClr>
                </a:solidFill>
              </a:rPr>
              <a:t>Дистервег</a:t>
            </a:r>
            <a:r>
              <a:rPr lang="ru-RU" sz="2133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6">
                    <a:lumMod val="10000"/>
                  </a:schemeClr>
                </a:solidFill>
              </a:rPr>
              <a:t>(1790-1866) </a:t>
            </a:r>
            <a:r>
              <a:rPr lang="ru-RU" sz="2133" dirty="0" smtClean="0">
                <a:solidFill>
                  <a:schemeClr val="accent6">
                    <a:lumMod val="10000"/>
                  </a:schemeClr>
                </a:solidFill>
              </a:rPr>
              <a:t>- немецкий </a:t>
            </a:r>
            <a:r>
              <a:rPr lang="ru-RU" sz="2133" dirty="0">
                <a:solidFill>
                  <a:schemeClr val="accent6">
                    <a:lumMod val="10000"/>
                  </a:schemeClr>
                </a:solidFill>
              </a:rPr>
              <a:t>педагог.)</a:t>
            </a:r>
          </a:p>
          <a:p>
            <a:pPr>
              <a:lnSpc>
                <a:spcPts val="2900"/>
              </a:lnSpc>
              <a:spcBef>
                <a:spcPts val="0"/>
              </a:spcBef>
            </a:pPr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22889" y="260649"/>
            <a:ext cx="8361579" cy="576063"/>
          </a:xfrm>
        </p:spPr>
        <p:txBody>
          <a:bodyPr/>
          <a:lstStyle/>
          <a:p>
            <a:r>
              <a:rPr lang="ru-RU" dirty="0" smtClean="0"/>
              <a:t>ДЕЯТЕЛЬНОСТНЫЙ ПОДХОД – ЭТО ПРОЦЕСС ДЕЯТЕЛЬНОСТИ ЧЕЛОВЕКА, НАПРАВЛЕННЫЙ НА СТАНОВЛЕНИЕ ЕГО СОЗНАНИЯ И ЕГО ЛИЧНОСТИ В ЦЕЛОМ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015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</a:rPr>
              <a:t>Основные этапы  современного урока</a:t>
            </a:r>
            <a:br>
              <a:rPr lang="ru-RU" sz="2400" dirty="0" smtClean="0">
                <a:solidFill>
                  <a:srgbClr val="002060"/>
                </a:solidFill>
              </a:rPr>
            </a:br>
            <a:endParaRPr lang="ru-RU" sz="24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887" y="263383"/>
            <a:ext cx="1752600" cy="1782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4770" y="2121561"/>
            <a:ext cx="6953172" cy="362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altLang="ru-RU" sz="2800" b="1" kern="0" dirty="0">
                <a:solidFill>
                  <a:srgbClr val="2F1311"/>
                </a:solidFill>
                <a:latin typeface="+mj-lt"/>
              </a:rPr>
              <a:t>1 </a:t>
            </a:r>
            <a:r>
              <a:rPr lang="ru-RU" altLang="ru-RU" sz="2800" b="1" kern="0" dirty="0" smtClean="0">
                <a:solidFill>
                  <a:srgbClr val="2F1311"/>
                </a:solidFill>
                <a:latin typeface="+mj-lt"/>
              </a:rPr>
              <a:t>этап </a:t>
            </a:r>
            <a:r>
              <a:rPr lang="ru-RU" altLang="ru-RU" sz="2800" b="1" kern="0" dirty="0" smtClean="0">
                <a:solidFill>
                  <a:srgbClr val="2F1311"/>
                </a:solidFill>
                <a:latin typeface="+mj-lt"/>
                <a:cs typeface="Arial" pitchFamily="34" charset="0"/>
              </a:rPr>
              <a:t>– </a:t>
            </a:r>
            <a:r>
              <a:rPr lang="ru-RU" altLang="ru-RU" sz="2800" b="1" dirty="0" smtClean="0">
                <a:latin typeface="+mj-lt"/>
                <a:cs typeface="Arial" pitchFamily="34" charset="0"/>
              </a:rPr>
              <a:t>проблемно-мотивационный </a:t>
            </a:r>
            <a:endParaRPr lang="en-US" altLang="ru-RU" sz="2800" b="1" dirty="0" smtClean="0">
              <a:latin typeface="+mj-lt"/>
              <a:cs typeface="Arial" pitchFamily="34" charset="0"/>
            </a:endParaRPr>
          </a:p>
          <a:p>
            <a:pPr marL="457200" lvl="0" indent="-4572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altLang="ru-RU" sz="2800" b="1" kern="0" dirty="0" smtClean="0">
                <a:solidFill>
                  <a:srgbClr val="2F1311"/>
                </a:solidFill>
                <a:latin typeface="+mj-lt"/>
                <a:cs typeface="Arial" pitchFamily="34" charset="0"/>
              </a:rPr>
              <a:t>2 этап – информационный</a:t>
            </a:r>
            <a:endParaRPr lang="ru-RU" altLang="ru-RU" sz="2800" kern="0" dirty="0" smtClean="0">
              <a:solidFill>
                <a:srgbClr val="2F1311"/>
              </a:solidFill>
              <a:latin typeface="+mj-lt"/>
              <a:cs typeface="Arial" pitchFamily="34" charset="0"/>
            </a:endParaRPr>
          </a:p>
          <a:p>
            <a:pPr marL="457200" lvl="0" indent="-4572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altLang="ru-RU" sz="2800" b="1" kern="0" dirty="0" smtClean="0">
                <a:solidFill>
                  <a:srgbClr val="2F1311"/>
                </a:solidFill>
                <a:latin typeface="+mj-lt"/>
                <a:cs typeface="Arial" pitchFamily="34" charset="0"/>
              </a:rPr>
              <a:t>3 этап – аналитический</a:t>
            </a:r>
          </a:p>
          <a:p>
            <a:pPr marL="457200" lvl="0" indent="-4572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altLang="ru-RU" sz="2800" b="1" kern="0" dirty="0" smtClean="0">
                <a:solidFill>
                  <a:srgbClr val="2F1311"/>
                </a:solidFill>
                <a:latin typeface="+mj-lt"/>
                <a:cs typeface="Arial" pitchFamily="34" charset="0"/>
              </a:rPr>
              <a:t>4 этап – </a:t>
            </a:r>
            <a:r>
              <a:rPr lang="ru-RU" altLang="ru-RU" sz="2800" b="1" kern="0" dirty="0">
                <a:solidFill>
                  <a:srgbClr val="2F1311"/>
                </a:solidFill>
                <a:latin typeface="+mj-lt"/>
                <a:cs typeface="Arial" pitchFamily="34" charset="0"/>
              </a:rPr>
              <a:t>рефлексивный </a:t>
            </a:r>
            <a:endParaRPr lang="en-US" altLang="ru-RU" sz="2800" b="1" kern="0" dirty="0" smtClean="0">
              <a:solidFill>
                <a:srgbClr val="2F1311"/>
              </a:solidFill>
              <a:latin typeface="+mj-lt"/>
              <a:cs typeface="Arial" pitchFamily="34" charset="0"/>
            </a:endParaRPr>
          </a:p>
          <a:p>
            <a:pPr marL="457200" lvl="0" indent="-4572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altLang="ru-RU" sz="2800" b="1" kern="0" dirty="0" smtClean="0">
                <a:solidFill>
                  <a:srgbClr val="2F1311"/>
                </a:solidFill>
                <a:latin typeface="+mj-lt"/>
                <a:cs typeface="Arial" pitchFamily="34" charset="0"/>
              </a:rPr>
              <a:t>5 этап – обратная связь</a:t>
            </a:r>
            <a:endParaRPr lang="ru-RU" altLang="ru-RU" sz="2800" kern="0" dirty="0" smtClean="0">
              <a:solidFill>
                <a:srgbClr val="2F1311"/>
              </a:solidFill>
              <a:latin typeface="+mj-lt"/>
              <a:cs typeface="Arial" pitchFamily="34" charset="0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</a:pPr>
            <a:endParaRPr lang="ru-RU" altLang="ru-RU" sz="2400" kern="0" dirty="0" smtClean="0">
              <a:solidFill>
                <a:srgbClr val="2F1311"/>
              </a:solidFill>
              <a:latin typeface="Arial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endParaRPr lang="ru-RU" altLang="ru-RU" sz="3200" kern="0" dirty="0">
              <a:solidFill>
                <a:srgbClr val="2F1311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10423295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131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08" y="260649"/>
            <a:ext cx="8748972" cy="576063"/>
          </a:xfrm>
        </p:spPr>
        <p:txBody>
          <a:bodyPr/>
          <a:lstStyle/>
          <a:p>
            <a:r>
              <a:rPr lang="ru-RU" sz="2000" dirty="0" smtClean="0"/>
              <a:t>ПРОЕКТИРУЕМ УРОК С ИСПОЛЬЗОВАНИЕМ УМК ПОД РЕДАКЦИЕЙ КЛИМАНОВОЙ О.А., АЛЕКСЕЕВА А.И.</a:t>
            </a:r>
            <a:endParaRPr lang="ru-RU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/>
          <a:srcRect l="19813" t="23045" r="46449" b="58014"/>
          <a:stretch>
            <a:fillRect/>
          </a:stretch>
        </p:blipFill>
        <p:spPr bwMode="auto">
          <a:xfrm>
            <a:off x="351693" y="1205544"/>
            <a:ext cx="3113837" cy="104528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84638" y="2566574"/>
            <a:ext cx="35877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1. Мотивация и проблема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4343" y="5360688"/>
            <a:ext cx="430524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Помогите понять стихотворение.</a:t>
            </a:r>
          </a:p>
          <a:p>
            <a:r>
              <a:rPr lang="ru-RU" sz="1600" dirty="0" smtClean="0"/>
              <a:t>Почему </a:t>
            </a:r>
            <a:r>
              <a:rPr lang="ru-RU" sz="1600" dirty="0"/>
              <a:t>туча у всех морей в долгу</a:t>
            </a:r>
            <a:r>
              <a:rPr lang="ru-RU" sz="1600" dirty="0" smtClean="0"/>
              <a:t>?</a:t>
            </a:r>
            <a:endParaRPr lang="ru-RU" sz="16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 cstate="print"/>
          <a:srcRect l="22196" t="4104" r="23364" b="7506"/>
          <a:stretch>
            <a:fillRect/>
          </a:stretch>
        </p:blipFill>
        <p:spPr bwMode="auto">
          <a:xfrm>
            <a:off x="3965331" y="1240713"/>
            <a:ext cx="4253091" cy="4172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455194" y="905381"/>
            <a:ext cx="4249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2. Осмысление. Работ с иллюстрацией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094683" y="5703541"/>
            <a:ext cx="4367868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600" dirty="0"/>
              <a:t>Почему существует круговорот воды?</a:t>
            </a:r>
          </a:p>
        </p:txBody>
      </p:sp>
      <p:pic>
        <p:nvPicPr>
          <p:cNvPr id="12" name="Рисунок 11" descr="021009-2.JPG"/>
          <p:cNvPicPr>
            <a:picLocks noChangeAspect="1"/>
          </p:cNvPicPr>
          <p:nvPr/>
        </p:nvPicPr>
        <p:blipFill>
          <a:blip r:embed="rId8" cstate="print"/>
          <a:srcRect l="30452" t="6978" r="22770" b="38400"/>
          <a:stretch>
            <a:fillRect/>
          </a:stretch>
        </p:blipFill>
        <p:spPr>
          <a:xfrm>
            <a:off x="271848" y="3150972"/>
            <a:ext cx="2978206" cy="171758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291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46546166"/>
              </p:ext>
            </p:extLst>
          </p:nvPr>
        </p:nvGraphicFramePr>
        <p:xfrm>
          <a:off x="1192" y="1589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099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2" y="1589"/>
                        <a:ext cx="1191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3"/>
            </p:custDataLst>
          </p:nvPr>
        </p:nvSpPr>
        <p:spPr>
          <a:xfrm>
            <a:off x="1" y="1"/>
            <a:ext cx="119063" cy="158751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endParaRPr lang="ru-RU" b="1" dirty="0" err="1" smtClean="0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74321" y="2096219"/>
            <a:ext cx="4305179" cy="2639683"/>
          </a:xfrm>
          <a:prstGeom prst="rect">
            <a:avLst/>
          </a:prstGeom>
          <a:solidFill>
            <a:schemeClr val="bg1"/>
          </a:solidFill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ru-RU" sz="900" dirty="0" err="1" smtClean="0">
              <a:solidFill>
                <a:schemeClr val="bg1"/>
              </a:solidFill>
            </a:endParaRPr>
          </a:p>
        </p:txBody>
      </p:sp>
      <p:sp>
        <p:nvSpPr>
          <p:cNvPr id="15" name="Text Placeholder 1"/>
          <p:cNvSpPr txBox="1">
            <a:spLocks/>
          </p:cNvSpPr>
          <p:nvPr/>
        </p:nvSpPr>
        <p:spPr>
          <a:xfrm>
            <a:off x="417040" y="2099949"/>
            <a:ext cx="4019738" cy="2018220"/>
          </a:xfrm>
          <a:prstGeom prst="rect">
            <a:avLst/>
          </a:prstGeom>
        </p:spPr>
        <p:txBody>
          <a:bodyPr vert="horz" lIns="54000" tIns="54000" rIns="27000" bIns="54000" rtlCol="0"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rgbClr val="2D3494"/>
              </a:buClr>
              <a:buFont typeface="Arial" pitchFamily="34" charset="0"/>
              <a:buNone/>
              <a:defRPr sz="14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600"/>
              </a:spcBef>
              <a:buClr>
                <a:srgbClr val="2D3494"/>
              </a:buClr>
              <a:buFont typeface="Wingdings" pitchFamily="2" charset="2"/>
              <a:buChar char="§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–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>
                <a:solidFill>
                  <a:schemeClr val="tx1"/>
                </a:solidFill>
                <a:latin typeface="+mn-lt"/>
              </a:rPr>
              <a:t>Статья </a:t>
            </a:r>
            <a:r>
              <a:rPr lang="ru-RU" sz="1200" b="1" dirty="0" smtClean="0">
                <a:solidFill>
                  <a:schemeClr val="tx1"/>
                </a:solidFill>
                <a:latin typeface="+mn-lt"/>
              </a:rPr>
              <a:t>35, </a:t>
            </a:r>
            <a:r>
              <a:rPr lang="ru-RU" sz="1200" b="1" dirty="0">
                <a:latin typeface="+mn-lt"/>
              </a:rPr>
              <a:t>пункт </a:t>
            </a:r>
            <a:r>
              <a:rPr lang="ru-RU" sz="1200" b="1" dirty="0" smtClean="0">
                <a:latin typeface="+mn-lt"/>
              </a:rPr>
              <a:t>2</a:t>
            </a:r>
            <a:r>
              <a:rPr lang="ru-RU" sz="1200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1200" b="1" dirty="0">
                <a:solidFill>
                  <a:schemeClr val="tx1"/>
                </a:solidFill>
                <a:latin typeface="+mn-lt"/>
              </a:rPr>
              <a:t>ФЗ «Об образовании в Российской Федерации» №</a:t>
            </a:r>
            <a:r>
              <a:rPr lang="en-US" sz="1200" b="1" dirty="0">
                <a:solidFill>
                  <a:schemeClr val="tx1"/>
                </a:solidFill>
                <a:latin typeface="+mn-lt"/>
              </a:rPr>
              <a:t>273-</a:t>
            </a:r>
            <a:r>
              <a:rPr lang="ru-RU" sz="1200" b="1" dirty="0">
                <a:solidFill>
                  <a:schemeClr val="tx1"/>
                </a:solidFill>
                <a:latin typeface="+mn-lt"/>
              </a:rPr>
              <a:t>ФЗ:</a:t>
            </a:r>
          </a:p>
          <a:p>
            <a:r>
              <a:rPr lang="ru-RU" sz="1200" b="1" i="1" dirty="0" smtClean="0">
                <a:solidFill>
                  <a:srgbClr val="2D3494"/>
                </a:solidFill>
                <a:latin typeface="+mn-lt"/>
              </a:rPr>
              <a:t>Обеспечение </a:t>
            </a:r>
            <a:r>
              <a:rPr lang="ru-RU" sz="1200" i="1" dirty="0">
                <a:latin typeface="+mn-lt"/>
              </a:rPr>
              <a:t>учебниками</a:t>
            </a:r>
            <a:r>
              <a:rPr lang="ru-RU" sz="1200" b="1" i="1" dirty="0">
                <a:solidFill>
                  <a:srgbClr val="2D3494"/>
                </a:solidFill>
                <a:latin typeface="+mn-lt"/>
              </a:rPr>
              <a:t> </a:t>
            </a:r>
            <a:r>
              <a:rPr lang="ru-RU" sz="1200" i="1" dirty="0">
                <a:latin typeface="+mn-lt"/>
              </a:rPr>
              <a:t>и</a:t>
            </a:r>
            <a:r>
              <a:rPr lang="ru-RU" sz="1200" b="1" i="1" dirty="0">
                <a:solidFill>
                  <a:srgbClr val="2D3494"/>
                </a:solidFill>
                <a:latin typeface="+mn-lt"/>
              </a:rPr>
              <a:t> учебными пособиями</a:t>
            </a:r>
            <a:r>
              <a:rPr lang="ru-RU" sz="1200" i="1" dirty="0">
                <a:solidFill>
                  <a:srgbClr val="2D3494"/>
                </a:solidFill>
                <a:latin typeface="+mn-lt"/>
              </a:rPr>
              <a:t>… </a:t>
            </a:r>
            <a:r>
              <a:rPr lang="ru-RU" sz="1200" b="1" i="1" dirty="0">
                <a:solidFill>
                  <a:srgbClr val="2D3494"/>
                </a:solidFill>
                <a:latin typeface="+mn-lt"/>
              </a:rPr>
              <a:t>осуществляется за счет бюджетных ассигнований</a:t>
            </a:r>
            <a:r>
              <a:rPr lang="ru-RU" sz="1200" i="1" dirty="0">
                <a:latin typeface="+mn-lt"/>
              </a:rPr>
              <a:t> федерального бюджета, бюджетов субъектов Российской Федерации и местных бюджетов»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/>
          <a:srcRect l="1633" r="2281"/>
          <a:stretch/>
        </p:blipFill>
        <p:spPr>
          <a:xfrm>
            <a:off x="4856672" y="2090840"/>
            <a:ext cx="4008275" cy="2636435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</p:spPr>
      </p:pic>
      <p:sp>
        <p:nvSpPr>
          <p:cNvPr id="17" name="Text Placeholder 3"/>
          <p:cNvSpPr txBox="1">
            <a:spLocks/>
          </p:cNvSpPr>
          <p:nvPr/>
        </p:nvSpPr>
        <p:spPr>
          <a:xfrm>
            <a:off x="4636009" y="4921421"/>
            <a:ext cx="3412679" cy="707039"/>
          </a:xfrm>
          <a:prstGeom prst="rect">
            <a:avLst/>
          </a:prstGeom>
        </p:spPr>
        <p:txBody>
          <a:bodyPr vert="horz" lIns="54000" tIns="54000" rIns="27000" bIns="54000" rtlCol="0" anchor="ctr" anchorCtr="0">
            <a:noAutofit/>
          </a:bodyPr>
          <a:lstStyle>
            <a:defPPr>
              <a:defRPr lang="ru-RU"/>
            </a:defPPr>
            <a:lvl1pPr indent="0">
              <a:spcBef>
                <a:spcPts val="600"/>
              </a:spcBef>
              <a:buClr>
                <a:srgbClr val="2D3494"/>
              </a:buClr>
              <a:buFont typeface="Arial" pitchFamily="34" charset="0"/>
              <a:buNone/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 marL="180000" indent="-180000">
              <a:spcBef>
                <a:spcPts val="600"/>
              </a:spcBef>
              <a:buClr>
                <a:srgbClr val="2D3494"/>
              </a:buClr>
              <a:buFont typeface="Wingdings" pitchFamily="2" charset="2"/>
              <a:buChar char="§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 marL="36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–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 marL="54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 marL="72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lnSpc>
                <a:spcPts val="1050"/>
              </a:lnSpc>
              <a:spcBef>
                <a:spcPts val="0"/>
              </a:spcBef>
            </a:pPr>
            <a:r>
              <a:rPr lang="ru-RU" sz="1100" b="1" dirty="0" smtClean="0">
                <a:solidFill>
                  <a:schemeClr val="tx1"/>
                </a:solidFill>
              </a:rPr>
              <a:t>Полный текст документа</a:t>
            </a:r>
            <a:r>
              <a:rPr lang="ru-RU" sz="1100" b="1" dirty="0" smtClean="0">
                <a:solidFill>
                  <a:srgbClr val="2D3494"/>
                </a:solidFill>
              </a:rPr>
              <a:t> </a:t>
            </a:r>
            <a:r>
              <a:rPr lang="ru-RU" sz="1100" b="1" dirty="0" smtClean="0">
                <a:solidFill>
                  <a:srgbClr val="2D3494"/>
                </a:solidFill>
                <a:hlinkClick r:id="rId9"/>
              </a:rPr>
              <a:t>здесь</a:t>
            </a:r>
            <a:r>
              <a:rPr lang="en-US" sz="1100" b="1" dirty="0" smtClean="0">
                <a:solidFill>
                  <a:srgbClr val="2D3494"/>
                </a:solidFill>
                <a:hlinkClick r:id="rId9"/>
              </a:rPr>
              <a:t> &gt;&gt;&gt;</a:t>
            </a:r>
            <a:endParaRPr lang="ru-RU" sz="1100" b="1" dirty="0">
              <a:solidFill>
                <a:srgbClr val="2D3494"/>
              </a:solidFill>
            </a:endParaRPr>
          </a:p>
        </p:txBody>
      </p:sp>
      <p:sp>
        <p:nvSpPr>
          <p:cNvPr id="18" name="Freeform 48"/>
          <p:cNvSpPr>
            <a:spLocks/>
          </p:cNvSpPr>
          <p:nvPr/>
        </p:nvSpPr>
        <p:spPr bwMode="auto">
          <a:xfrm rot="5751609" flipH="1">
            <a:off x="4165962" y="767495"/>
            <a:ext cx="684355" cy="1690532"/>
          </a:xfrm>
          <a:custGeom>
            <a:avLst/>
            <a:gdLst/>
            <a:ahLst/>
            <a:cxnLst>
              <a:cxn ang="0">
                <a:pos x="74" y="5108"/>
              </a:cxn>
              <a:cxn ang="0">
                <a:pos x="289" y="4928"/>
              </a:cxn>
              <a:cxn ang="0">
                <a:pos x="490" y="4733"/>
              </a:cxn>
              <a:cxn ang="0">
                <a:pos x="615" y="4593"/>
              </a:cxn>
              <a:cxn ang="0">
                <a:pos x="791" y="4373"/>
              </a:cxn>
              <a:cxn ang="0">
                <a:pos x="949" y="4137"/>
              </a:cxn>
              <a:cxn ang="0">
                <a:pos x="1045" y="3975"/>
              </a:cxn>
              <a:cxn ang="0">
                <a:pos x="1173" y="3720"/>
              </a:cxn>
              <a:cxn ang="0">
                <a:pos x="1282" y="3455"/>
              </a:cxn>
              <a:cxn ang="0">
                <a:pos x="1344" y="3274"/>
              </a:cxn>
              <a:cxn ang="0">
                <a:pos x="1419" y="2997"/>
              </a:cxn>
              <a:cxn ang="0">
                <a:pos x="1473" y="2713"/>
              </a:cxn>
              <a:cxn ang="0">
                <a:pos x="1496" y="2522"/>
              </a:cxn>
              <a:cxn ang="0">
                <a:pos x="1514" y="2232"/>
              </a:cxn>
              <a:cxn ang="0">
                <a:pos x="1511" y="1941"/>
              </a:cxn>
              <a:cxn ang="0">
                <a:pos x="1496" y="1748"/>
              </a:cxn>
              <a:cxn ang="0">
                <a:pos x="1454" y="1457"/>
              </a:cxn>
              <a:cxn ang="0">
                <a:pos x="1391" y="1169"/>
              </a:cxn>
              <a:cxn ang="0">
                <a:pos x="1337" y="981"/>
              </a:cxn>
              <a:cxn ang="0">
                <a:pos x="1237" y="703"/>
              </a:cxn>
              <a:cxn ang="0">
                <a:pos x="1159" y="521"/>
              </a:cxn>
              <a:cxn ang="0">
                <a:pos x="1116" y="432"/>
              </a:cxn>
              <a:cxn ang="0">
                <a:pos x="1071" y="344"/>
              </a:cxn>
              <a:cxn ang="0">
                <a:pos x="1017" y="244"/>
              </a:cxn>
              <a:cxn ang="0">
                <a:pos x="1087" y="124"/>
              </a:cxn>
              <a:cxn ang="0">
                <a:pos x="853" y="56"/>
              </a:cxn>
              <a:cxn ang="0">
                <a:pos x="613" y="10"/>
              </a:cxn>
              <a:cxn ang="0">
                <a:pos x="523" y="81"/>
              </a:cxn>
              <a:cxn ang="0">
                <a:pos x="491" y="314"/>
              </a:cxn>
              <a:cxn ang="0">
                <a:pos x="453" y="534"/>
              </a:cxn>
              <a:cxn ang="0">
                <a:pos x="587" y="512"/>
              </a:cxn>
              <a:cxn ang="0">
                <a:pos x="653" y="612"/>
              </a:cxn>
              <a:cxn ang="0">
                <a:pos x="688" y="667"/>
              </a:cxn>
              <a:cxn ang="0">
                <a:pos x="733" y="741"/>
              </a:cxn>
              <a:cxn ang="0">
                <a:pos x="817" y="894"/>
              </a:cxn>
              <a:cxn ang="0">
                <a:pos x="928" y="1130"/>
              </a:cxn>
              <a:cxn ang="0">
                <a:pos x="993" y="1293"/>
              </a:cxn>
              <a:cxn ang="0">
                <a:pos x="1074" y="1543"/>
              </a:cxn>
              <a:cxn ang="0">
                <a:pos x="1136" y="1801"/>
              </a:cxn>
              <a:cxn ang="0">
                <a:pos x="1166" y="1975"/>
              </a:cxn>
              <a:cxn ang="0">
                <a:pos x="1195" y="2239"/>
              </a:cxn>
              <a:cxn ang="0">
                <a:pos x="1204" y="2507"/>
              </a:cxn>
              <a:cxn ang="0">
                <a:pos x="1198" y="2685"/>
              </a:cxn>
              <a:cxn ang="0">
                <a:pos x="1174" y="2952"/>
              </a:cxn>
              <a:cxn ang="0">
                <a:pos x="1129" y="3219"/>
              </a:cxn>
              <a:cxn ang="0">
                <a:pos x="1087" y="3394"/>
              </a:cxn>
              <a:cxn ang="0">
                <a:pos x="1008" y="3654"/>
              </a:cxn>
              <a:cxn ang="0">
                <a:pos x="910" y="3908"/>
              </a:cxn>
              <a:cxn ang="0">
                <a:pos x="832" y="4073"/>
              </a:cxn>
              <a:cxn ang="0">
                <a:pos x="702" y="4314"/>
              </a:cxn>
              <a:cxn ang="0">
                <a:pos x="552" y="4545"/>
              </a:cxn>
              <a:cxn ang="0">
                <a:pos x="442" y="4693"/>
              </a:cxn>
              <a:cxn ang="0">
                <a:pos x="263" y="4904"/>
              </a:cxn>
              <a:cxn ang="0">
                <a:pos x="68" y="5101"/>
              </a:cxn>
            </a:cxnLst>
            <a:rect l="0" t="0" r="r" b="b"/>
            <a:pathLst>
              <a:path w="1515" h="5165">
                <a:moveTo>
                  <a:pt x="0" y="5165"/>
                </a:moveTo>
                <a:lnTo>
                  <a:pt x="0" y="5165"/>
                </a:lnTo>
                <a:lnTo>
                  <a:pt x="74" y="5108"/>
                </a:lnTo>
                <a:lnTo>
                  <a:pt x="147" y="5050"/>
                </a:lnTo>
                <a:lnTo>
                  <a:pt x="218" y="4990"/>
                </a:lnTo>
                <a:lnTo>
                  <a:pt x="289" y="4928"/>
                </a:lnTo>
                <a:lnTo>
                  <a:pt x="357" y="4864"/>
                </a:lnTo>
                <a:lnTo>
                  <a:pt x="424" y="4800"/>
                </a:lnTo>
                <a:lnTo>
                  <a:pt x="490" y="4733"/>
                </a:lnTo>
                <a:lnTo>
                  <a:pt x="553" y="4664"/>
                </a:lnTo>
                <a:lnTo>
                  <a:pt x="553" y="4664"/>
                </a:lnTo>
                <a:lnTo>
                  <a:pt x="615" y="4593"/>
                </a:lnTo>
                <a:lnTo>
                  <a:pt x="675" y="4522"/>
                </a:lnTo>
                <a:lnTo>
                  <a:pt x="734" y="4448"/>
                </a:lnTo>
                <a:lnTo>
                  <a:pt x="791" y="4373"/>
                </a:lnTo>
                <a:lnTo>
                  <a:pt x="845" y="4296"/>
                </a:lnTo>
                <a:lnTo>
                  <a:pt x="898" y="4217"/>
                </a:lnTo>
                <a:lnTo>
                  <a:pt x="949" y="4137"/>
                </a:lnTo>
                <a:lnTo>
                  <a:pt x="998" y="4057"/>
                </a:lnTo>
                <a:lnTo>
                  <a:pt x="998" y="4057"/>
                </a:lnTo>
                <a:lnTo>
                  <a:pt x="1045" y="3975"/>
                </a:lnTo>
                <a:lnTo>
                  <a:pt x="1090" y="3890"/>
                </a:lnTo>
                <a:lnTo>
                  <a:pt x="1132" y="3806"/>
                </a:lnTo>
                <a:lnTo>
                  <a:pt x="1173" y="3720"/>
                </a:lnTo>
                <a:lnTo>
                  <a:pt x="1212" y="3633"/>
                </a:lnTo>
                <a:lnTo>
                  <a:pt x="1248" y="3544"/>
                </a:lnTo>
                <a:lnTo>
                  <a:pt x="1282" y="3455"/>
                </a:lnTo>
                <a:lnTo>
                  <a:pt x="1314" y="3365"/>
                </a:lnTo>
                <a:lnTo>
                  <a:pt x="1314" y="3365"/>
                </a:lnTo>
                <a:lnTo>
                  <a:pt x="1344" y="3274"/>
                </a:lnTo>
                <a:lnTo>
                  <a:pt x="1370" y="3183"/>
                </a:lnTo>
                <a:lnTo>
                  <a:pt x="1395" y="3091"/>
                </a:lnTo>
                <a:lnTo>
                  <a:pt x="1419" y="2997"/>
                </a:lnTo>
                <a:lnTo>
                  <a:pt x="1438" y="2903"/>
                </a:lnTo>
                <a:lnTo>
                  <a:pt x="1457" y="2808"/>
                </a:lnTo>
                <a:lnTo>
                  <a:pt x="1473" y="2713"/>
                </a:lnTo>
                <a:lnTo>
                  <a:pt x="1485" y="2618"/>
                </a:lnTo>
                <a:lnTo>
                  <a:pt x="1485" y="2618"/>
                </a:lnTo>
                <a:lnTo>
                  <a:pt x="1496" y="2522"/>
                </a:lnTo>
                <a:lnTo>
                  <a:pt x="1505" y="2426"/>
                </a:lnTo>
                <a:lnTo>
                  <a:pt x="1511" y="2329"/>
                </a:lnTo>
                <a:lnTo>
                  <a:pt x="1514" y="2232"/>
                </a:lnTo>
                <a:lnTo>
                  <a:pt x="1515" y="2135"/>
                </a:lnTo>
                <a:lnTo>
                  <a:pt x="1514" y="2038"/>
                </a:lnTo>
                <a:lnTo>
                  <a:pt x="1511" y="1941"/>
                </a:lnTo>
                <a:lnTo>
                  <a:pt x="1504" y="1844"/>
                </a:lnTo>
                <a:lnTo>
                  <a:pt x="1504" y="1844"/>
                </a:lnTo>
                <a:lnTo>
                  <a:pt x="1496" y="1748"/>
                </a:lnTo>
                <a:lnTo>
                  <a:pt x="1484" y="1651"/>
                </a:lnTo>
                <a:lnTo>
                  <a:pt x="1470" y="1554"/>
                </a:lnTo>
                <a:lnTo>
                  <a:pt x="1454" y="1457"/>
                </a:lnTo>
                <a:lnTo>
                  <a:pt x="1436" y="1361"/>
                </a:lnTo>
                <a:lnTo>
                  <a:pt x="1415" y="1265"/>
                </a:lnTo>
                <a:lnTo>
                  <a:pt x="1391" y="1169"/>
                </a:lnTo>
                <a:lnTo>
                  <a:pt x="1365" y="1075"/>
                </a:lnTo>
                <a:lnTo>
                  <a:pt x="1365" y="1075"/>
                </a:lnTo>
                <a:lnTo>
                  <a:pt x="1337" y="981"/>
                </a:lnTo>
                <a:lnTo>
                  <a:pt x="1307" y="888"/>
                </a:lnTo>
                <a:lnTo>
                  <a:pt x="1273" y="794"/>
                </a:lnTo>
                <a:lnTo>
                  <a:pt x="1237" y="703"/>
                </a:lnTo>
                <a:lnTo>
                  <a:pt x="1237" y="703"/>
                </a:lnTo>
                <a:lnTo>
                  <a:pt x="1199" y="611"/>
                </a:lnTo>
                <a:lnTo>
                  <a:pt x="1159" y="521"/>
                </a:lnTo>
                <a:lnTo>
                  <a:pt x="1159" y="521"/>
                </a:lnTo>
                <a:lnTo>
                  <a:pt x="1116" y="432"/>
                </a:lnTo>
                <a:lnTo>
                  <a:pt x="1116" y="432"/>
                </a:lnTo>
                <a:lnTo>
                  <a:pt x="1094" y="387"/>
                </a:lnTo>
                <a:lnTo>
                  <a:pt x="1083" y="365"/>
                </a:lnTo>
                <a:lnTo>
                  <a:pt x="1071" y="344"/>
                </a:lnTo>
                <a:lnTo>
                  <a:pt x="1071" y="344"/>
                </a:lnTo>
                <a:lnTo>
                  <a:pt x="1045" y="293"/>
                </a:lnTo>
                <a:lnTo>
                  <a:pt x="1017" y="244"/>
                </a:lnTo>
                <a:lnTo>
                  <a:pt x="1164" y="152"/>
                </a:lnTo>
                <a:lnTo>
                  <a:pt x="1164" y="152"/>
                </a:lnTo>
                <a:lnTo>
                  <a:pt x="1087" y="124"/>
                </a:lnTo>
                <a:lnTo>
                  <a:pt x="1010" y="98"/>
                </a:lnTo>
                <a:lnTo>
                  <a:pt x="933" y="75"/>
                </a:lnTo>
                <a:lnTo>
                  <a:pt x="853" y="56"/>
                </a:lnTo>
                <a:lnTo>
                  <a:pt x="773" y="37"/>
                </a:lnTo>
                <a:lnTo>
                  <a:pt x="694" y="22"/>
                </a:lnTo>
                <a:lnTo>
                  <a:pt x="613" y="10"/>
                </a:lnTo>
                <a:lnTo>
                  <a:pt x="531" y="0"/>
                </a:lnTo>
                <a:lnTo>
                  <a:pt x="531" y="0"/>
                </a:lnTo>
                <a:lnTo>
                  <a:pt x="523" y="81"/>
                </a:lnTo>
                <a:lnTo>
                  <a:pt x="513" y="161"/>
                </a:lnTo>
                <a:lnTo>
                  <a:pt x="502" y="238"/>
                </a:lnTo>
                <a:lnTo>
                  <a:pt x="491" y="314"/>
                </a:lnTo>
                <a:lnTo>
                  <a:pt x="479" y="389"/>
                </a:lnTo>
                <a:lnTo>
                  <a:pt x="467" y="462"/>
                </a:lnTo>
                <a:lnTo>
                  <a:pt x="453" y="534"/>
                </a:lnTo>
                <a:lnTo>
                  <a:pt x="439" y="604"/>
                </a:lnTo>
                <a:lnTo>
                  <a:pt x="587" y="512"/>
                </a:lnTo>
                <a:lnTo>
                  <a:pt x="587" y="512"/>
                </a:lnTo>
                <a:lnTo>
                  <a:pt x="614" y="553"/>
                </a:lnTo>
                <a:lnTo>
                  <a:pt x="642" y="596"/>
                </a:lnTo>
                <a:lnTo>
                  <a:pt x="653" y="612"/>
                </a:lnTo>
                <a:lnTo>
                  <a:pt x="665" y="630"/>
                </a:lnTo>
                <a:lnTo>
                  <a:pt x="665" y="630"/>
                </a:lnTo>
                <a:lnTo>
                  <a:pt x="688" y="667"/>
                </a:lnTo>
                <a:lnTo>
                  <a:pt x="688" y="667"/>
                </a:lnTo>
                <a:lnTo>
                  <a:pt x="733" y="741"/>
                </a:lnTo>
                <a:lnTo>
                  <a:pt x="733" y="741"/>
                </a:lnTo>
                <a:lnTo>
                  <a:pt x="776" y="817"/>
                </a:lnTo>
                <a:lnTo>
                  <a:pt x="817" y="894"/>
                </a:lnTo>
                <a:lnTo>
                  <a:pt x="817" y="894"/>
                </a:lnTo>
                <a:lnTo>
                  <a:pt x="857" y="972"/>
                </a:lnTo>
                <a:lnTo>
                  <a:pt x="893" y="1050"/>
                </a:lnTo>
                <a:lnTo>
                  <a:pt x="928" y="1130"/>
                </a:lnTo>
                <a:lnTo>
                  <a:pt x="962" y="1211"/>
                </a:lnTo>
                <a:lnTo>
                  <a:pt x="962" y="1211"/>
                </a:lnTo>
                <a:lnTo>
                  <a:pt x="993" y="1293"/>
                </a:lnTo>
                <a:lnTo>
                  <a:pt x="1022" y="1376"/>
                </a:lnTo>
                <a:lnTo>
                  <a:pt x="1049" y="1459"/>
                </a:lnTo>
                <a:lnTo>
                  <a:pt x="1074" y="1543"/>
                </a:lnTo>
                <a:lnTo>
                  <a:pt x="1097" y="1629"/>
                </a:lnTo>
                <a:lnTo>
                  <a:pt x="1117" y="1714"/>
                </a:lnTo>
                <a:lnTo>
                  <a:pt x="1136" y="1801"/>
                </a:lnTo>
                <a:lnTo>
                  <a:pt x="1152" y="1887"/>
                </a:lnTo>
                <a:lnTo>
                  <a:pt x="1152" y="1887"/>
                </a:lnTo>
                <a:lnTo>
                  <a:pt x="1166" y="1975"/>
                </a:lnTo>
                <a:lnTo>
                  <a:pt x="1177" y="2063"/>
                </a:lnTo>
                <a:lnTo>
                  <a:pt x="1188" y="2151"/>
                </a:lnTo>
                <a:lnTo>
                  <a:pt x="1195" y="2239"/>
                </a:lnTo>
                <a:lnTo>
                  <a:pt x="1200" y="2328"/>
                </a:lnTo>
                <a:lnTo>
                  <a:pt x="1203" y="2417"/>
                </a:lnTo>
                <a:lnTo>
                  <a:pt x="1204" y="2507"/>
                </a:lnTo>
                <a:lnTo>
                  <a:pt x="1203" y="2596"/>
                </a:lnTo>
                <a:lnTo>
                  <a:pt x="1203" y="2596"/>
                </a:lnTo>
                <a:lnTo>
                  <a:pt x="1198" y="2685"/>
                </a:lnTo>
                <a:lnTo>
                  <a:pt x="1192" y="2775"/>
                </a:lnTo>
                <a:lnTo>
                  <a:pt x="1184" y="2863"/>
                </a:lnTo>
                <a:lnTo>
                  <a:pt x="1174" y="2952"/>
                </a:lnTo>
                <a:lnTo>
                  <a:pt x="1161" y="3041"/>
                </a:lnTo>
                <a:lnTo>
                  <a:pt x="1146" y="3130"/>
                </a:lnTo>
                <a:lnTo>
                  <a:pt x="1129" y="3219"/>
                </a:lnTo>
                <a:lnTo>
                  <a:pt x="1109" y="3307"/>
                </a:lnTo>
                <a:lnTo>
                  <a:pt x="1109" y="3307"/>
                </a:lnTo>
                <a:lnTo>
                  <a:pt x="1087" y="3394"/>
                </a:lnTo>
                <a:lnTo>
                  <a:pt x="1063" y="3481"/>
                </a:lnTo>
                <a:lnTo>
                  <a:pt x="1037" y="3567"/>
                </a:lnTo>
                <a:lnTo>
                  <a:pt x="1008" y="3654"/>
                </a:lnTo>
                <a:lnTo>
                  <a:pt x="978" y="3739"/>
                </a:lnTo>
                <a:lnTo>
                  <a:pt x="944" y="3824"/>
                </a:lnTo>
                <a:lnTo>
                  <a:pt x="910" y="3908"/>
                </a:lnTo>
                <a:lnTo>
                  <a:pt x="873" y="3991"/>
                </a:lnTo>
                <a:lnTo>
                  <a:pt x="873" y="3991"/>
                </a:lnTo>
                <a:lnTo>
                  <a:pt x="832" y="4073"/>
                </a:lnTo>
                <a:lnTo>
                  <a:pt x="791" y="4154"/>
                </a:lnTo>
                <a:lnTo>
                  <a:pt x="748" y="4234"/>
                </a:lnTo>
                <a:lnTo>
                  <a:pt x="702" y="4314"/>
                </a:lnTo>
                <a:lnTo>
                  <a:pt x="653" y="4391"/>
                </a:lnTo>
                <a:lnTo>
                  <a:pt x="604" y="4469"/>
                </a:lnTo>
                <a:lnTo>
                  <a:pt x="552" y="4545"/>
                </a:lnTo>
                <a:lnTo>
                  <a:pt x="498" y="4619"/>
                </a:lnTo>
                <a:lnTo>
                  <a:pt x="498" y="4619"/>
                </a:lnTo>
                <a:lnTo>
                  <a:pt x="442" y="4693"/>
                </a:lnTo>
                <a:lnTo>
                  <a:pt x="385" y="4764"/>
                </a:lnTo>
                <a:lnTo>
                  <a:pt x="325" y="4834"/>
                </a:lnTo>
                <a:lnTo>
                  <a:pt x="263" y="4904"/>
                </a:lnTo>
                <a:lnTo>
                  <a:pt x="200" y="4971"/>
                </a:lnTo>
                <a:lnTo>
                  <a:pt x="135" y="5036"/>
                </a:lnTo>
                <a:lnTo>
                  <a:pt x="68" y="5101"/>
                </a:lnTo>
                <a:lnTo>
                  <a:pt x="0" y="5165"/>
                </a:lnTo>
                <a:lnTo>
                  <a:pt x="0" y="5165"/>
                </a:lnTo>
                <a:close/>
              </a:path>
            </a:pathLst>
          </a:custGeom>
          <a:solidFill>
            <a:srgbClr val="2F3696"/>
          </a:solidFill>
          <a:ln w="9525">
            <a:noFill/>
            <a:round/>
            <a:headEnd/>
            <a:tailEnd/>
          </a:ln>
        </p:spPr>
        <p:txBody>
          <a:bodyPr vert="horz" wrap="square" lIns="63305" tIns="31652" rIns="63305" bIns="31652" numCol="1" anchor="t" anchorCtr="0" compatLnSpc="1">
            <a:prstTxWarp prst="textNoShape">
              <a:avLst/>
            </a:prstTxWarp>
          </a:bodyPr>
          <a:lstStyle/>
          <a:p>
            <a:endParaRPr lang="ru-RU" sz="12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ЗАКОН ПОЗВОЛЯЕТ ЗАКУПАТЬ УЧЕБНЫЕ ПОСОБИЯ </a:t>
            </a:r>
            <a:br>
              <a:rPr lang="ru-RU" dirty="0"/>
            </a:br>
            <a:r>
              <a:rPr lang="ru-RU" dirty="0">
                <a:solidFill>
                  <a:srgbClr val="EB2049"/>
                </a:solidFill>
              </a:rPr>
              <a:t>ЗА БЮДЖЕТНЫЕ СРЕДСТВА</a:t>
            </a:r>
            <a:br>
              <a:rPr lang="ru-RU" dirty="0">
                <a:solidFill>
                  <a:srgbClr val="EB2049"/>
                </a:solidFill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304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33618269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155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2525566"/>
              </p:ext>
            </p:extLst>
          </p:nvPr>
        </p:nvGraphicFramePr>
        <p:xfrm>
          <a:off x="496946" y="1730291"/>
          <a:ext cx="6096000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В жидком состоянии</a:t>
                      </a:r>
                      <a:endParaRPr lang="ru-RU" sz="1800" dirty="0"/>
                    </a:p>
                  </a:txBody>
                  <a:tcPr anchor="ctr">
                    <a:solidFill>
                      <a:srgbClr val="2F36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В твёрдом состоянии</a:t>
                      </a:r>
                      <a:endParaRPr lang="ru-RU" sz="1800" dirty="0"/>
                    </a:p>
                  </a:txBody>
                  <a:tcPr anchor="ctr">
                    <a:solidFill>
                      <a:srgbClr val="2F36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В газообразном состоянии</a:t>
                      </a:r>
                      <a:endParaRPr lang="ru-RU" sz="1800" dirty="0"/>
                    </a:p>
                  </a:txBody>
                  <a:tcPr anchor="ctr">
                    <a:solidFill>
                      <a:srgbClr val="2F3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2936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Моря</a:t>
                      </a:r>
                    </a:p>
                    <a:p>
                      <a:pPr algn="ctr"/>
                      <a:r>
                        <a:rPr lang="ru-RU" sz="1800" dirty="0" smtClean="0"/>
                        <a:t>Реки</a:t>
                      </a:r>
                    </a:p>
                    <a:p>
                      <a:pPr algn="ctr"/>
                      <a:r>
                        <a:rPr lang="ru-RU" sz="1800" dirty="0" smtClean="0"/>
                        <a:t>Озёра</a:t>
                      </a:r>
                    </a:p>
                    <a:p>
                      <a:pPr algn="ctr"/>
                      <a:r>
                        <a:rPr lang="ru-RU" sz="1800" dirty="0" smtClean="0"/>
                        <a:t>…….</a:t>
                      </a:r>
                      <a:endParaRPr lang="ru-RU" sz="1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Ледники</a:t>
                      </a:r>
                    </a:p>
                    <a:p>
                      <a:pPr algn="ctr"/>
                      <a:r>
                        <a:rPr lang="ru-RU" sz="1800" dirty="0" smtClean="0"/>
                        <a:t>Осадки</a:t>
                      </a:r>
                    </a:p>
                    <a:p>
                      <a:pPr algn="ctr"/>
                      <a:r>
                        <a:rPr lang="ru-RU" sz="1800" dirty="0" smtClean="0"/>
                        <a:t>…..</a:t>
                      </a:r>
                      <a:endParaRPr lang="ru-RU" sz="1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Атмосфера</a:t>
                      </a:r>
                      <a:endParaRPr lang="ru-RU" sz="1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52857" y="1202233"/>
            <a:ext cx="1584176" cy="408045"/>
          </a:xfrm>
          <a:prstGeom prst="rect">
            <a:avLst/>
          </a:prstGeom>
        </p:spPr>
        <p:txBody>
          <a:bodyPr vert="horz" wrap="square" lIns="121920" tIns="60960" rIns="121920" bIns="60960" rtlCol="0" anchor="b">
            <a:normAutofit fontScale="85000" lnSpcReduction="10000"/>
          </a:bodyPr>
          <a:lstStyle/>
          <a:p>
            <a:pPr algn="ctr" defTabSz="1219170">
              <a:spcBef>
                <a:spcPct val="0"/>
              </a:spcBef>
            </a:pPr>
            <a:r>
              <a:rPr lang="ru-RU" sz="1867" b="1" dirty="0">
                <a:solidFill>
                  <a:schemeClr val="tx1">
                    <a:lumMod val="90000"/>
                    <a:lumOff val="10000"/>
                  </a:schemeClr>
                </a:solidFill>
                <a:ea typeface="+mj-ea"/>
                <a:cs typeface="+mj-cs"/>
              </a:rPr>
              <a:t>Вода на Земле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55657" y="2225165"/>
            <a:ext cx="1548172" cy="607437"/>
          </a:xfrm>
          <a:prstGeom prst="rect">
            <a:avLst/>
          </a:prstGeom>
        </p:spPr>
        <p:txBody>
          <a:bodyPr vert="horz" wrap="square" lIns="121920" tIns="60960" rIns="121920" bIns="60960" rtlCol="0" anchor="b">
            <a:noAutofit/>
          </a:bodyPr>
          <a:lstStyle/>
          <a:p>
            <a:pPr defTabSz="1219170">
              <a:spcBef>
                <a:spcPct val="0"/>
              </a:spcBef>
            </a:pPr>
            <a:r>
              <a:rPr lang="ru-RU" sz="1600" dirty="0">
                <a:ea typeface="+mj-ea"/>
                <a:cs typeface="+mj-cs"/>
              </a:rPr>
              <a:t>Определение гидросферы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490103" y="4629136"/>
            <a:ext cx="35371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Если вода на нашей планете никуда не исчезает, то откуда в таком случае возникла проблема уменьшения запасов пресной воды? Есть ли такая проблема в вашей местности?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60441" y="4237005"/>
            <a:ext cx="2449352" cy="379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867" dirty="0"/>
              <a:t>3. Рефлексия.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538" y="116633"/>
            <a:ext cx="8467936" cy="576063"/>
          </a:xfrm>
        </p:spPr>
        <p:txBody>
          <a:bodyPr/>
          <a:lstStyle/>
          <a:p>
            <a:pPr defTabSz="914400">
              <a:lnSpc>
                <a:spcPct val="100000"/>
              </a:lnSpc>
            </a:pPr>
            <a:r>
              <a:rPr lang="ru-RU" sz="1600" i="1" dirty="0" smtClean="0"/>
              <a:t>Подводим к определению гидросферы: </a:t>
            </a:r>
            <a:br>
              <a:rPr lang="ru-RU" sz="1600" i="1" dirty="0" smtClean="0"/>
            </a:br>
            <a:r>
              <a:rPr lang="ru-RU" sz="1600" dirty="0" smtClean="0"/>
              <a:t>В каком состоянии встречается вода на Земле? </a:t>
            </a:r>
            <a:br>
              <a:rPr lang="ru-RU" sz="1600" dirty="0" smtClean="0"/>
            </a:br>
            <a:r>
              <a:rPr lang="ru-RU" sz="1600" dirty="0" smtClean="0"/>
              <a:t>Где на Земле вода встречается в жидком, твердом и газообразном состоянии? </a:t>
            </a:r>
            <a:br>
              <a:rPr lang="ru-RU" sz="1600" dirty="0" smtClean="0"/>
            </a:br>
            <a:endParaRPr lang="ru-RU" sz="1600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6786246" y="2492896"/>
            <a:ext cx="702078" cy="0"/>
          </a:xfrm>
          <a:prstGeom prst="straightConnector1">
            <a:avLst/>
          </a:prstGeom>
          <a:solidFill>
            <a:srgbClr val="AE2C25"/>
          </a:solidFill>
          <a:ln w="38100">
            <a:solidFill>
              <a:srgbClr val="2F3696"/>
            </a:solidFill>
            <a:miter lim="800000"/>
            <a:headEnd type="none" w="med" len="med"/>
            <a:tailEnd type="triangle"/>
          </a:ln>
        </p:spPr>
      </p:cxnSp>
      <p:sp>
        <p:nvSpPr>
          <p:cNvPr id="25" name="TextBox 24"/>
          <p:cNvSpPr txBox="1"/>
          <p:nvPr/>
        </p:nvSpPr>
        <p:spPr>
          <a:xfrm>
            <a:off x="184639" y="5154484"/>
            <a:ext cx="1770694" cy="486054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Воды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Мирового океана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84413" y="5443556"/>
            <a:ext cx="1394056" cy="243027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Воды суши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586090" y="5274833"/>
            <a:ext cx="1513447" cy="405045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Вода в атмосфере</a:t>
            </a:r>
          </a:p>
        </p:txBody>
      </p:sp>
      <p:cxnSp>
        <p:nvCxnSpPr>
          <p:cNvPr id="30" name="Прямая со стрелкой 29"/>
          <p:cNvCxnSpPr/>
          <p:nvPr/>
        </p:nvCxnSpPr>
        <p:spPr>
          <a:xfrm>
            <a:off x="2843808" y="4725145"/>
            <a:ext cx="0" cy="567063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2843808" y="4725144"/>
            <a:ext cx="1552346" cy="444733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198075" y="4237892"/>
            <a:ext cx="1424355" cy="39724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vert="horz" wrap="square" lIns="91440" tIns="45720" rIns="91440" bIns="45720" rtlCol="0" anchor="b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Гидросфера</a:t>
            </a:r>
          </a:p>
        </p:txBody>
      </p:sp>
      <p:cxnSp>
        <p:nvCxnSpPr>
          <p:cNvPr id="34" name="Прямая со стрелкой 33"/>
          <p:cNvCxnSpPr/>
          <p:nvPr/>
        </p:nvCxnSpPr>
        <p:spPr>
          <a:xfrm flipH="1">
            <a:off x="1705708" y="4725145"/>
            <a:ext cx="1138100" cy="453524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42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804086" y="585751"/>
            <a:ext cx="5479942" cy="371513"/>
          </a:xfrm>
          <a:prstGeom prst="rect">
            <a:avLst/>
          </a:prstGeom>
          <a:solidFill>
            <a:srgbClr val="2F3696"/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90000" tIns="46800" rIns="90000" bIns="4680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Личностный смысл учения и </a:t>
            </a:r>
            <a:r>
              <a:rPr lang="ru-RU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рефлексия</a:t>
            </a:r>
            <a:endParaRPr lang="ru-RU" b="1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071538" y="1571612"/>
          <a:ext cx="7104853" cy="4357718"/>
        </p:xfrm>
        <a:graphic>
          <a:graphicData uri="http://schemas.openxmlformats.org/drawingml/2006/table">
            <a:tbl>
              <a:tblPr/>
              <a:tblGrid>
                <a:gridCol w="2206723"/>
                <a:gridCol w="2822555"/>
                <a:gridCol w="2075575"/>
              </a:tblGrid>
              <a:tr h="860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43200" algn="l"/>
                        </a:tabLs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</a:rPr>
                        <a:t>Критерии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43200" algn="l"/>
                        </a:tabLs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</a:rPr>
                        <a:t>Мои комментарии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43200" algn="l"/>
                        </a:tabLs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</a:rPr>
                        <a:t>Оценка  (1-5 баллов)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0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43200" algn="l"/>
                        </a:tabLs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</a:rPr>
                        <a:t>Активная работа на уроке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43200" algn="l"/>
                        </a:tabLst>
                      </a:pP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43200" algn="l"/>
                        </a:tabLst>
                      </a:pP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0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43200" algn="l"/>
                        </a:tabLs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</a:rPr>
                        <a:t>Понял тему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43200" algn="l"/>
                        </a:tabLst>
                      </a:pP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43200" algn="l"/>
                        </a:tabLst>
                      </a:pP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0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43200" algn="l"/>
                        </a:tabLs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</a:rPr>
                        <a:t>Могу объяснить</a:t>
                      </a:r>
                      <a:r>
                        <a:rPr lang="ru-RU" sz="1600" baseline="0" dirty="0" smtClean="0">
                          <a:latin typeface="Times New Roman"/>
                          <a:ea typeface="Times New Roman"/>
                        </a:rPr>
                        <a:t> другому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43200" algn="l"/>
                        </a:tabLst>
                      </a:pP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43200" algn="l"/>
                        </a:tabLst>
                      </a:pP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63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43200" algn="l"/>
                        </a:tabLs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</a:rPr>
                        <a:t>Самостоятельно выполню задание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2743200" algn="l"/>
                        </a:tabLst>
                      </a:pP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43200" algn="l"/>
                        </a:tabLst>
                      </a:pP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43200" algn="l"/>
                        </a:tabLst>
                      </a:pP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376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22816235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179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10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 cstate="print"/>
          <a:srcRect b="9454"/>
          <a:stretch>
            <a:fillRect/>
          </a:stretch>
        </p:blipFill>
        <p:spPr bwMode="auto">
          <a:xfrm>
            <a:off x="1130985" y="1619923"/>
            <a:ext cx="6477513" cy="4530711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365437" y="1192301"/>
            <a:ext cx="2136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lecta.rosuchebnik.ru</a:t>
            </a:r>
            <a:endParaRPr lang="ru-RU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44753" y="295154"/>
            <a:ext cx="8254190" cy="57606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2F3696"/>
                </a:solidFill>
              </a:rPr>
              <a:t>Ресурсы и сервисы в помощь учителю географии на </a:t>
            </a:r>
            <a:r>
              <a:rPr lang="en-US" sz="2000" b="1" dirty="0" smtClean="0">
                <a:solidFill>
                  <a:srgbClr val="2F3696"/>
                </a:solidFill>
              </a:rPr>
              <a:t>LECTA</a:t>
            </a:r>
            <a:endParaRPr lang="ru-RU" sz="2000" b="1" dirty="0">
              <a:solidFill>
                <a:srgbClr val="2F36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79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2345129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203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КУПИТЬ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1618" y="1292470"/>
            <a:ext cx="6958585" cy="4756699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7488324" y="1412777"/>
            <a:ext cx="150728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2F3696"/>
                </a:solidFill>
                <a:latin typeface="Calibri" panose="020F0502020204030204" pitchFamily="34" charset="0"/>
              </a:rPr>
              <a:t>ФП № 1.2.3.4.2.1 – 1.2.3.4.2.4</a:t>
            </a:r>
          </a:p>
        </p:txBody>
      </p:sp>
      <p:pic>
        <p:nvPicPr>
          <p:cNvPr id="12" name="Picture 40" descr="ÐÐµÐ¾Ð³ÑÐ°ÑÐ¸Ñ Ð Ð¾ÑÑÐ¸Ð¸. Ð¥Ð¾Ð·ÑÐ¹ÑÑÐ²Ð¾ Ð¸ Ð³ÐµÐ¾Ð³ÑÐ°ÑÐ¸ÑÐµÑÐºÐ¸Ðµ ÑÐ°Ð¹Ð¾Ð½Ñ. 9 ÐºÐ»Ð°ÑÑ. Ð£ÑÐµÐ±Ð½Ð¸Ðº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513" y="379562"/>
            <a:ext cx="663487" cy="916382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8" descr="ÐÐµÐ¾Ð³ÑÐ°ÑÐ¸Ñ. 8 ÐºÐ»Ð°ÑÑ. Ð£ÑÐµÐ±Ð½Ð¸Ðº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334" y="379562"/>
            <a:ext cx="663487" cy="916382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5" descr="ÐÐµÐ¾Ð³ÑÐ°ÑÐ¸Ñ. Ð¡ÑÑÐ°Ð½Ð¾Ð²ÐµÐ´ÐµÐ½Ð¸Ðµ. 7 ÐºÐ»Ð°ÑÑ. Ð£ÑÐµÐ±Ð½Ð¸Ðº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522" y="380241"/>
            <a:ext cx="662120" cy="914495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96526" y="379562"/>
            <a:ext cx="682304" cy="91638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463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1341438"/>
            <a:ext cx="8856662" cy="5329237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ru-RU" sz="6000" b="1" dirty="0" smtClean="0">
                <a:latin typeface="Arial" panose="020B0604020202020204" pitchFamily="34" charset="0"/>
              </a:rPr>
              <a:t>ООО «</a:t>
            </a:r>
            <a:r>
              <a:rPr lang="ru-RU" altLang="ru-RU" sz="6000" b="1" dirty="0" err="1" smtClean="0">
                <a:latin typeface="Arial" panose="020B0604020202020204" pitchFamily="34" charset="0"/>
              </a:rPr>
              <a:t>Филипок</a:t>
            </a:r>
            <a:r>
              <a:rPr lang="ru-RU" altLang="ru-RU" sz="6000" b="1" dirty="0" smtClean="0">
                <a:latin typeface="Arial" panose="020B0604020202020204" pitchFamily="34" charset="0"/>
              </a:rPr>
              <a:t>»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altLang="ru-RU" sz="1000" b="1" dirty="0" smtClean="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ru-RU" sz="3000" b="1" dirty="0" smtClean="0"/>
              <a:t>г</a:t>
            </a:r>
            <a:r>
              <a:rPr lang="ru-RU" altLang="ru-RU" sz="3000" b="1" dirty="0" smtClean="0">
                <a:latin typeface="Arial" panose="020B0604020202020204" pitchFamily="34" charset="0"/>
              </a:rPr>
              <a:t>.</a:t>
            </a:r>
            <a:r>
              <a:rPr lang="ru-RU" altLang="ru-RU" sz="3000" b="1" dirty="0" smtClean="0"/>
              <a:t> Кострома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ru-RU" sz="3000" b="1" dirty="0" smtClean="0"/>
              <a:t>ул</a:t>
            </a:r>
            <a:r>
              <a:rPr lang="ru-RU" altLang="ru-RU" sz="3000" b="1" dirty="0" smtClean="0">
                <a:latin typeface="Arial" panose="020B0604020202020204" pitchFamily="34" charset="0"/>
              </a:rPr>
              <a:t>.</a:t>
            </a:r>
            <a:r>
              <a:rPr lang="ru-RU" altLang="ru-RU" sz="3000" b="1" dirty="0" smtClean="0"/>
              <a:t> </a:t>
            </a:r>
            <a:r>
              <a:rPr lang="ru-RU" altLang="ru-RU" sz="3000" b="1" dirty="0" err="1" smtClean="0"/>
              <a:t>Петрковский</a:t>
            </a:r>
            <a:r>
              <a:rPr lang="ru-RU" altLang="ru-RU" sz="3000" b="1" dirty="0" smtClean="0"/>
              <a:t> бульвар</a:t>
            </a:r>
            <a:r>
              <a:rPr lang="ru-RU" altLang="ru-RU" sz="3000" b="1" dirty="0" smtClean="0">
                <a:latin typeface="Arial" panose="020B0604020202020204" pitchFamily="34" charset="0"/>
              </a:rPr>
              <a:t>,</a:t>
            </a:r>
            <a:r>
              <a:rPr lang="ru-RU" altLang="ru-RU" sz="3000" b="1" dirty="0" smtClean="0"/>
              <a:t> 30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altLang="ru-RU" sz="3000" b="1" dirty="0" smtClean="0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ru-RU" sz="2800" b="1" dirty="0" smtClean="0"/>
              <a:t>Тел</a:t>
            </a:r>
            <a:r>
              <a:rPr lang="ru-RU" altLang="ru-RU" sz="2800" b="1" dirty="0" smtClean="0">
                <a:latin typeface="Arial" panose="020B0604020202020204" pitchFamily="34" charset="0"/>
              </a:rPr>
              <a:t>.</a:t>
            </a:r>
            <a:r>
              <a:rPr lang="ru-RU" altLang="ru-RU" sz="2800" b="1" dirty="0" smtClean="0"/>
              <a:t> (4942)36-00-72</a:t>
            </a:r>
            <a:r>
              <a:rPr lang="ru-RU" altLang="ru-RU" sz="2800" dirty="0" smtClean="0"/>
              <a:t>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ru-RU" sz="2800" b="1" dirty="0" smtClean="0"/>
              <a:t>       (4942)42-50-52</a:t>
            </a:r>
            <a:r>
              <a:rPr lang="ru-RU" altLang="ru-RU" sz="2800" dirty="0" smtClean="0"/>
              <a:t>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altLang="ru-RU" sz="1800" b="1" dirty="0" smtClean="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altLang="ja-JP" sz="2800" b="1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E-mail:</a:t>
            </a:r>
            <a:r>
              <a:rPr lang="en-US" altLang="ja-JP" sz="2800" b="1" dirty="0" smtClean="0">
                <a:ea typeface="ＭＳ Ｐゴシック" panose="020B0600070205080204" pitchFamily="34" charset="-128"/>
              </a:rPr>
              <a:t> </a:t>
            </a:r>
            <a:r>
              <a:rPr lang="ru-RU" altLang="ru-RU" sz="2800" b="1" dirty="0" smtClean="0">
                <a:effectLst/>
                <a:hlinkClick r:id="rId2"/>
              </a:rPr>
              <a:t>filipok-zakaz@mail.ru</a:t>
            </a:r>
            <a:r>
              <a:rPr lang="ru-RU" altLang="ru-RU" sz="2800" u="sng" dirty="0" smtClean="0">
                <a:effectLst/>
              </a:rPr>
              <a:t> </a:t>
            </a:r>
            <a:endParaRPr lang="ru-RU" altLang="ru-RU" sz="1000" b="1" u="sng" dirty="0" smtClean="0">
              <a:effectLst/>
              <a:latin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altLang="ru-RU" sz="1000" b="1" u="sng" dirty="0" smtClean="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altLang="ru-RU" sz="400" b="1" dirty="0" smtClean="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altLang="ru-RU" sz="400" b="1" dirty="0" smtClean="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ru-RU" sz="2800" b="1" dirty="0" smtClean="0">
                <a:latin typeface="Arial" panose="020B0604020202020204" pitchFamily="34" charset="0"/>
              </a:rPr>
              <a:t>Часы и режим работы:</a:t>
            </a:r>
            <a:r>
              <a:rPr lang="ru-RU" altLang="ru-RU" sz="2800" b="1" dirty="0" smtClean="0"/>
              <a:t> пн.-пт. 09.00–18.00</a:t>
            </a:r>
            <a:r>
              <a:rPr lang="ru-RU" altLang="ru-RU" sz="2800" dirty="0" smtClean="0"/>
              <a:t> </a:t>
            </a:r>
            <a:endParaRPr lang="ru-RU" altLang="ru-RU" sz="1000" b="1" dirty="0" smtClean="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ru-RU" sz="2800" dirty="0" smtClean="0">
                <a:latin typeface="Arial" panose="020B0604020202020204" pitchFamily="34" charset="0"/>
              </a:rPr>
              <a:t> </a:t>
            </a:r>
            <a:endParaRPr lang="ru-RU" altLang="ja-JP" sz="2800" b="1" dirty="0" smtClean="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altLang="ru-RU" sz="2800" b="1" dirty="0" smtClean="0">
              <a:latin typeface="Arial" panose="020B0604020202020204" pitchFamily="34" charset="0"/>
            </a:endParaRPr>
          </a:p>
        </p:txBody>
      </p:sp>
      <p:sp>
        <p:nvSpPr>
          <p:cNvPr id="3075" name="Rectangle 6"/>
          <p:cNvSpPr>
            <a:spLocks noChangeArrowheads="1"/>
          </p:cNvSpPr>
          <p:nvPr/>
        </p:nvSpPr>
        <p:spPr bwMode="auto">
          <a:xfrm>
            <a:off x="179388" y="115888"/>
            <a:ext cx="8964612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endParaRPr lang="ru-RU" altLang="ru-RU" sz="2800" b="1">
              <a:latin typeface="Arial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1985405" y="346847"/>
            <a:ext cx="6330692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eaLnBrk="1" hangingPunct="1">
              <a:defRPr/>
            </a:pPr>
            <a:r>
              <a:rPr lang="ru-RU" altLang="ru-RU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Межрегиональный </a:t>
            </a:r>
          </a:p>
          <a:p>
            <a:pPr algn="r" eaLnBrk="1" hangingPunct="1">
              <a:defRPr/>
            </a:pPr>
            <a:r>
              <a:rPr lang="ru-RU" altLang="ru-RU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центр «Глобус»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53760600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227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19063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type="body" sz="quarter" idx="12"/>
          </p:nvPr>
        </p:nvSpPr>
        <p:spPr>
          <a:xfrm>
            <a:off x="422890" y="1268760"/>
            <a:ext cx="7389471" cy="1440160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Здесь ответят:</a:t>
            </a:r>
            <a:endParaRPr lang="ru-RU" sz="1600" dirty="0" smtClean="0">
              <a:hlinkClick r:id="rId7"/>
            </a:endParaRPr>
          </a:p>
          <a:p>
            <a:r>
              <a:rPr lang="en-US" sz="1600" b="1" dirty="0" smtClean="0">
                <a:solidFill>
                  <a:srgbClr val="FC0652"/>
                </a:solidFill>
              </a:rPr>
              <a:t>sales@rosuchebnik.ru</a:t>
            </a:r>
          </a:p>
          <a:p>
            <a:r>
              <a:rPr lang="ru-RU" sz="1600" dirty="0" smtClean="0"/>
              <a:t>8 (495) 795-05-50 или 8 (495) 795-05-52  (с 10:00 до 18:00 по МСК)</a:t>
            </a:r>
          </a:p>
          <a:p>
            <a:endParaRPr lang="ru-RU" sz="1600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ДЕЛАТЬ?</a:t>
            </a:r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3" y="3374355"/>
            <a:ext cx="1551545" cy="217166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338" y="3374354"/>
            <a:ext cx="1589792" cy="217166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197" y="3374047"/>
            <a:ext cx="1585034" cy="217050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300" y="3372928"/>
            <a:ext cx="1567790" cy="217166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146" y="3361323"/>
            <a:ext cx="1578125" cy="218371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40" descr="ÐÐµÐ¾Ð³ÑÐ°ÑÐ¸Ñ Ð Ð¾ÑÑÐ¸Ð¸. Ð¥Ð¾Ð·ÑÐ¹ÑÑÐ²Ð¾ Ð¸ Ð³ÐµÐ¾Ð³ÑÐ°ÑÐ¸ÑÐµÑÐºÐ¸Ðµ ÑÐ°Ð¹Ð¾Ð½Ñ. 9 ÐºÐ»Ð°ÑÑ. Ð£ÑÐµÐ±Ð½Ð¸Ðº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773" y="364491"/>
            <a:ext cx="750831" cy="1134619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ÐÐµÐ¾Ð³ÑÐ°ÑÐ¸Ñ. 5-6 ÐºÐ»Ð°ÑÑ. Ð£ÑÐµÐ±Ð½Ð¸Ðº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082" y="482649"/>
            <a:ext cx="750431" cy="1134015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8054082" y="1700808"/>
            <a:ext cx="941522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2F3696"/>
                </a:solidFill>
                <a:latin typeface="Calibri" panose="020F0502020204030204" pitchFamily="34" charset="0"/>
              </a:rPr>
              <a:t>ФП № 1.2.3.4.2.1 – 1.2.3.4.2.4</a:t>
            </a:r>
          </a:p>
        </p:txBody>
      </p:sp>
    </p:spTree>
    <p:extLst>
      <p:ext uri="{BB962C8B-B14F-4D97-AF65-F5344CB8AC3E}">
        <p14:creationId xmlns:p14="http://schemas.microsoft.com/office/powerpoint/2010/main" val="25164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1602937"/>
            <a:ext cx="9144000" cy="1638160"/>
          </a:xfrm>
          <a:prstGeom prst="rect">
            <a:avLst/>
          </a:prstGeom>
          <a:solidFill>
            <a:srgbClr val="2F369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ru-RU" sz="900" dirty="0" err="1">
              <a:solidFill>
                <a:schemeClr val="bg1"/>
              </a:solidFill>
            </a:endParaRPr>
          </a:p>
        </p:txBody>
      </p:sp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31522616"/>
              </p:ext>
            </p:extLst>
          </p:nvPr>
        </p:nvGraphicFramePr>
        <p:xfrm>
          <a:off x="1191" y="85844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395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1" y="858441"/>
                        <a:ext cx="1191" cy="119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>
          <a:xfrm>
            <a:off x="0" y="857250"/>
            <a:ext cx="119063" cy="119063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b="1" dirty="0" err="1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14" name="Прямоугольник 13"/>
          <p:cNvSpPr>
            <a:spLocks/>
          </p:cNvSpPr>
          <p:nvPr/>
        </p:nvSpPr>
        <p:spPr>
          <a:xfrm>
            <a:off x="1219013" y="3601731"/>
            <a:ext cx="1995602" cy="5078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defTabSz="619109"/>
            <a:r>
              <a:rPr lang="ru-RU" sz="1100" dirty="0">
                <a:solidFill>
                  <a:schemeClr val="tx1">
                    <a:lumMod val="90000"/>
                    <a:lumOff val="10000"/>
                  </a:schemeClr>
                </a:solidFill>
                <a:sym typeface="Helvetica Neue Medium"/>
              </a:rPr>
              <a:t>Войдите в свой личный кабинет или зарегистрируйтесь на сайте </a:t>
            </a:r>
            <a:r>
              <a:rPr lang="en-US" sz="1100" u="sng" dirty="0" err="1">
                <a:solidFill>
                  <a:schemeClr val="tx1">
                    <a:lumMod val="90000"/>
                    <a:lumOff val="10000"/>
                  </a:schemeClr>
                </a:solidFill>
                <a:ea typeface="HeliosCompressed"/>
                <a:cs typeface="HeliosCompressed"/>
              </a:rPr>
              <a:t>rosuchebnik.Ru</a:t>
            </a:r>
            <a:endParaRPr lang="ru-RU" sz="1100" dirty="0">
              <a:solidFill>
                <a:schemeClr val="tx1">
                  <a:lumMod val="90000"/>
                  <a:lumOff val="10000"/>
                </a:schemeClr>
              </a:solidFill>
              <a:sym typeface="Helvetica Neue Medium"/>
            </a:endParaRPr>
          </a:p>
        </p:txBody>
      </p:sp>
      <p:sp>
        <p:nvSpPr>
          <p:cNvPr id="15" name="Прямоугольник 14"/>
          <p:cNvSpPr>
            <a:spLocks/>
          </p:cNvSpPr>
          <p:nvPr/>
        </p:nvSpPr>
        <p:spPr>
          <a:xfrm>
            <a:off x="4251459" y="3601731"/>
            <a:ext cx="1536097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defTabSz="619109"/>
            <a:r>
              <a:rPr lang="ru-RU" sz="1200" dirty="0">
                <a:solidFill>
                  <a:schemeClr val="tx1">
                    <a:lumMod val="90000"/>
                    <a:lumOff val="10000"/>
                  </a:schemeClr>
                </a:solidFill>
                <a:sym typeface="Helvetica Neue Medium"/>
              </a:rPr>
              <a:t>Введите код участника семинара (из памятки)</a:t>
            </a:r>
          </a:p>
        </p:txBody>
      </p:sp>
      <p:sp>
        <p:nvSpPr>
          <p:cNvPr id="16" name="Прямоугольник 15"/>
          <p:cNvSpPr>
            <a:spLocks/>
          </p:cNvSpPr>
          <p:nvPr/>
        </p:nvSpPr>
        <p:spPr>
          <a:xfrm>
            <a:off x="7037051" y="3601731"/>
            <a:ext cx="1383749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defTabSz="619109"/>
            <a:r>
              <a:rPr lang="ru-RU" sz="1200" dirty="0">
                <a:solidFill>
                  <a:schemeClr val="tx1">
                    <a:lumMod val="90000"/>
                    <a:lumOff val="10000"/>
                  </a:schemeClr>
                </a:solidFill>
                <a:sym typeface="Helvetica Neue Medium"/>
              </a:rPr>
              <a:t>Получите</a:t>
            </a:r>
          </a:p>
          <a:p>
            <a:pPr defTabSz="619109"/>
            <a:r>
              <a:rPr lang="ru-RU" sz="1200" dirty="0">
                <a:solidFill>
                  <a:schemeClr val="tx1">
                    <a:lumMod val="90000"/>
                    <a:lumOff val="10000"/>
                  </a:schemeClr>
                </a:solidFill>
                <a:sym typeface="Helvetica Neue Medium"/>
              </a:rPr>
              <a:t>Сертификат</a:t>
            </a:r>
          </a:p>
        </p:txBody>
      </p:sp>
      <p:grpSp>
        <p:nvGrpSpPr>
          <p:cNvPr id="4" name="Группа 27"/>
          <p:cNvGrpSpPr/>
          <p:nvPr/>
        </p:nvGrpSpPr>
        <p:grpSpPr>
          <a:xfrm>
            <a:off x="4241019" y="4492755"/>
            <a:ext cx="1491515" cy="1128388"/>
            <a:chOff x="3738870" y="2547141"/>
            <a:chExt cx="1988687" cy="15045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6" name="Группа 28">
              <a:extLst>
                <a:ext uri="{FF2B5EF4-FFF2-40B4-BE49-F238E27FC236}">
                  <a16:creationId xmlns:a16="http://schemas.microsoft.com/office/drawing/2014/main" xmlns="" id="{C9138789-248F-DD42-ABA1-8AFDF7FE9249}"/>
                </a:ext>
              </a:extLst>
            </p:cNvPr>
            <p:cNvGrpSpPr/>
            <p:nvPr/>
          </p:nvGrpSpPr>
          <p:grpSpPr>
            <a:xfrm>
              <a:off x="3738870" y="2547141"/>
              <a:ext cx="1988687" cy="1504517"/>
              <a:chOff x="3944505" y="2341807"/>
              <a:chExt cx="1988687" cy="1504517"/>
            </a:xfrm>
          </p:grpSpPr>
          <p:pic>
            <p:nvPicPr>
              <p:cNvPr id="31" name="Рисунок 2" descr="image002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5716" r="4403"/>
              <a:stretch/>
            </p:blipFill>
            <p:spPr bwMode="auto">
              <a:xfrm>
                <a:off x="3944505" y="3107740"/>
                <a:ext cx="1988687" cy="738584"/>
              </a:xfrm>
              <a:prstGeom prst="rect">
                <a:avLst/>
              </a:prstGeom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Рисунок 2" descr="image002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402" t="10950" b="1"/>
              <a:stretch/>
            </p:blipFill>
            <p:spPr bwMode="auto">
              <a:xfrm>
                <a:off x="3944505" y="2341807"/>
                <a:ext cx="1988687" cy="780341"/>
              </a:xfrm>
              <a:prstGeom prst="rect">
                <a:avLst/>
              </a:prstGeom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0" name="Прямоугольник 29"/>
            <p:cNvSpPr/>
            <p:nvPr/>
          </p:nvSpPr>
          <p:spPr>
            <a:xfrm>
              <a:off x="4329631" y="3608591"/>
              <a:ext cx="707995" cy="921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13">
                <a:solidFill>
                  <a:srgbClr val="FFFFFF"/>
                </a:solidFill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4632629" y="5854938"/>
            <a:ext cx="1143000" cy="60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defTabSz="464344"/>
            <a:r>
              <a:rPr lang="en-US" sz="394" dirty="0">
                <a:solidFill>
                  <a:srgbClr val="FFFFFF">
                    <a:lumMod val="50000"/>
                  </a:srgbClr>
                </a:solidFill>
                <a:cs typeface="Arial" panose="020B0604020202020204" pitchFamily="34" charset="0"/>
              </a:rPr>
              <a:t>©</a:t>
            </a:r>
            <a:r>
              <a:rPr lang="ru-RU" sz="394" dirty="0">
                <a:solidFill>
                  <a:srgbClr val="FFFFFF">
                    <a:lumMod val="50000"/>
                  </a:srgbClr>
                </a:solidFill>
                <a:cs typeface="Arial" panose="020B0604020202020204" pitchFamily="34" charset="0"/>
              </a:rPr>
              <a:t> Корпорация «Российский учебник»</a:t>
            </a:r>
          </a:p>
        </p:txBody>
      </p:sp>
      <p:grpSp>
        <p:nvGrpSpPr>
          <p:cNvPr id="8" name="Группа 34"/>
          <p:cNvGrpSpPr/>
          <p:nvPr/>
        </p:nvGrpSpPr>
        <p:grpSpPr>
          <a:xfrm>
            <a:off x="6868033" y="4304991"/>
            <a:ext cx="946561" cy="1335539"/>
            <a:chOff x="6728747" y="4570429"/>
            <a:chExt cx="1262081" cy="1780718"/>
          </a:xfrm>
        </p:grpSpPr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8747" y="4570429"/>
              <a:ext cx="1262081" cy="1780718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7" name="Прямоугольник 36"/>
            <p:cNvSpPr/>
            <p:nvPr/>
          </p:nvSpPr>
          <p:spPr>
            <a:xfrm>
              <a:off x="6885992" y="5584654"/>
              <a:ext cx="1035337" cy="201975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algn="ctr"/>
              <a:endParaRPr lang="ru-RU" sz="900" dirty="0" err="1">
                <a:solidFill>
                  <a:srgbClr val="FFFFFF"/>
                </a:solidFill>
              </a:endParaRPr>
            </a:p>
          </p:txBody>
        </p:sp>
      </p:grpSp>
      <p:pic>
        <p:nvPicPr>
          <p:cNvPr id="38" name="Picture 6"/>
          <p:cNvPicPr>
            <a:picLocks noChangeAspect="1" noChangeArrowheads="1"/>
          </p:cNvPicPr>
          <p:nvPr/>
        </p:nvPicPr>
        <p:blipFill>
          <a:blip r:embed="rId10" cstate="print"/>
          <a:srcRect l="8293" t="7344" r="2230" b="4562"/>
          <a:stretch>
            <a:fillRect/>
          </a:stretch>
        </p:blipFill>
        <p:spPr bwMode="auto">
          <a:xfrm>
            <a:off x="5928988" y="1695450"/>
            <a:ext cx="2542479" cy="150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7"/>
          <p:cNvPicPr>
            <a:picLocks noChangeAspect="1" noChangeArrowheads="1"/>
          </p:cNvPicPr>
          <p:nvPr/>
        </p:nvPicPr>
        <p:blipFill>
          <a:blip r:embed="rId11" cstate="print"/>
          <a:srcRect l="22268" t="19512" r="23073" b="18829"/>
          <a:stretch>
            <a:fillRect/>
          </a:stretch>
        </p:blipFill>
        <p:spPr bwMode="auto">
          <a:xfrm>
            <a:off x="1139965" y="4398956"/>
            <a:ext cx="2073928" cy="1315986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Прямоугольник 39"/>
          <p:cNvSpPr>
            <a:spLocks/>
          </p:cNvSpPr>
          <p:nvPr/>
        </p:nvSpPr>
        <p:spPr>
          <a:xfrm>
            <a:off x="1042989" y="1720250"/>
            <a:ext cx="3529011" cy="13965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171450" indent="-171450" defTabSz="619109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FFFFFF"/>
                </a:solidFill>
                <a:sym typeface="Helvetica Neue Medium"/>
              </a:rPr>
              <a:t>Регистрируйтесь на очные и </a:t>
            </a:r>
            <a:r>
              <a:rPr lang="ru-RU" sz="825" dirty="0" err="1">
                <a:solidFill>
                  <a:srgbClr val="FFFFFF"/>
                </a:solidFill>
                <a:sym typeface="Helvetica Neue Medium"/>
              </a:rPr>
              <a:t>онлайн-мероприятия</a:t>
            </a:r>
            <a:endParaRPr lang="ru-RU" sz="825" dirty="0">
              <a:solidFill>
                <a:srgbClr val="FFFFFF"/>
              </a:solidFill>
              <a:sym typeface="Helvetica Neue Medium"/>
            </a:endParaRPr>
          </a:p>
          <a:p>
            <a:pPr marL="171450" indent="-171450" defTabSz="619109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FFFFFF"/>
                </a:solidFill>
                <a:sym typeface="Helvetica Neue Medium"/>
              </a:rPr>
              <a:t>Получайте сертификаты за участие в </a:t>
            </a:r>
            <a:r>
              <a:rPr lang="ru-RU" sz="825" dirty="0" err="1">
                <a:solidFill>
                  <a:srgbClr val="FFFFFF"/>
                </a:solidFill>
                <a:sym typeface="Helvetica Neue Medium"/>
              </a:rPr>
              <a:t>вебинарах</a:t>
            </a:r>
            <a:r>
              <a:rPr lang="ru-RU" sz="825" dirty="0">
                <a:solidFill>
                  <a:srgbClr val="FFFFFF"/>
                </a:solidFill>
                <a:sym typeface="Helvetica Neue Medium"/>
              </a:rPr>
              <a:t> и конференциях</a:t>
            </a:r>
          </a:p>
          <a:p>
            <a:pPr marL="171450" indent="-171450" defTabSz="619109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FFFFFF"/>
                </a:solidFill>
                <a:sym typeface="Helvetica Neue Medium"/>
              </a:rPr>
              <a:t>Пользуйтесь цифровой образовательной платформой </a:t>
            </a:r>
            <a:r>
              <a:rPr lang="en-US" sz="825" dirty="0">
                <a:solidFill>
                  <a:srgbClr val="FFFFFF"/>
                </a:solidFill>
                <a:sym typeface="Helvetica Neue Medium"/>
              </a:rPr>
              <a:t>LECTA</a:t>
            </a:r>
            <a:endParaRPr lang="ru-RU" sz="825" dirty="0">
              <a:solidFill>
                <a:srgbClr val="FFFFFF"/>
              </a:solidFill>
              <a:sym typeface="Helvetica Neue Medium"/>
            </a:endParaRPr>
          </a:p>
          <a:p>
            <a:pPr marL="171450" indent="-171450" defTabSz="619109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FFFFFF"/>
                </a:solidFill>
                <a:sym typeface="Helvetica Neue Medium"/>
              </a:rPr>
              <a:t>Учитесь на курсах повышения квалификации</a:t>
            </a:r>
          </a:p>
          <a:p>
            <a:pPr marL="171450" indent="-171450" defTabSz="619109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FFFFFF"/>
                </a:solidFill>
                <a:sym typeface="Helvetica Neue Medium"/>
              </a:rPr>
              <a:t>Скачивайте рабочие программы, сценарии уроков и внеклассных мероприятий, готовые презентации и многое другое</a:t>
            </a:r>
          </a:p>
          <a:p>
            <a:pPr marL="171450" indent="-171450" defTabSz="619109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FFFFFF"/>
                </a:solidFill>
                <a:sym typeface="Helvetica Neue Medium"/>
              </a:rPr>
              <a:t>Создавайте собственные подборки интересных материалов</a:t>
            </a:r>
          </a:p>
          <a:p>
            <a:pPr marL="171450" indent="-171450" defTabSz="619109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FFFFFF"/>
                </a:solidFill>
                <a:sym typeface="Helvetica Neue Medium"/>
              </a:rPr>
              <a:t>Участвуйте в конкурсах, акциях и спецпроектах</a:t>
            </a:r>
          </a:p>
          <a:p>
            <a:pPr marL="171450" indent="-171450" defTabSz="619109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FFFFFF"/>
                </a:solidFill>
                <a:sym typeface="Helvetica Neue Medium"/>
              </a:rPr>
              <a:t>Становитесь членом экспертного сообщества</a:t>
            </a:r>
          </a:p>
          <a:p>
            <a:pPr marL="171450" indent="-171450" defTabSz="619109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FFFFFF"/>
                </a:solidFill>
                <a:sym typeface="Helvetica Neue Medium"/>
              </a:rPr>
              <a:t>Сохраняйте архив обращений в службу </a:t>
            </a:r>
            <a:r>
              <a:rPr lang="ru-RU" sz="825" dirty="0" err="1">
                <a:solidFill>
                  <a:srgbClr val="FFFFFF"/>
                </a:solidFill>
                <a:sym typeface="Helvetica Neue Medium"/>
              </a:rPr>
              <a:t>техподдержки</a:t>
            </a:r>
            <a:endParaRPr lang="ru-RU" sz="825" dirty="0">
              <a:solidFill>
                <a:srgbClr val="FFFFFF"/>
              </a:solidFill>
              <a:sym typeface="Helvetica Neue Medium"/>
            </a:endParaRPr>
          </a:p>
          <a:p>
            <a:pPr marL="171450" indent="-171450" defTabSz="619109"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rgbClr val="FFFFFF"/>
                </a:solidFill>
                <a:sym typeface="Helvetica Neue Medium"/>
              </a:rPr>
              <a:t>Управляйте новостными рассылками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1800" dirty="0"/>
              <a:t>РЕГИСТРИРУЙТЕСЬ НА САЙТЕ ROSUCHEBNIK.RU И ПОЛЬЗУЙТЕСЬ ПРЕИМУЩЕСТВАМИ ЛИЧНОГО КАБИНЕТА</a:t>
            </a:r>
          </a:p>
        </p:txBody>
      </p:sp>
      <p:grpSp>
        <p:nvGrpSpPr>
          <p:cNvPr id="9" name="Group 115"/>
          <p:cNvGrpSpPr/>
          <p:nvPr/>
        </p:nvGrpSpPr>
        <p:grpSpPr>
          <a:xfrm>
            <a:off x="3623823" y="3582023"/>
            <a:ext cx="219062" cy="293333"/>
            <a:chOff x="4259263" y="5543551"/>
            <a:chExt cx="244475" cy="304800"/>
          </a:xfrm>
          <a:solidFill>
            <a:srgbClr val="2D3494"/>
          </a:solidFill>
        </p:grpSpPr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43354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endParaRPr lang="en-US" sz="1247"/>
            </a:p>
          </p:txBody>
        </p:sp>
        <p:sp>
          <p:nvSpPr>
            <p:cNvPr id="44" name="Freeform 36"/>
            <p:cNvSpPr>
              <a:spLocks/>
            </p:cNvSpPr>
            <p:nvPr/>
          </p:nvSpPr>
          <p:spPr bwMode="auto">
            <a:xfrm>
              <a:off x="42592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endParaRPr lang="en-US" sz="1247"/>
            </a:p>
          </p:txBody>
        </p:sp>
      </p:grpSp>
      <p:grpSp>
        <p:nvGrpSpPr>
          <p:cNvPr id="10" name="Group 115"/>
          <p:cNvGrpSpPr/>
          <p:nvPr/>
        </p:nvGrpSpPr>
        <p:grpSpPr>
          <a:xfrm>
            <a:off x="6208110" y="3582023"/>
            <a:ext cx="219062" cy="293333"/>
            <a:chOff x="4259263" y="5543551"/>
            <a:chExt cx="244475" cy="304800"/>
          </a:xfrm>
          <a:solidFill>
            <a:srgbClr val="2D3494"/>
          </a:solidFill>
        </p:grpSpPr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43354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endParaRPr lang="en-US" sz="1247"/>
            </a:p>
          </p:txBody>
        </p:sp>
        <p:sp>
          <p:nvSpPr>
            <p:cNvPr id="47" name="Freeform 36"/>
            <p:cNvSpPr>
              <a:spLocks/>
            </p:cNvSpPr>
            <p:nvPr/>
          </p:nvSpPr>
          <p:spPr bwMode="auto">
            <a:xfrm>
              <a:off x="42592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3305" tIns="31652" rIns="63305" bIns="31652" numCol="1" anchor="t" anchorCtr="0" compatLnSpc="1">
              <a:prstTxWarp prst="textNoShape">
                <a:avLst/>
              </a:prstTxWarp>
            </a:bodyPr>
            <a:lstStyle/>
            <a:p>
              <a:endParaRPr lang="en-US" sz="1247"/>
            </a:p>
          </p:txBody>
        </p:sp>
      </p:grpSp>
    </p:spTree>
    <p:extLst>
      <p:ext uri="{BB962C8B-B14F-4D97-AF65-F5344CB8AC3E}">
        <p14:creationId xmlns:p14="http://schemas.microsoft.com/office/powerpoint/2010/main" val="26635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0" y="1596604"/>
            <a:ext cx="9144000" cy="1644493"/>
          </a:xfrm>
          <a:prstGeom prst="rect">
            <a:avLst/>
          </a:prstGeom>
          <a:solidFill>
            <a:srgbClr val="2F369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ru-RU" sz="900" dirty="0" err="1">
              <a:solidFill>
                <a:schemeClr val="bg1"/>
              </a:solidFill>
            </a:endParaRPr>
          </a:p>
        </p:txBody>
      </p:sp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57999801"/>
              </p:ext>
            </p:extLst>
          </p:nvPr>
        </p:nvGraphicFramePr>
        <p:xfrm>
          <a:off x="1144193" y="858839"/>
          <a:ext cx="1190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4419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4193" y="858839"/>
                        <a:ext cx="1190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5" name="Хотите продолжить общение?"/>
          <p:cNvSpPr txBox="1"/>
          <p:nvPr/>
        </p:nvSpPr>
        <p:spPr>
          <a:xfrm>
            <a:off x="5064927" y="3447206"/>
            <a:ext cx="2058833" cy="223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l">
              <a:defRPr sz="6000" b="0">
                <a:solidFill>
                  <a:srgbClr val="FFFFFF"/>
                </a:solidFill>
                <a:latin typeface="HeliosCompressed"/>
                <a:ea typeface="HeliosCompressed"/>
                <a:cs typeface="HeliosCompressed"/>
                <a:sym typeface="HeliosCompressed"/>
              </a:defRPr>
            </a:lvl1pPr>
          </a:lstStyle>
          <a:p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Хотите продолжить общение?</a:t>
            </a:r>
          </a:p>
        </p:txBody>
      </p:sp>
      <p:grpSp>
        <p:nvGrpSpPr>
          <p:cNvPr id="2" name="Группа 30"/>
          <p:cNvGrpSpPr/>
          <p:nvPr/>
        </p:nvGrpSpPr>
        <p:grpSpPr>
          <a:xfrm>
            <a:off x="5064927" y="3958820"/>
            <a:ext cx="2663698" cy="1200329"/>
            <a:chOff x="7310446" y="3528008"/>
            <a:chExt cx="3551597" cy="1600438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7703401" y="3528008"/>
              <a:ext cx="3158642" cy="16004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sz="1200" dirty="0">
                  <a:latin typeface="Calibri" panose="020F0502020204030204" pitchFamily="34" charset="0"/>
                  <a:ea typeface="Helios-Cond-Light"/>
                  <a:cs typeface="Helios-Cond-Light"/>
                  <a:sym typeface="Helios-Cond-Light"/>
                </a:rPr>
                <a:t>youtube.com/user/</a:t>
              </a:r>
              <a:r>
                <a:rPr lang="en-US" sz="1200" dirty="0" err="1">
                  <a:latin typeface="Calibri" panose="020F0502020204030204" pitchFamily="34" charset="0"/>
                  <a:ea typeface="Helios-Cond-Light"/>
                  <a:cs typeface="Helios-Cond-Light"/>
                  <a:sym typeface="Helios-Cond-Light"/>
                </a:rPr>
                <a:t>drofapublishing</a:t>
              </a:r>
              <a:endParaRPr lang="ru-RU" sz="1200" dirty="0">
                <a:latin typeface="Calibri" panose="020F0502020204030204" pitchFamily="34" charset="0"/>
                <a:ea typeface="Helios-Cond-Light"/>
                <a:cs typeface="Helios-Cond-Light"/>
                <a:sym typeface="Helios-Cond-Light"/>
              </a:endParaRPr>
            </a:p>
            <a:p>
              <a:pPr>
                <a:lnSpc>
                  <a:spcPct val="150000"/>
                </a:lnSpc>
              </a:pPr>
              <a:r>
                <a:rPr lang="en-US" sz="1200" dirty="0">
                  <a:latin typeface="Calibri" panose="020F0502020204030204" pitchFamily="34" charset="0"/>
                  <a:ea typeface="Helios-Cond-Light"/>
                  <a:cs typeface="Helios-Cond-Light"/>
                  <a:sym typeface="Helios-Cond-Light"/>
                </a:rPr>
                <a:t>fb.com/</a:t>
              </a:r>
              <a:r>
                <a:rPr lang="en-US" sz="1200" dirty="0" err="1">
                  <a:latin typeface="Calibri" panose="020F0502020204030204" pitchFamily="34" charset="0"/>
                  <a:ea typeface="Helios-Cond-Light"/>
                  <a:cs typeface="Helios-Cond-Light"/>
                  <a:sym typeface="Helios-Cond-Light"/>
                </a:rPr>
                <a:t>rosuchebnik</a:t>
              </a:r>
              <a:endParaRPr lang="ru-RU" sz="1200" dirty="0">
                <a:latin typeface="Calibri" panose="020F0502020204030204" pitchFamily="34" charset="0"/>
                <a:ea typeface="Helios-Cond-Light"/>
                <a:cs typeface="Helios-Cond-Light"/>
                <a:sym typeface="Helios-Cond-Light"/>
              </a:endParaRPr>
            </a:p>
            <a:p>
              <a:pPr>
                <a:lnSpc>
                  <a:spcPct val="150000"/>
                </a:lnSpc>
              </a:pPr>
              <a:r>
                <a:rPr lang="en-US" sz="1200" dirty="0">
                  <a:latin typeface="Calibri" panose="020F0502020204030204" pitchFamily="34" charset="0"/>
                  <a:ea typeface="Helios-Cond-Light"/>
                  <a:cs typeface="Helios-Cond-Light"/>
                  <a:sym typeface="Helios-Cond-Light"/>
                </a:rPr>
                <a:t>vk.com/</a:t>
              </a:r>
              <a:r>
                <a:rPr lang="en-US" sz="1200" dirty="0" err="1">
                  <a:latin typeface="Calibri" panose="020F0502020204030204" pitchFamily="34" charset="0"/>
                  <a:ea typeface="Helios-Cond-Light"/>
                  <a:cs typeface="Helios-Cond-Light"/>
                  <a:sym typeface="Helios-Cond-Light"/>
                </a:rPr>
                <a:t>ros.uchebnik</a:t>
              </a:r>
              <a:endParaRPr lang="ru-RU" sz="1200" dirty="0">
                <a:latin typeface="Calibri" panose="020F0502020204030204" pitchFamily="34" charset="0"/>
                <a:ea typeface="Helios-Cond-Light"/>
                <a:cs typeface="Helios-Cond-Light"/>
                <a:sym typeface="Helios-Cond-Light"/>
              </a:endParaRPr>
            </a:p>
            <a:p>
              <a:pPr>
                <a:lnSpc>
                  <a:spcPct val="150000"/>
                </a:lnSpc>
              </a:pPr>
              <a:r>
                <a:rPr lang="en-US" sz="1200" dirty="0">
                  <a:latin typeface="Calibri" panose="020F0502020204030204" pitchFamily="34" charset="0"/>
                  <a:ea typeface="Helios-Cond-Light"/>
                  <a:cs typeface="Helios-Cond-Light"/>
                  <a:sym typeface="Helios-Cond-Light"/>
                </a:rPr>
                <a:t>ok.ru/</a:t>
              </a:r>
              <a:r>
                <a:rPr lang="en-US" sz="1200" dirty="0" err="1">
                  <a:latin typeface="Calibri" panose="020F0502020204030204" pitchFamily="34" charset="0"/>
                  <a:ea typeface="Helios-Cond-Light"/>
                  <a:cs typeface="Helios-Cond-Light"/>
                  <a:sym typeface="Helios-Cond-Light"/>
                </a:rPr>
                <a:t>rosuchebnik</a:t>
              </a:r>
              <a:endParaRPr lang="en-US" sz="1200" dirty="0">
                <a:latin typeface="Calibri" panose="020F0502020204030204" pitchFamily="34" charset="0"/>
                <a:ea typeface="Helios-Cond-Light"/>
                <a:cs typeface="Helios-Cond-Light"/>
                <a:sym typeface="Helios-Cond-Light"/>
              </a:endParaRPr>
            </a:p>
          </p:txBody>
        </p:sp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xmlns="" id="{006EB138-9E31-6A43-81C9-40C57E323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32978" y="4750319"/>
              <a:ext cx="249702" cy="249702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xmlns="" id="{B4F845B7-8AD5-5345-BE80-2BBCD338F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26945" y="4390279"/>
              <a:ext cx="249702" cy="249702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xmlns="" id="{9F4819CC-6576-F641-B0B8-1665E6DF2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20788" y="3994235"/>
              <a:ext cx="249702" cy="249702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xmlns="" id="{17BF4B56-8968-C945-A3BC-729E08BAE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10446" y="3607926"/>
              <a:ext cx="249702" cy="249702"/>
            </a:xfrm>
            <a:prstGeom prst="rect">
              <a:avLst/>
            </a:prstGeom>
          </p:spPr>
        </p:pic>
      </p:grpSp>
      <p:sp>
        <p:nvSpPr>
          <p:cNvPr id="37" name="123308, г. Москва, ул. Зорге, д.1"/>
          <p:cNvSpPr txBox="1"/>
          <p:nvPr/>
        </p:nvSpPr>
        <p:spPr>
          <a:xfrm>
            <a:off x="1551797" y="2460236"/>
            <a:ext cx="2535952" cy="190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4288" tIns="14288" rIns="14288" bIns="14288" anchor="ctr">
            <a:spAutoFit/>
          </a:bodyPr>
          <a:lstStyle>
            <a:lvl1pPr algn="l">
              <a:defRPr sz="4000" b="0">
                <a:solidFill>
                  <a:srgbClr val="FFFFFF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</a:rPr>
              <a:t> Москва, Пресненская наб., д. 6, строение 2</a:t>
            </a:r>
            <a:endParaRPr sz="105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Нужна методическая поддержка?"/>
          <p:cNvSpPr txBox="1"/>
          <p:nvPr/>
        </p:nvSpPr>
        <p:spPr>
          <a:xfrm>
            <a:off x="4894157" y="2008429"/>
            <a:ext cx="2315763" cy="213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4288" tIns="14288" rIns="14288" bIns="14288" anchor="ctr">
            <a:spAutoFit/>
          </a:bodyPr>
          <a:lstStyle>
            <a:lvl1pPr algn="l">
              <a:defRPr sz="6000" b="0">
                <a:solidFill>
                  <a:srgbClr val="FFFFFF"/>
                </a:solidFill>
                <a:latin typeface="HeliosCompressed"/>
                <a:ea typeface="HeliosCompressed"/>
                <a:cs typeface="HeliosCompressed"/>
                <a:sym typeface="HeliosCompressed"/>
              </a:defRPr>
            </a:lvl1pPr>
          </a:lstStyle>
          <a:p>
            <a:r>
              <a:rPr lang="ru-RU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Нужна методическая поддержка?</a:t>
            </a:r>
            <a:endParaRPr sz="1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4" name="Методический центр 8-800-2000-550 (звонок бесплатный)"/>
          <p:cNvSpPr txBox="1"/>
          <p:nvPr/>
        </p:nvSpPr>
        <p:spPr>
          <a:xfrm>
            <a:off x="4894157" y="2301021"/>
            <a:ext cx="3280377" cy="675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4288" tIns="14288" rIns="14288" bIns="14288" anchor="ctr">
            <a:spAutoFit/>
          </a:bodyPr>
          <a:lstStyle>
            <a:lvl1pPr algn="l">
              <a:defRPr sz="4000" b="0">
                <a:solidFill>
                  <a:srgbClr val="FFFFFF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</a:rPr>
              <a:t>Методический центр</a:t>
            </a:r>
          </a:p>
          <a:p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</a:rPr>
              <a:t>8-800-2000-550 (звонок бесплатный</a:t>
            </a:r>
            <a:r>
              <a:rPr sz="1050" dirty="0">
                <a:solidFill>
                  <a:schemeClr val="bg1"/>
                </a:solidFill>
                <a:latin typeface="Calibri" panose="020F0502020204030204" pitchFamily="34" charset="0"/>
              </a:rPr>
              <a:t>)</a:t>
            </a:r>
            <a:endParaRPr lang="ru-RU" sz="105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sz="1050" u="sng" dirty="0">
                <a:solidFill>
                  <a:schemeClr val="bg1"/>
                </a:solidFill>
                <a:latin typeface="Calibri" panose="020F0502020204030204" pitchFamily="34" charset="0"/>
              </a:rPr>
              <a:t>metod@rosuchebnik.ru</a:t>
            </a:r>
            <a:endParaRPr lang="ru-RU" sz="1050" u="sng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endParaRPr sz="105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1527538" y="2001986"/>
            <a:ext cx="217149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lang="en-US" sz="1200" u="sng" dirty="0">
                <a:solidFill>
                  <a:schemeClr val="bg1"/>
                </a:solidFill>
                <a:latin typeface="Calibri" panose="020F0502020204030204" pitchFamily="34" charset="0"/>
                <a:ea typeface="Helios-Cond-Light"/>
                <a:cs typeface="Helios-Cond-Light"/>
              </a:rPr>
              <a:t>rosuchebnik.ru, </a:t>
            </a:r>
            <a:r>
              <a:rPr lang="ru-RU" sz="1200" u="sng" dirty="0" err="1">
                <a:solidFill>
                  <a:schemeClr val="bg1"/>
                </a:solidFill>
                <a:latin typeface="Calibri" panose="020F0502020204030204" pitchFamily="34" charset="0"/>
                <a:ea typeface="Helios-Cond-Light"/>
                <a:cs typeface="Helios-Cond-Light"/>
              </a:rPr>
              <a:t>росучебник.рф</a:t>
            </a:r>
            <a:endParaRPr lang="ru-RU" sz="1200" u="sng" dirty="0">
              <a:solidFill>
                <a:schemeClr val="bg1"/>
              </a:solidFill>
              <a:latin typeface="Calibri" panose="020F0502020204030204" pitchFamily="34" charset="0"/>
              <a:ea typeface="Helios-Cond-Light"/>
              <a:cs typeface="Helios-Cond-Light"/>
            </a:endParaRPr>
          </a:p>
        </p:txBody>
      </p:sp>
      <p:sp>
        <p:nvSpPr>
          <p:cNvPr id="46" name="Хотите купить?"/>
          <p:cNvSpPr txBox="1"/>
          <p:nvPr/>
        </p:nvSpPr>
        <p:spPr>
          <a:xfrm>
            <a:off x="1540828" y="3447206"/>
            <a:ext cx="1027718" cy="213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4288" tIns="14288" rIns="14288" bIns="14288" anchor="ctr">
            <a:spAutoFit/>
          </a:bodyPr>
          <a:lstStyle>
            <a:lvl1pPr algn="l">
              <a:defRPr sz="6000" b="0">
                <a:solidFill>
                  <a:srgbClr val="FFFFFF"/>
                </a:solidFill>
                <a:latin typeface="HeliosCompressed"/>
                <a:ea typeface="HeliosCompressed"/>
                <a:cs typeface="HeliosCompressed"/>
                <a:sym typeface="HeliosCompressed"/>
              </a:defRPr>
            </a:lvl1pPr>
          </a:lstStyle>
          <a:p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Хотите купить?</a:t>
            </a:r>
            <a:endParaRPr sz="1200" b="1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7" name="Официальный интернет-магазин учебной литературы book24.ru"/>
          <p:cNvSpPr txBox="1"/>
          <p:nvPr/>
        </p:nvSpPr>
        <p:spPr>
          <a:xfrm>
            <a:off x="1551798" y="4159948"/>
            <a:ext cx="1721533" cy="305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4288" tIns="14288" rIns="14288" bIns="14288" anchor="ctr">
            <a:spAutoFit/>
          </a:bodyPr>
          <a:lstStyle/>
          <a:p>
            <a:pPr algn="l">
              <a:defRPr sz="4000" b="0">
                <a:solidFill>
                  <a:srgbClr val="ED1946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pPr>
            <a:r>
              <a:rPr lang="ru-RU" sz="9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Официальный интернет-магазин учебной литературы </a:t>
            </a:r>
            <a:r>
              <a:rPr lang="en-US" sz="9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book24.ru</a:t>
            </a:r>
            <a:endParaRPr sz="900" u="sng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HeliosCompressed"/>
              <a:cs typeface="HeliosCompressed"/>
              <a:sym typeface="HeliosCompressed"/>
              <a:hlinkClick r:id="rId10"/>
            </a:endParaRPr>
          </a:p>
        </p:txBody>
      </p:sp>
      <p:sp>
        <p:nvSpPr>
          <p:cNvPr id="48" name="Магазин электронных учебников lecta.ru"/>
          <p:cNvSpPr txBox="1"/>
          <p:nvPr/>
        </p:nvSpPr>
        <p:spPr>
          <a:xfrm>
            <a:off x="2020065" y="4692406"/>
            <a:ext cx="1721533" cy="305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4288" tIns="14288" rIns="14288" bIns="14288" anchor="ctr">
            <a:spAutoFit/>
          </a:bodyPr>
          <a:lstStyle/>
          <a:p>
            <a:pPr algn="l">
              <a:defRPr sz="4000" b="0">
                <a:solidFill>
                  <a:srgbClr val="ED1946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pPr>
            <a:r>
              <a:rPr lang="ru-RU" sz="9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Цифровая среда школы</a:t>
            </a:r>
          </a:p>
          <a:p>
            <a:pPr algn="l">
              <a:defRPr sz="4000" b="0">
                <a:solidFill>
                  <a:srgbClr val="ED1946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pPr>
            <a:r>
              <a:rPr lang="en-US" sz="9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lecta.rosuchebnik.ru</a:t>
            </a:r>
          </a:p>
        </p:txBody>
      </p:sp>
      <p:sp>
        <p:nvSpPr>
          <p:cNvPr id="49" name="Отдел продаж sales@rosuchebnik.ru"/>
          <p:cNvSpPr txBox="1"/>
          <p:nvPr/>
        </p:nvSpPr>
        <p:spPr>
          <a:xfrm>
            <a:off x="2020065" y="5225608"/>
            <a:ext cx="1721533" cy="305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4288" tIns="14288" rIns="14288" bIns="14288" anchor="ctr">
            <a:spAutoFit/>
          </a:bodyPr>
          <a:lstStyle/>
          <a:p>
            <a:pPr algn="l">
              <a:defRPr sz="4000" b="0">
                <a:solidFill>
                  <a:srgbClr val="ED1946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pPr>
            <a:r>
              <a:rPr lang="ru-RU" sz="9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Отдел продаж </a:t>
            </a:r>
            <a:r>
              <a:rPr lang="en-US" sz="9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sales@rosuchebnik.ru</a:t>
            </a:r>
            <a:endParaRPr sz="9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50" name="Изображение" descr="Изображение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798" y="3732455"/>
            <a:ext cx="969581" cy="48479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RU LOGO.png" descr="RU LOGO.pn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05007" y="5213380"/>
            <a:ext cx="362221" cy="366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/>
        </p:nvPicPr>
        <p:blipFill rotWithShape="1">
          <a:blip r:embed="rId13" cstate="print"/>
          <a:srcRect l="67677" r="20028"/>
          <a:stretch/>
        </p:blipFill>
        <p:spPr bwMode="auto">
          <a:xfrm>
            <a:off x="1525383" y="4610044"/>
            <a:ext cx="303028" cy="418984"/>
          </a:xfrm>
          <a:prstGeom prst="rect">
            <a:avLst/>
          </a:prstGeom>
          <a:noFill/>
        </p:spPr>
      </p:pic>
      <p:sp>
        <p:nvSpPr>
          <p:cNvPr id="27" name="+7 (495) 795 0535, 795 0545, info@rosuchebnik.ru"/>
          <p:cNvSpPr txBox="1"/>
          <p:nvPr/>
        </p:nvSpPr>
        <p:spPr>
          <a:xfrm>
            <a:off x="1558266" y="2664459"/>
            <a:ext cx="3023259" cy="141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8" tIns="14288" rIns="14288" bIns="14288" anchor="ctr">
            <a:spAutoFit/>
          </a:bodyPr>
          <a:lstStyle/>
          <a:p>
            <a:pPr algn="l">
              <a:lnSpc>
                <a:spcPct val="70000"/>
              </a:lnSpc>
              <a:defRPr b="0">
                <a:solidFill>
                  <a:srgbClr val="FFFFFF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pPr>
            <a:r>
              <a:rPr sz="1050" dirty="0">
                <a:solidFill>
                  <a:schemeClr val="bg1"/>
                </a:solidFill>
                <a:latin typeface="Calibri" panose="020F0502020204030204" pitchFamily="34" charset="0"/>
              </a:rPr>
              <a:t>+7 (495) 795 05</a:t>
            </a:r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sz="1050" dirty="0">
                <a:solidFill>
                  <a:schemeClr val="bg1"/>
                </a:solidFill>
                <a:latin typeface="Calibri" panose="020F0502020204030204" pitchFamily="34" charset="0"/>
              </a:rPr>
              <a:t>35, 795 05</a:t>
            </a:r>
            <a:r>
              <a:rPr lang="ru-RU" sz="105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sz="1050" dirty="0">
                <a:solidFill>
                  <a:schemeClr val="bg1"/>
                </a:solidFill>
                <a:latin typeface="Calibri" panose="020F0502020204030204" pitchFamily="34" charset="0"/>
              </a:rPr>
              <a:t>45, </a:t>
            </a:r>
            <a:r>
              <a:rPr lang="en-US" sz="1050" u="sng" dirty="0">
                <a:solidFill>
                  <a:schemeClr val="bg1"/>
                </a:solidFill>
                <a:latin typeface="Calibri" panose="020F0502020204030204" pitchFamily="34" charset="0"/>
              </a:rPr>
              <a:t>info@rosuchebnik.ru</a:t>
            </a:r>
            <a:endParaRPr sz="1050" u="sng" dirty="0">
              <a:solidFill>
                <a:schemeClr val="bg1"/>
              </a:solidFill>
              <a:latin typeface="Calibri" panose="020F0502020204030204" pitchFamily="34" charset="0"/>
              <a:hlinkClick r:id="rId14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19393" y="208494"/>
            <a:ext cx="2249153" cy="53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41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Прямоугольник 148"/>
          <p:cNvSpPr/>
          <p:nvPr/>
        </p:nvSpPr>
        <p:spPr>
          <a:xfrm>
            <a:off x="971600" y="5733256"/>
            <a:ext cx="1080120" cy="672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99122004"/>
              </p:ext>
            </p:extLst>
          </p:nvPr>
        </p:nvGraphicFramePr>
        <p:xfrm>
          <a:off x="1192" y="1589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23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2" y="1589"/>
                        <a:ext cx="1191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3"/>
            </p:custDataLst>
          </p:nvPr>
        </p:nvSpPr>
        <p:spPr>
          <a:xfrm>
            <a:off x="1" y="1"/>
            <a:ext cx="119063" cy="158751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endParaRPr lang="ru-RU" b="1" dirty="0" err="1" smtClean="0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00" name="Заголовок 7"/>
          <p:cNvSpPr>
            <a:spLocks noGrp="1"/>
          </p:cNvSpPr>
          <p:nvPr>
            <p:ph type="title"/>
          </p:nvPr>
        </p:nvSpPr>
        <p:spPr>
          <a:xfrm>
            <a:off x="422890" y="260650"/>
            <a:ext cx="8415585" cy="384041"/>
          </a:xfrm>
        </p:spPr>
        <p:txBody>
          <a:bodyPr/>
          <a:lstStyle/>
          <a:p>
            <a:r>
              <a:rPr lang="ru-RU" dirty="0" smtClean="0">
                <a:solidFill>
                  <a:srgbClr val="2F3696"/>
                </a:solidFill>
              </a:rPr>
              <a:t>ЕСЛИ ПЕРЕХОД НЕМИНУЕМ</a:t>
            </a:r>
            <a:r>
              <a:rPr lang="ru-RU" dirty="0" smtClean="0">
                <a:solidFill>
                  <a:srgbClr val="FC0652"/>
                </a:solidFill>
              </a:rPr>
              <a:t/>
            </a:r>
            <a:br>
              <a:rPr lang="ru-RU" dirty="0" smtClean="0">
                <a:solidFill>
                  <a:srgbClr val="FC0652"/>
                </a:solidFill>
              </a:rPr>
            </a:br>
            <a:endParaRPr lang="ru-RU" dirty="0">
              <a:solidFill>
                <a:srgbClr val="FC0652"/>
              </a:solidFill>
            </a:endParaRPr>
          </a:p>
        </p:txBody>
      </p:sp>
      <p:sp>
        <p:nvSpPr>
          <p:cNvPr id="102" name="Прямоугольник 101"/>
          <p:cNvSpPr/>
          <p:nvPr/>
        </p:nvSpPr>
        <p:spPr>
          <a:xfrm>
            <a:off x="3039798" y="1124744"/>
            <a:ext cx="6104203" cy="49578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ru-RU" sz="900" dirty="0" err="1" smtClean="0">
              <a:solidFill>
                <a:schemeClr val="bg1"/>
              </a:solidFill>
            </a:endParaRPr>
          </a:p>
        </p:txBody>
      </p:sp>
      <p:sp>
        <p:nvSpPr>
          <p:cNvPr id="106" name="Прямоугольник 105"/>
          <p:cNvSpPr/>
          <p:nvPr/>
        </p:nvSpPr>
        <p:spPr>
          <a:xfrm>
            <a:off x="1187624" y="2468893"/>
            <a:ext cx="1437646" cy="57289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635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ru-RU" sz="900" dirty="0">
                <a:solidFill>
                  <a:schemeClr val="tx1"/>
                </a:solidFill>
                <a:latin typeface="Calibri" panose="020F0502020204030204" pitchFamily="34" charset="0"/>
              </a:rPr>
              <a:t>Линия УМК </a:t>
            </a:r>
          </a:p>
          <a:p>
            <a:r>
              <a:rPr lang="ru-RU" sz="900" dirty="0" smtClean="0">
                <a:solidFill>
                  <a:schemeClr val="tx1"/>
                </a:solidFill>
                <a:latin typeface="Calibri" panose="020F0502020204030204" pitchFamily="34" charset="0"/>
              </a:rPr>
              <a:t>«Роза ветров» (5-9 кл.)</a:t>
            </a:r>
            <a:endParaRPr lang="ru-RU" sz="9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4066986" y="3586234"/>
            <a:ext cx="1764831" cy="514531"/>
          </a:xfrm>
          <a:prstGeom prst="rect">
            <a:avLst/>
          </a:prstGeom>
          <a:solidFill>
            <a:srgbClr val="2D3494"/>
          </a:solidFill>
          <a:ln w="28575">
            <a:solidFill>
              <a:srgbClr val="2D3494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3500" tIns="34290" rIns="13500" bIns="34290"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Линия УМК </a:t>
            </a:r>
            <a:r>
              <a:rPr lang="ru-RU" sz="900" b="1" dirty="0" smtClean="0">
                <a:solidFill>
                  <a:schemeClr val="lt1"/>
                </a:solidFill>
                <a:latin typeface="Calibri" panose="020F0502020204030204" pitchFamily="34" charset="0"/>
              </a:rPr>
              <a:t>под </a:t>
            </a:r>
            <a:r>
              <a:rPr lang="ru-RU" sz="900" b="1" dirty="0">
                <a:solidFill>
                  <a:schemeClr val="lt1"/>
                </a:solidFill>
                <a:latin typeface="Calibri" panose="020F0502020204030204" pitchFamily="34" charset="0"/>
              </a:rPr>
              <a:t>ред. </a:t>
            </a:r>
            <a:endParaRPr lang="ru-RU" sz="900" b="1" dirty="0" smtClean="0">
              <a:solidFill>
                <a:schemeClr val="lt1"/>
              </a:solidFill>
              <a:latin typeface="Calibri" panose="020F0502020204030204" pitchFamily="34" charset="0"/>
            </a:endParaRPr>
          </a:p>
          <a:p>
            <a:pPr algn="ctr"/>
            <a:r>
              <a:rPr lang="ru-RU" sz="900" b="1" dirty="0" smtClean="0">
                <a:solidFill>
                  <a:schemeClr val="lt1"/>
                </a:solidFill>
                <a:latin typeface="Calibri" panose="020F0502020204030204" pitchFamily="34" charset="0"/>
              </a:rPr>
              <a:t>Климановой </a:t>
            </a:r>
            <a:r>
              <a:rPr lang="ru-RU" sz="900" b="1" dirty="0">
                <a:solidFill>
                  <a:schemeClr val="lt1"/>
                </a:solidFill>
                <a:latin typeface="Calibri" panose="020F0502020204030204" pitchFamily="34" charset="0"/>
              </a:rPr>
              <a:t>О. А., Алексеева А. И</a:t>
            </a:r>
            <a:r>
              <a:rPr lang="ru-RU" sz="900" b="1" dirty="0" smtClean="0">
                <a:solidFill>
                  <a:schemeClr val="lt1"/>
                </a:solidFill>
                <a:latin typeface="Calibri" panose="020F0502020204030204" pitchFamily="34" charset="0"/>
              </a:rPr>
              <a:t>. (5-9 кл.)</a:t>
            </a:r>
            <a:endParaRPr lang="ru-RU" sz="900" b="1" dirty="0">
              <a:solidFill>
                <a:schemeClr val="lt1"/>
              </a:solidFill>
              <a:latin typeface="Calibri" panose="020F0502020204030204" pitchFamily="34" charset="0"/>
            </a:endParaRPr>
          </a:p>
        </p:txBody>
      </p:sp>
      <p:sp>
        <p:nvSpPr>
          <p:cNvPr id="110" name="Прямоугольник 109"/>
          <p:cNvSpPr/>
          <p:nvPr/>
        </p:nvSpPr>
        <p:spPr>
          <a:xfrm>
            <a:off x="7002270" y="5042239"/>
            <a:ext cx="1610312" cy="511155"/>
          </a:xfrm>
          <a:prstGeom prst="rect">
            <a:avLst/>
          </a:prstGeom>
          <a:solidFill>
            <a:srgbClr val="2D3494"/>
          </a:solidFill>
          <a:ln w="28575">
            <a:solidFill>
              <a:srgbClr val="2D3494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ru-RU" sz="9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Линия УМК </a:t>
            </a:r>
            <a:r>
              <a:rPr lang="ru-RU" sz="9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Холиной</a:t>
            </a:r>
            <a:r>
              <a:rPr lang="ru-RU" sz="9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В.Н. (10-11 кл)</a:t>
            </a:r>
            <a:endParaRPr lang="ru-RU" sz="9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22" name="Прямоугольник 121"/>
          <p:cNvSpPr/>
          <p:nvPr/>
        </p:nvSpPr>
        <p:spPr>
          <a:xfrm>
            <a:off x="7002270" y="2166337"/>
            <a:ext cx="1610312" cy="511723"/>
          </a:xfrm>
          <a:prstGeom prst="rect">
            <a:avLst/>
          </a:prstGeom>
          <a:solidFill>
            <a:srgbClr val="2D3494"/>
          </a:solidFill>
          <a:ln w="28575">
            <a:solidFill>
              <a:srgbClr val="2D3494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ru-RU" sz="900" b="1" dirty="0">
                <a:solidFill>
                  <a:schemeClr val="bg1"/>
                </a:solidFill>
                <a:latin typeface="Calibri" panose="020F0502020204030204" pitchFamily="34" charset="0"/>
              </a:rPr>
              <a:t>Линия УМК </a:t>
            </a:r>
            <a:r>
              <a:rPr lang="ru-RU" sz="9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Кузнецова А.П., </a:t>
            </a:r>
            <a:r>
              <a:rPr lang="ru-RU" sz="900" b="1" dirty="0">
                <a:solidFill>
                  <a:schemeClr val="bg1"/>
                </a:solidFill>
                <a:latin typeface="Calibri" panose="020F0502020204030204" pitchFamily="34" charset="0"/>
              </a:rPr>
              <a:t>Ким Э.В. </a:t>
            </a:r>
            <a:r>
              <a:rPr lang="ru-RU" sz="9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(</a:t>
            </a:r>
            <a:r>
              <a:rPr lang="ru-RU" sz="900" b="1" dirty="0">
                <a:solidFill>
                  <a:schemeClr val="bg1"/>
                </a:solidFill>
                <a:latin typeface="Calibri" panose="020F0502020204030204" pitchFamily="34" charset="0"/>
              </a:rPr>
              <a:t>10-11 </a:t>
            </a:r>
            <a:r>
              <a:rPr lang="ru-RU" sz="9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кл.)</a:t>
            </a:r>
            <a:endParaRPr lang="ru-RU" sz="9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132" name="Соединительная линия уступом 131"/>
          <p:cNvCxnSpPr>
            <a:stCxn id="108" idx="3"/>
            <a:endCxn id="16" idx="1"/>
          </p:cNvCxnSpPr>
          <p:nvPr/>
        </p:nvCxnSpPr>
        <p:spPr>
          <a:xfrm flipV="1">
            <a:off x="5831817" y="2346326"/>
            <a:ext cx="414369" cy="1497174"/>
          </a:xfrm>
          <a:prstGeom prst="bentConnector3">
            <a:avLst>
              <a:gd name="adj1" fmla="val 50000"/>
            </a:avLst>
          </a:prstGeom>
          <a:solidFill>
            <a:srgbClr val="AE2C25"/>
          </a:solidFill>
          <a:ln w="9525">
            <a:solidFill>
              <a:srgbClr val="2D3494"/>
            </a:solidFill>
            <a:miter lim="800000"/>
            <a:headEnd type="none" w="med" len="med"/>
            <a:tailEnd type="triangle"/>
          </a:ln>
        </p:spPr>
      </p:cxnSp>
      <p:sp>
        <p:nvSpPr>
          <p:cNvPr id="133" name="Прямоугольник 132"/>
          <p:cNvSpPr/>
          <p:nvPr/>
        </p:nvSpPr>
        <p:spPr>
          <a:xfrm>
            <a:off x="3049001" y="1211932"/>
            <a:ext cx="5437045" cy="33513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r>
              <a:rPr lang="ru-RU" sz="1500" b="1" dirty="0" smtClean="0">
                <a:solidFill>
                  <a:srgbClr val="2D3494"/>
                </a:solidFill>
              </a:rPr>
              <a:t>ПРЕЕМСТВЕННЫЕ ЛИНИИ</a:t>
            </a:r>
          </a:p>
        </p:txBody>
      </p:sp>
      <p:sp>
        <p:nvSpPr>
          <p:cNvPr id="138" name="Прямоугольник 137"/>
          <p:cNvSpPr/>
          <p:nvPr/>
        </p:nvSpPr>
        <p:spPr>
          <a:xfrm>
            <a:off x="611560" y="1124744"/>
            <a:ext cx="1849574" cy="33513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r>
              <a:rPr lang="ru-RU" sz="1500" b="1" dirty="0" smtClean="0">
                <a:solidFill>
                  <a:srgbClr val="2D3494"/>
                </a:solidFill>
              </a:rPr>
              <a:t>ПЕРЕХОДЫ</a:t>
            </a:r>
          </a:p>
        </p:txBody>
      </p:sp>
      <p:grpSp>
        <p:nvGrpSpPr>
          <p:cNvPr id="2" name="Group 115"/>
          <p:cNvGrpSpPr/>
          <p:nvPr/>
        </p:nvGrpSpPr>
        <p:grpSpPr>
          <a:xfrm>
            <a:off x="2699793" y="1508786"/>
            <a:ext cx="327311" cy="584379"/>
            <a:chOff x="4259263" y="5543551"/>
            <a:chExt cx="244475" cy="304800"/>
          </a:xfrm>
          <a:solidFill>
            <a:srgbClr val="2D3494"/>
          </a:solidFill>
        </p:grpSpPr>
        <p:sp>
          <p:nvSpPr>
            <p:cNvPr id="144" name="Freeform 35"/>
            <p:cNvSpPr>
              <a:spLocks/>
            </p:cNvSpPr>
            <p:nvPr/>
          </p:nvSpPr>
          <p:spPr bwMode="auto">
            <a:xfrm>
              <a:off x="43354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4406" tIns="42203" rIns="84406" bIns="42203" numCol="1" anchor="ctr" anchorCtr="0" compatLnSpc="1">
              <a:prstTxWarp prst="textNoShape">
                <a:avLst/>
              </a:prstTxWarp>
            </a:bodyPr>
            <a:lstStyle/>
            <a:p>
              <a:endParaRPr lang="en-US" sz="1200" dirty="0"/>
            </a:p>
          </p:txBody>
        </p:sp>
        <p:sp>
          <p:nvSpPr>
            <p:cNvPr id="145" name="Freeform 36"/>
            <p:cNvSpPr>
              <a:spLocks/>
            </p:cNvSpPr>
            <p:nvPr/>
          </p:nvSpPr>
          <p:spPr bwMode="auto">
            <a:xfrm>
              <a:off x="42592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4406" tIns="42203" rIns="84406" bIns="42203" numCol="1" anchor="ctr" anchorCtr="0" compatLnSpc="1">
              <a:prstTxWarp prst="textNoShape">
                <a:avLst/>
              </a:prstTxWarp>
            </a:bodyPr>
            <a:lstStyle/>
            <a:p>
              <a:endParaRPr lang="en-US" sz="1200" dirty="0"/>
            </a:p>
          </p:txBody>
        </p:sp>
      </p:grpSp>
      <p:grpSp>
        <p:nvGrpSpPr>
          <p:cNvPr id="10" name="Group 115"/>
          <p:cNvGrpSpPr/>
          <p:nvPr/>
        </p:nvGrpSpPr>
        <p:grpSpPr>
          <a:xfrm>
            <a:off x="2699793" y="2468893"/>
            <a:ext cx="327311" cy="584379"/>
            <a:chOff x="4259263" y="5543551"/>
            <a:chExt cx="244475" cy="304800"/>
          </a:xfrm>
          <a:solidFill>
            <a:srgbClr val="2D3494"/>
          </a:solidFill>
        </p:grpSpPr>
        <p:sp>
          <p:nvSpPr>
            <p:cNvPr id="147" name="Freeform 35"/>
            <p:cNvSpPr>
              <a:spLocks/>
            </p:cNvSpPr>
            <p:nvPr/>
          </p:nvSpPr>
          <p:spPr bwMode="auto">
            <a:xfrm>
              <a:off x="43354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4406" tIns="42203" rIns="84406" bIns="42203" numCol="1" anchor="ctr" anchorCtr="0" compatLnSpc="1">
              <a:prstTxWarp prst="textNoShape">
                <a:avLst/>
              </a:prstTxWarp>
            </a:bodyPr>
            <a:lstStyle/>
            <a:p>
              <a:endParaRPr lang="en-US" sz="1200" dirty="0"/>
            </a:p>
          </p:txBody>
        </p:sp>
        <p:sp>
          <p:nvSpPr>
            <p:cNvPr id="148" name="Freeform 36"/>
            <p:cNvSpPr>
              <a:spLocks/>
            </p:cNvSpPr>
            <p:nvPr/>
          </p:nvSpPr>
          <p:spPr bwMode="auto">
            <a:xfrm>
              <a:off x="42592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4406" tIns="42203" rIns="84406" bIns="42203" numCol="1" anchor="ctr" anchorCtr="0" compatLnSpc="1">
              <a:prstTxWarp prst="textNoShape">
                <a:avLst/>
              </a:prstTxWarp>
            </a:bodyPr>
            <a:lstStyle/>
            <a:p>
              <a:endParaRPr lang="en-US" sz="1200" dirty="0"/>
            </a:p>
          </p:txBody>
        </p:sp>
      </p:grpSp>
      <p:grpSp>
        <p:nvGrpSpPr>
          <p:cNvPr id="11" name="Group 115"/>
          <p:cNvGrpSpPr/>
          <p:nvPr/>
        </p:nvGrpSpPr>
        <p:grpSpPr>
          <a:xfrm>
            <a:off x="2699793" y="3429000"/>
            <a:ext cx="327311" cy="584379"/>
            <a:chOff x="4259263" y="5543551"/>
            <a:chExt cx="244475" cy="304800"/>
          </a:xfrm>
          <a:solidFill>
            <a:srgbClr val="2D3494"/>
          </a:solidFill>
        </p:grpSpPr>
        <p:sp>
          <p:nvSpPr>
            <p:cNvPr id="150" name="Freeform 35"/>
            <p:cNvSpPr>
              <a:spLocks/>
            </p:cNvSpPr>
            <p:nvPr/>
          </p:nvSpPr>
          <p:spPr bwMode="auto">
            <a:xfrm>
              <a:off x="43354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4406" tIns="42203" rIns="84406" bIns="42203" numCol="1" anchor="ctr" anchorCtr="0" compatLnSpc="1">
              <a:prstTxWarp prst="textNoShape">
                <a:avLst/>
              </a:prstTxWarp>
            </a:bodyPr>
            <a:lstStyle/>
            <a:p>
              <a:endParaRPr lang="en-US" sz="1200" dirty="0"/>
            </a:p>
          </p:txBody>
        </p:sp>
        <p:sp>
          <p:nvSpPr>
            <p:cNvPr id="151" name="Freeform 36"/>
            <p:cNvSpPr>
              <a:spLocks/>
            </p:cNvSpPr>
            <p:nvPr/>
          </p:nvSpPr>
          <p:spPr bwMode="auto">
            <a:xfrm>
              <a:off x="42592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4406" tIns="42203" rIns="84406" bIns="42203" numCol="1" anchor="ctr" anchorCtr="0" compatLnSpc="1">
              <a:prstTxWarp prst="textNoShape">
                <a:avLst/>
              </a:prstTxWarp>
            </a:bodyPr>
            <a:lstStyle/>
            <a:p>
              <a:endParaRPr lang="en-US" sz="1200" dirty="0"/>
            </a:p>
          </p:txBody>
        </p:sp>
      </p:grpSp>
      <p:grpSp>
        <p:nvGrpSpPr>
          <p:cNvPr id="12" name="Группа 151"/>
          <p:cNvGrpSpPr/>
          <p:nvPr/>
        </p:nvGrpSpPr>
        <p:grpSpPr>
          <a:xfrm>
            <a:off x="8434674" y="1916833"/>
            <a:ext cx="345656" cy="450001"/>
            <a:chOff x="8680821" y="529995"/>
            <a:chExt cx="474669" cy="444349"/>
          </a:xfrm>
        </p:grpSpPr>
        <p:sp>
          <p:nvSpPr>
            <p:cNvPr id="153" name="object 26"/>
            <p:cNvSpPr/>
            <p:nvPr/>
          </p:nvSpPr>
          <p:spPr>
            <a:xfrm>
              <a:off x="8680821" y="529995"/>
              <a:ext cx="474669" cy="444349"/>
            </a:xfrm>
            <a:custGeom>
              <a:avLst/>
              <a:gdLst/>
              <a:ahLst/>
              <a:cxnLst/>
              <a:rect l="l" t="t" r="r" b="b"/>
              <a:pathLst>
                <a:path w="576579" h="539750">
                  <a:moveTo>
                    <a:pt x="288163" y="0"/>
                  </a:moveTo>
                  <a:lnTo>
                    <a:pt x="241425" y="3530"/>
                  </a:lnTo>
                  <a:lnTo>
                    <a:pt x="197087" y="13753"/>
                  </a:lnTo>
                  <a:lnTo>
                    <a:pt x="155743" y="30113"/>
                  </a:lnTo>
                  <a:lnTo>
                    <a:pt x="117985" y="52055"/>
                  </a:lnTo>
                  <a:lnTo>
                    <a:pt x="84407" y="79025"/>
                  </a:lnTo>
                  <a:lnTo>
                    <a:pt x="55603" y="110468"/>
                  </a:lnTo>
                  <a:lnTo>
                    <a:pt x="32167" y="145829"/>
                  </a:lnTo>
                  <a:lnTo>
                    <a:pt x="14692" y="184554"/>
                  </a:lnTo>
                  <a:lnTo>
                    <a:pt x="3772" y="226087"/>
                  </a:lnTo>
                  <a:lnTo>
                    <a:pt x="0" y="269875"/>
                  </a:lnTo>
                  <a:lnTo>
                    <a:pt x="3772" y="313662"/>
                  </a:lnTo>
                  <a:lnTo>
                    <a:pt x="14692" y="355195"/>
                  </a:lnTo>
                  <a:lnTo>
                    <a:pt x="32167" y="393920"/>
                  </a:lnTo>
                  <a:lnTo>
                    <a:pt x="55603" y="429281"/>
                  </a:lnTo>
                  <a:lnTo>
                    <a:pt x="84407" y="460724"/>
                  </a:lnTo>
                  <a:lnTo>
                    <a:pt x="117985" y="487694"/>
                  </a:lnTo>
                  <a:lnTo>
                    <a:pt x="155743" y="509636"/>
                  </a:lnTo>
                  <a:lnTo>
                    <a:pt x="197087" y="525996"/>
                  </a:lnTo>
                  <a:lnTo>
                    <a:pt x="241425" y="536219"/>
                  </a:lnTo>
                  <a:lnTo>
                    <a:pt x="288163" y="539750"/>
                  </a:lnTo>
                  <a:lnTo>
                    <a:pt x="334900" y="536219"/>
                  </a:lnTo>
                  <a:lnTo>
                    <a:pt x="379238" y="525996"/>
                  </a:lnTo>
                  <a:lnTo>
                    <a:pt x="420582" y="509636"/>
                  </a:lnTo>
                  <a:lnTo>
                    <a:pt x="458340" y="487694"/>
                  </a:lnTo>
                  <a:lnTo>
                    <a:pt x="491918" y="460724"/>
                  </a:lnTo>
                  <a:lnTo>
                    <a:pt x="520722" y="429281"/>
                  </a:lnTo>
                  <a:lnTo>
                    <a:pt x="544158" y="393920"/>
                  </a:lnTo>
                  <a:lnTo>
                    <a:pt x="561633" y="355195"/>
                  </a:lnTo>
                  <a:lnTo>
                    <a:pt x="572553" y="313662"/>
                  </a:lnTo>
                  <a:lnTo>
                    <a:pt x="576326" y="269875"/>
                  </a:lnTo>
                  <a:lnTo>
                    <a:pt x="572553" y="226087"/>
                  </a:lnTo>
                  <a:lnTo>
                    <a:pt x="561633" y="184554"/>
                  </a:lnTo>
                  <a:lnTo>
                    <a:pt x="544158" y="145829"/>
                  </a:lnTo>
                  <a:lnTo>
                    <a:pt x="520722" y="110468"/>
                  </a:lnTo>
                  <a:lnTo>
                    <a:pt x="491918" y="79025"/>
                  </a:lnTo>
                  <a:lnTo>
                    <a:pt x="458340" y="52055"/>
                  </a:lnTo>
                  <a:lnTo>
                    <a:pt x="420582" y="30113"/>
                  </a:lnTo>
                  <a:lnTo>
                    <a:pt x="379238" y="13753"/>
                  </a:lnTo>
                  <a:lnTo>
                    <a:pt x="334900" y="3530"/>
                  </a:lnTo>
                  <a:lnTo>
                    <a:pt x="288163" y="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2D3494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0" h="0"/>
            </a:sp3d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28"/>
            <p:cNvSpPr txBox="1"/>
            <p:nvPr/>
          </p:nvSpPr>
          <p:spPr>
            <a:xfrm>
              <a:off x="8824170" y="553967"/>
              <a:ext cx="175127" cy="28555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9525">
                <a:spcBef>
                  <a:spcPts val="71"/>
                </a:spcBef>
              </a:pPr>
              <a:r>
                <a:rPr lang="ru-RU" b="1" spc="-229" dirty="0">
                  <a:solidFill>
                    <a:srgbClr val="2D3494"/>
                  </a:solidFill>
                  <a:latin typeface="Calibri" panose="020F0502020204030204" pitchFamily="34" charset="0"/>
                  <a:cs typeface="Arial"/>
                </a:rPr>
                <a:t>Б</a:t>
              </a:r>
              <a:r>
                <a:rPr lang="ru-RU" spc="-229" dirty="0" smtClean="0">
                  <a:solidFill>
                    <a:srgbClr val="2D3494"/>
                  </a:solidFill>
                  <a:latin typeface="+mj-lt"/>
                  <a:cs typeface="Arial"/>
                </a:rPr>
                <a:t> </a:t>
              </a:r>
              <a:endParaRPr dirty="0">
                <a:solidFill>
                  <a:srgbClr val="2D3494"/>
                </a:solidFill>
                <a:latin typeface="+mj-lt"/>
                <a:cs typeface="Arial"/>
              </a:endParaRPr>
            </a:p>
          </p:txBody>
        </p:sp>
      </p:grpSp>
      <p:grpSp>
        <p:nvGrpSpPr>
          <p:cNvPr id="13" name="Группа 28"/>
          <p:cNvGrpSpPr/>
          <p:nvPr/>
        </p:nvGrpSpPr>
        <p:grpSpPr>
          <a:xfrm>
            <a:off x="3163303" y="3214030"/>
            <a:ext cx="814633" cy="1056046"/>
            <a:chOff x="4217735" y="3127310"/>
            <a:chExt cx="1086177" cy="1258938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9500" y="3127310"/>
              <a:ext cx="704412" cy="93600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7735" y="3450248"/>
              <a:ext cx="704412" cy="93600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4" name="Группа 26"/>
          <p:cNvGrpSpPr/>
          <p:nvPr/>
        </p:nvGrpSpPr>
        <p:grpSpPr>
          <a:xfrm>
            <a:off x="251520" y="2372884"/>
            <a:ext cx="648072" cy="744214"/>
            <a:chOff x="479456" y="3388257"/>
            <a:chExt cx="1064420" cy="1171431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877" y="3388257"/>
              <a:ext cx="719999" cy="93600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456" y="3623688"/>
              <a:ext cx="720000" cy="93600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5" name="Группа 25"/>
          <p:cNvGrpSpPr/>
          <p:nvPr/>
        </p:nvGrpSpPr>
        <p:grpSpPr>
          <a:xfrm>
            <a:off x="179512" y="1412776"/>
            <a:ext cx="720080" cy="769129"/>
            <a:chOff x="479456" y="1882190"/>
            <a:chExt cx="1064420" cy="1080016"/>
          </a:xfrm>
        </p:grpSpPr>
        <p:pic>
          <p:nvPicPr>
            <p:cNvPr id="161" name="Рисунок 16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351" y="1882190"/>
              <a:ext cx="712525" cy="93600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2" name="Рисунок 16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456" y="2026206"/>
              <a:ext cx="712525" cy="93600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186" y="1954197"/>
            <a:ext cx="541332" cy="78425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186" y="3375750"/>
            <a:ext cx="539712" cy="783839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163" name="Прямоугольник 162"/>
          <p:cNvSpPr/>
          <p:nvPr/>
        </p:nvSpPr>
        <p:spPr>
          <a:xfrm>
            <a:off x="7006408" y="3587638"/>
            <a:ext cx="1610312" cy="511723"/>
          </a:xfrm>
          <a:prstGeom prst="rect">
            <a:avLst/>
          </a:prstGeom>
          <a:solidFill>
            <a:srgbClr val="2D3494"/>
          </a:solidFill>
          <a:ln w="28575">
            <a:solidFill>
              <a:srgbClr val="2D3494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ru-RU" sz="900" b="1" dirty="0">
                <a:solidFill>
                  <a:schemeClr val="bg1"/>
                </a:solidFill>
                <a:latin typeface="Calibri" panose="020F0502020204030204" pitchFamily="34" charset="0"/>
              </a:rPr>
              <a:t>Линия УМК </a:t>
            </a:r>
            <a:r>
              <a:rPr lang="ru-RU" sz="9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«Роза ветров» Бахчиевой </a:t>
            </a:r>
            <a:r>
              <a:rPr lang="ru-RU" sz="900" b="1" dirty="0">
                <a:solidFill>
                  <a:schemeClr val="bg1"/>
                </a:solidFill>
                <a:latin typeface="Calibri" panose="020F0502020204030204" pitchFamily="34" charset="0"/>
              </a:rPr>
              <a:t>О.А. </a:t>
            </a:r>
          </a:p>
          <a:p>
            <a:r>
              <a:rPr lang="ru-RU" sz="9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(</a:t>
            </a:r>
            <a:r>
              <a:rPr lang="ru-RU" sz="900" b="1" dirty="0">
                <a:solidFill>
                  <a:schemeClr val="bg1"/>
                </a:solidFill>
                <a:latin typeface="Calibri" panose="020F0502020204030204" pitchFamily="34" charset="0"/>
              </a:rPr>
              <a:t>10-11 </a:t>
            </a:r>
            <a:r>
              <a:rPr lang="ru-RU" sz="9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кл.)</a:t>
            </a:r>
            <a:endParaRPr lang="ru-RU" sz="9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18" name="Группа 29"/>
          <p:cNvGrpSpPr/>
          <p:nvPr/>
        </p:nvGrpSpPr>
        <p:grpSpPr>
          <a:xfrm>
            <a:off x="6246188" y="4725145"/>
            <a:ext cx="654011" cy="959663"/>
            <a:chOff x="8472264" y="4731930"/>
            <a:chExt cx="872015" cy="1145342"/>
          </a:xfrm>
        </p:grpSpPr>
        <p:pic>
          <p:nvPicPr>
            <p:cNvPr id="167" name="Рисунок 166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2492" y="4731930"/>
              <a:ext cx="711787" cy="936000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8" name="Рисунок 16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2264" y="4941272"/>
              <a:ext cx="711787" cy="936000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9" name="Группа 168"/>
          <p:cNvGrpSpPr/>
          <p:nvPr/>
        </p:nvGrpSpPr>
        <p:grpSpPr>
          <a:xfrm>
            <a:off x="8438436" y="4846421"/>
            <a:ext cx="345656" cy="450001"/>
            <a:chOff x="8680821" y="529995"/>
            <a:chExt cx="474669" cy="444349"/>
          </a:xfrm>
        </p:grpSpPr>
        <p:sp>
          <p:nvSpPr>
            <p:cNvPr id="170" name="object 26"/>
            <p:cNvSpPr/>
            <p:nvPr/>
          </p:nvSpPr>
          <p:spPr>
            <a:xfrm>
              <a:off x="8680821" y="529995"/>
              <a:ext cx="474669" cy="444349"/>
            </a:xfrm>
            <a:custGeom>
              <a:avLst/>
              <a:gdLst/>
              <a:ahLst/>
              <a:cxnLst/>
              <a:rect l="l" t="t" r="r" b="b"/>
              <a:pathLst>
                <a:path w="576579" h="539750">
                  <a:moveTo>
                    <a:pt x="288163" y="0"/>
                  </a:moveTo>
                  <a:lnTo>
                    <a:pt x="241425" y="3530"/>
                  </a:lnTo>
                  <a:lnTo>
                    <a:pt x="197087" y="13753"/>
                  </a:lnTo>
                  <a:lnTo>
                    <a:pt x="155743" y="30113"/>
                  </a:lnTo>
                  <a:lnTo>
                    <a:pt x="117985" y="52055"/>
                  </a:lnTo>
                  <a:lnTo>
                    <a:pt x="84407" y="79025"/>
                  </a:lnTo>
                  <a:lnTo>
                    <a:pt x="55603" y="110468"/>
                  </a:lnTo>
                  <a:lnTo>
                    <a:pt x="32167" y="145829"/>
                  </a:lnTo>
                  <a:lnTo>
                    <a:pt x="14692" y="184554"/>
                  </a:lnTo>
                  <a:lnTo>
                    <a:pt x="3772" y="226087"/>
                  </a:lnTo>
                  <a:lnTo>
                    <a:pt x="0" y="269875"/>
                  </a:lnTo>
                  <a:lnTo>
                    <a:pt x="3772" y="313662"/>
                  </a:lnTo>
                  <a:lnTo>
                    <a:pt x="14692" y="355195"/>
                  </a:lnTo>
                  <a:lnTo>
                    <a:pt x="32167" y="393920"/>
                  </a:lnTo>
                  <a:lnTo>
                    <a:pt x="55603" y="429281"/>
                  </a:lnTo>
                  <a:lnTo>
                    <a:pt x="84407" y="460724"/>
                  </a:lnTo>
                  <a:lnTo>
                    <a:pt x="117985" y="487694"/>
                  </a:lnTo>
                  <a:lnTo>
                    <a:pt x="155743" y="509636"/>
                  </a:lnTo>
                  <a:lnTo>
                    <a:pt x="197087" y="525996"/>
                  </a:lnTo>
                  <a:lnTo>
                    <a:pt x="241425" y="536219"/>
                  </a:lnTo>
                  <a:lnTo>
                    <a:pt x="288163" y="539750"/>
                  </a:lnTo>
                  <a:lnTo>
                    <a:pt x="334900" y="536219"/>
                  </a:lnTo>
                  <a:lnTo>
                    <a:pt x="379238" y="525996"/>
                  </a:lnTo>
                  <a:lnTo>
                    <a:pt x="420582" y="509636"/>
                  </a:lnTo>
                  <a:lnTo>
                    <a:pt x="458340" y="487694"/>
                  </a:lnTo>
                  <a:lnTo>
                    <a:pt x="491918" y="460724"/>
                  </a:lnTo>
                  <a:lnTo>
                    <a:pt x="520722" y="429281"/>
                  </a:lnTo>
                  <a:lnTo>
                    <a:pt x="544158" y="393920"/>
                  </a:lnTo>
                  <a:lnTo>
                    <a:pt x="561633" y="355195"/>
                  </a:lnTo>
                  <a:lnTo>
                    <a:pt x="572553" y="313662"/>
                  </a:lnTo>
                  <a:lnTo>
                    <a:pt x="576326" y="269875"/>
                  </a:lnTo>
                  <a:lnTo>
                    <a:pt x="572553" y="226087"/>
                  </a:lnTo>
                  <a:lnTo>
                    <a:pt x="561633" y="184554"/>
                  </a:lnTo>
                  <a:lnTo>
                    <a:pt x="544158" y="145829"/>
                  </a:lnTo>
                  <a:lnTo>
                    <a:pt x="520722" y="110468"/>
                  </a:lnTo>
                  <a:lnTo>
                    <a:pt x="491918" y="79025"/>
                  </a:lnTo>
                  <a:lnTo>
                    <a:pt x="458340" y="52055"/>
                  </a:lnTo>
                  <a:lnTo>
                    <a:pt x="420582" y="30113"/>
                  </a:lnTo>
                  <a:lnTo>
                    <a:pt x="379238" y="13753"/>
                  </a:lnTo>
                  <a:lnTo>
                    <a:pt x="334900" y="3530"/>
                  </a:lnTo>
                  <a:lnTo>
                    <a:pt x="288163" y="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2D3494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0" h="0"/>
            </a:sp3d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28"/>
            <p:cNvSpPr txBox="1"/>
            <p:nvPr/>
          </p:nvSpPr>
          <p:spPr>
            <a:xfrm>
              <a:off x="8824170" y="553968"/>
              <a:ext cx="175127" cy="28555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9525">
                <a:spcBef>
                  <a:spcPts val="71"/>
                </a:spcBef>
              </a:pPr>
              <a:r>
                <a:rPr lang="ru-RU" b="1" spc="-229" dirty="0">
                  <a:solidFill>
                    <a:srgbClr val="2D3494"/>
                  </a:solidFill>
                  <a:latin typeface="Calibri" panose="020F0502020204030204" pitchFamily="34" charset="0"/>
                  <a:cs typeface="Arial"/>
                </a:rPr>
                <a:t>У</a:t>
              </a:r>
              <a:endParaRPr dirty="0">
                <a:solidFill>
                  <a:srgbClr val="2D3494"/>
                </a:solidFill>
                <a:latin typeface="+mj-lt"/>
                <a:cs typeface="Arial"/>
              </a:endParaRPr>
            </a:p>
          </p:txBody>
        </p:sp>
      </p:grpSp>
      <p:sp>
        <p:nvSpPr>
          <p:cNvPr id="172" name="Прямоугольник 171"/>
          <p:cNvSpPr/>
          <p:nvPr/>
        </p:nvSpPr>
        <p:spPr>
          <a:xfrm>
            <a:off x="3616431" y="4116922"/>
            <a:ext cx="2659605" cy="2077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900" b="1" spc="-1" dirty="0" smtClean="0">
                <a:solidFill>
                  <a:srgbClr val="FC0652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ФП № 1.2.3.4.2.1 – 1.2.3.4.2.4</a:t>
            </a:r>
            <a:endParaRPr lang="ru-RU" sz="900" b="1" dirty="0">
              <a:solidFill>
                <a:srgbClr val="FC0652"/>
              </a:solidFill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6876305" y="4104058"/>
            <a:ext cx="1890210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900" b="1" dirty="0" smtClean="0">
                <a:solidFill>
                  <a:srgbClr val="FC0652"/>
                </a:solidFill>
              </a:rPr>
              <a:t>ФП № 1.3.3.3.1.1</a:t>
            </a:r>
            <a:endParaRPr lang="ru-RU" sz="900" b="1" dirty="0">
              <a:solidFill>
                <a:srgbClr val="FC0652"/>
              </a:solidFill>
            </a:endParaRPr>
          </a:p>
        </p:txBody>
      </p:sp>
      <p:sp>
        <p:nvSpPr>
          <p:cNvPr id="174" name="TextBox 173"/>
          <p:cNvSpPr txBox="1"/>
          <p:nvPr/>
        </p:nvSpPr>
        <p:spPr>
          <a:xfrm>
            <a:off x="6855176" y="2711459"/>
            <a:ext cx="1782198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900" b="1" dirty="0" smtClean="0">
                <a:solidFill>
                  <a:srgbClr val="FC0652"/>
                </a:solidFill>
              </a:rPr>
              <a:t>ФП № 1.3.3.3.4.1</a:t>
            </a:r>
            <a:endParaRPr lang="ru-RU" sz="900" b="1" dirty="0">
              <a:solidFill>
                <a:srgbClr val="FC0652"/>
              </a:solidFill>
            </a:endParaRPr>
          </a:p>
        </p:txBody>
      </p:sp>
      <p:sp>
        <p:nvSpPr>
          <p:cNvPr id="175" name="TextBox 174"/>
          <p:cNvSpPr txBox="1"/>
          <p:nvPr/>
        </p:nvSpPr>
        <p:spPr>
          <a:xfrm>
            <a:off x="6873749" y="5589242"/>
            <a:ext cx="1890210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900" b="1" dirty="0" smtClean="0">
                <a:solidFill>
                  <a:srgbClr val="FC0652"/>
                </a:solidFill>
              </a:rPr>
              <a:t>ФП № </a:t>
            </a:r>
            <a:r>
              <a:rPr lang="ru-RU" sz="900" b="1" dirty="0">
                <a:solidFill>
                  <a:srgbClr val="FC0652"/>
                </a:solidFill>
              </a:rPr>
              <a:t>1.3.3.4.2.1 – </a:t>
            </a:r>
            <a:r>
              <a:rPr lang="ru-RU" sz="900" b="1" dirty="0" smtClean="0">
                <a:solidFill>
                  <a:srgbClr val="FC0652"/>
                </a:solidFill>
              </a:rPr>
              <a:t>1.3.3.4.2.2</a:t>
            </a:r>
            <a:endParaRPr lang="ru-RU" sz="900" b="1" dirty="0">
              <a:solidFill>
                <a:srgbClr val="FC0652"/>
              </a:solidFill>
            </a:endParaRPr>
          </a:p>
        </p:txBody>
      </p:sp>
      <p:grpSp>
        <p:nvGrpSpPr>
          <p:cNvPr id="20" name="Группа 175"/>
          <p:cNvGrpSpPr/>
          <p:nvPr/>
        </p:nvGrpSpPr>
        <p:grpSpPr>
          <a:xfrm>
            <a:off x="8394745" y="3297334"/>
            <a:ext cx="656194" cy="493749"/>
            <a:chOff x="3165173" y="951958"/>
            <a:chExt cx="874925" cy="493749"/>
          </a:xfrm>
        </p:grpSpPr>
        <p:sp>
          <p:nvSpPr>
            <p:cNvPr id="177" name="object 26"/>
            <p:cNvSpPr/>
            <p:nvPr/>
          </p:nvSpPr>
          <p:spPr>
            <a:xfrm>
              <a:off x="3165173" y="951958"/>
              <a:ext cx="874925" cy="493749"/>
            </a:xfrm>
            <a:custGeom>
              <a:avLst/>
              <a:gdLst/>
              <a:ahLst/>
              <a:cxnLst/>
              <a:rect l="l" t="t" r="r" b="b"/>
              <a:pathLst>
                <a:path w="576579" h="539750">
                  <a:moveTo>
                    <a:pt x="288163" y="0"/>
                  </a:moveTo>
                  <a:lnTo>
                    <a:pt x="241425" y="3530"/>
                  </a:lnTo>
                  <a:lnTo>
                    <a:pt x="197087" y="13753"/>
                  </a:lnTo>
                  <a:lnTo>
                    <a:pt x="155743" y="30113"/>
                  </a:lnTo>
                  <a:lnTo>
                    <a:pt x="117985" y="52055"/>
                  </a:lnTo>
                  <a:lnTo>
                    <a:pt x="84407" y="79025"/>
                  </a:lnTo>
                  <a:lnTo>
                    <a:pt x="55603" y="110468"/>
                  </a:lnTo>
                  <a:lnTo>
                    <a:pt x="32167" y="145829"/>
                  </a:lnTo>
                  <a:lnTo>
                    <a:pt x="14692" y="184554"/>
                  </a:lnTo>
                  <a:lnTo>
                    <a:pt x="3772" y="226087"/>
                  </a:lnTo>
                  <a:lnTo>
                    <a:pt x="0" y="269875"/>
                  </a:lnTo>
                  <a:lnTo>
                    <a:pt x="3772" y="313662"/>
                  </a:lnTo>
                  <a:lnTo>
                    <a:pt x="14692" y="355195"/>
                  </a:lnTo>
                  <a:lnTo>
                    <a:pt x="32167" y="393920"/>
                  </a:lnTo>
                  <a:lnTo>
                    <a:pt x="55603" y="429281"/>
                  </a:lnTo>
                  <a:lnTo>
                    <a:pt x="84407" y="460724"/>
                  </a:lnTo>
                  <a:lnTo>
                    <a:pt x="117985" y="487694"/>
                  </a:lnTo>
                  <a:lnTo>
                    <a:pt x="155743" y="509636"/>
                  </a:lnTo>
                  <a:lnTo>
                    <a:pt x="197087" y="525996"/>
                  </a:lnTo>
                  <a:lnTo>
                    <a:pt x="241425" y="536219"/>
                  </a:lnTo>
                  <a:lnTo>
                    <a:pt x="288163" y="539750"/>
                  </a:lnTo>
                  <a:lnTo>
                    <a:pt x="334900" y="536219"/>
                  </a:lnTo>
                  <a:lnTo>
                    <a:pt x="379238" y="525996"/>
                  </a:lnTo>
                  <a:lnTo>
                    <a:pt x="420582" y="509636"/>
                  </a:lnTo>
                  <a:lnTo>
                    <a:pt x="458340" y="487694"/>
                  </a:lnTo>
                  <a:lnTo>
                    <a:pt x="491918" y="460724"/>
                  </a:lnTo>
                  <a:lnTo>
                    <a:pt x="520722" y="429281"/>
                  </a:lnTo>
                  <a:lnTo>
                    <a:pt x="544158" y="393920"/>
                  </a:lnTo>
                  <a:lnTo>
                    <a:pt x="561633" y="355195"/>
                  </a:lnTo>
                  <a:lnTo>
                    <a:pt x="572553" y="313662"/>
                  </a:lnTo>
                  <a:lnTo>
                    <a:pt x="576326" y="269875"/>
                  </a:lnTo>
                  <a:lnTo>
                    <a:pt x="572553" y="226087"/>
                  </a:lnTo>
                  <a:lnTo>
                    <a:pt x="561633" y="184554"/>
                  </a:lnTo>
                  <a:lnTo>
                    <a:pt x="544158" y="145829"/>
                  </a:lnTo>
                  <a:lnTo>
                    <a:pt x="520722" y="110468"/>
                  </a:lnTo>
                  <a:lnTo>
                    <a:pt x="491918" y="79025"/>
                  </a:lnTo>
                  <a:lnTo>
                    <a:pt x="458340" y="52055"/>
                  </a:lnTo>
                  <a:lnTo>
                    <a:pt x="420582" y="30113"/>
                  </a:lnTo>
                  <a:lnTo>
                    <a:pt x="379238" y="13753"/>
                  </a:lnTo>
                  <a:lnTo>
                    <a:pt x="334900" y="3530"/>
                  </a:lnTo>
                  <a:lnTo>
                    <a:pt x="288163" y="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2D3494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0" h="0"/>
            </a:sp3d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28"/>
            <p:cNvSpPr txBox="1"/>
            <p:nvPr/>
          </p:nvSpPr>
          <p:spPr>
            <a:xfrm>
              <a:off x="3319304" y="1004675"/>
              <a:ext cx="175127" cy="289182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9525">
                <a:spcBef>
                  <a:spcPts val="71"/>
                </a:spcBef>
              </a:pPr>
              <a:r>
                <a:rPr lang="ru-RU" b="1" spc="-229" dirty="0">
                  <a:solidFill>
                    <a:srgbClr val="2D3494"/>
                  </a:solidFill>
                  <a:latin typeface="Calibri" panose="020F0502020204030204" pitchFamily="34" charset="0"/>
                  <a:cs typeface="Arial"/>
                </a:rPr>
                <a:t>Б </a:t>
              </a:r>
              <a:endParaRPr b="1" spc="-229" dirty="0">
                <a:solidFill>
                  <a:srgbClr val="2D3494"/>
                </a:solidFill>
                <a:latin typeface="Calibri" panose="020F0502020204030204" pitchFamily="34" charset="0"/>
                <a:cs typeface="Arial"/>
              </a:endParaRPr>
            </a:p>
          </p:txBody>
        </p:sp>
        <p:sp>
          <p:nvSpPr>
            <p:cNvPr id="179" name="object 28"/>
            <p:cNvSpPr txBox="1"/>
            <p:nvPr/>
          </p:nvSpPr>
          <p:spPr>
            <a:xfrm>
              <a:off x="3718922" y="1004675"/>
              <a:ext cx="175127" cy="289182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9525">
                <a:spcBef>
                  <a:spcPts val="71"/>
                </a:spcBef>
              </a:pPr>
              <a:r>
                <a:rPr lang="ru-RU" b="1" spc="-229" dirty="0" smtClean="0">
                  <a:solidFill>
                    <a:srgbClr val="2D3494"/>
                  </a:solidFill>
                  <a:latin typeface="Calibri" panose="020F0502020204030204" pitchFamily="34" charset="0"/>
                  <a:cs typeface="Arial"/>
                </a:rPr>
                <a:t>У</a:t>
              </a:r>
              <a:endParaRPr b="1" dirty="0">
                <a:solidFill>
                  <a:srgbClr val="2D3494"/>
                </a:solidFill>
                <a:latin typeface="Calibri" panose="020F0502020204030204" pitchFamily="34" charset="0"/>
                <a:cs typeface="Arial"/>
              </a:endParaRPr>
            </a:p>
          </p:txBody>
        </p:sp>
        <p:sp>
          <p:nvSpPr>
            <p:cNvPr id="180" name="object 28"/>
            <p:cNvSpPr txBox="1"/>
            <p:nvPr/>
          </p:nvSpPr>
          <p:spPr>
            <a:xfrm>
              <a:off x="3523977" y="994946"/>
              <a:ext cx="175127" cy="289182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9525">
                <a:spcBef>
                  <a:spcPts val="71"/>
                </a:spcBef>
              </a:pPr>
              <a:r>
                <a:rPr lang="ru-RU" b="1" spc="-229" dirty="0">
                  <a:solidFill>
                    <a:srgbClr val="2D3494"/>
                  </a:solidFill>
                  <a:latin typeface="Calibri" panose="020F0502020204030204" pitchFamily="34" charset="0"/>
                  <a:cs typeface="Arial"/>
                </a:rPr>
                <a:t>+</a:t>
              </a:r>
              <a:r>
                <a:rPr lang="ru-RU" spc="-229" dirty="0" smtClean="0">
                  <a:solidFill>
                    <a:srgbClr val="2D3494"/>
                  </a:solidFill>
                  <a:latin typeface="+mj-lt"/>
                  <a:cs typeface="Arial"/>
                </a:rPr>
                <a:t> </a:t>
              </a:r>
              <a:endParaRPr dirty="0">
                <a:solidFill>
                  <a:srgbClr val="2D3494"/>
                </a:solidFill>
                <a:latin typeface="+mj-lt"/>
                <a:cs typeface="Arial"/>
              </a:endParaRPr>
            </a:p>
          </p:txBody>
        </p:sp>
      </p:grpSp>
      <p:cxnSp>
        <p:nvCxnSpPr>
          <p:cNvPr id="34" name="Соединительная линия уступом 33"/>
          <p:cNvCxnSpPr>
            <a:stCxn id="108" idx="3"/>
            <a:endCxn id="168" idx="1"/>
          </p:cNvCxnSpPr>
          <p:nvPr/>
        </p:nvCxnSpPr>
        <p:spPr>
          <a:xfrm>
            <a:off x="5831817" y="3843500"/>
            <a:ext cx="414371" cy="1449179"/>
          </a:xfrm>
          <a:prstGeom prst="bentConnector3">
            <a:avLst>
              <a:gd name="adj1" fmla="val 50000"/>
            </a:avLst>
          </a:prstGeom>
          <a:solidFill>
            <a:srgbClr val="AE2C25"/>
          </a:solidFill>
          <a:ln w="9525">
            <a:solidFill>
              <a:srgbClr val="2D3494"/>
            </a:solidFill>
            <a:miter lim="800000"/>
            <a:headEnd type="none" w="med" len="med"/>
            <a:tailEnd type="triangle"/>
          </a:ln>
        </p:spPr>
      </p:cxnSp>
      <p:cxnSp>
        <p:nvCxnSpPr>
          <p:cNvPr id="8" name="Прямая со стрелкой 7"/>
          <p:cNvCxnSpPr>
            <a:stCxn id="108" idx="3"/>
            <a:endCxn id="17" idx="1"/>
          </p:cNvCxnSpPr>
          <p:nvPr/>
        </p:nvCxnSpPr>
        <p:spPr>
          <a:xfrm flipV="1">
            <a:off x="5831817" y="3767670"/>
            <a:ext cx="414369" cy="75830"/>
          </a:xfrm>
          <a:prstGeom prst="straightConnector1">
            <a:avLst/>
          </a:prstGeom>
          <a:solidFill>
            <a:srgbClr val="AE2C25"/>
          </a:solidFill>
          <a:ln w="9525">
            <a:solidFill>
              <a:srgbClr val="2F3696"/>
            </a:solidFill>
            <a:miter lim="800000"/>
            <a:headEnd type="none" w="med" len="med"/>
            <a:tailEnd type="triangle"/>
          </a:ln>
        </p:spPr>
      </p:cxnSp>
      <p:sp>
        <p:nvSpPr>
          <p:cNvPr id="63" name="CustomShape 22"/>
          <p:cNvSpPr/>
          <p:nvPr/>
        </p:nvSpPr>
        <p:spPr>
          <a:xfrm>
            <a:off x="1043608" y="4485118"/>
            <a:ext cx="1668016" cy="5681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Линия УМК «Сферы»</a:t>
            </a:r>
          </a:p>
          <a:p>
            <a:pPr algn="ctr"/>
            <a:r>
              <a:rPr lang="ru-RU" sz="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5-9 </a:t>
            </a:r>
            <a:r>
              <a:rPr lang="ru-RU" sz="9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кл</a:t>
            </a:r>
            <a:r>
              <a:rPr lang="en-US" sz="9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9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sz="9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Издательство«Просвещение</a:t>
            </a:r>
            <a:r>
              <a:rPr lang="ru-RU" sz="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»)</a:t>
            </a:r>
          </a:p>
        </p:txBody>
      </p:sp>
      <p:grpSp>
        <p:nvGrpSpPr>
          <p:cNvPr id="21" name="Group 115"/>
          <p:cNvGrpSpPr/>
          <p:nvPr/>
        </p:nvGrpSpPr>
        <p:grpSpPr>
          <a:xfrm>
            <a:off x="2699793" y="4485118"/>
            <a:ext cx="335479" cy="553009"/>
            <a:chOff x="4259263" y="5543551"/>
            <a:chExt cx="244475" cy="304800"/>
          </a:xfrm>
          <a:solidFill>
            <a:srgbClr val="2D3494"/>
          </a:solidFill>
        </p:grpSpPr>
        <p:sp>
          <p:nvSpPr>
            <p:cNvPr id="66" name="Freeform 35"/>
            <p:cNvSpPr>
              <a:spLocks/>
            </p:cNvSpPr>
            <p:nvPr/>
          </p:nvSpPr>
          <p:spPr bwMode="auto">
            <a:xfrm>
              <a:off x="43354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67" name="Freeform 36"/>
            <p:cNvSpPr>
              <a:spLocks/>
            </p:cNvSpPr>
            <p:nvPr/>
          </p:nvSpPr>
          <p:spPr bwMode="auto">
            <a:xfrm>
              <a:off x="42592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</p:grpSp>
      <p:pic>
        <p:nvPicPr>
          <p:cNvPr id="68" name="Рисунок 6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007" y="4484438"/>
            <a:ext cx="420993" cy="60374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2" name="Рисунок 1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4389108"/>
            <a:ext cx="437129" cy="60802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3" name="Прямоугольник 112"/>
          <p:cNvSpPr/>
          <p:nvPr/>
        </p:nvSpPr>
        <p:spPr>
          <a:xfrm>
            <a:off x="1174692" y="1508785"/>
            <a:ext cx="1437646" cy="45831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635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ru-RU" sz="900" dirty="0">
                <a:solidFill>
                  <a:schemeClr val="tx1"/>
                </a:solidFill>
                <a:latin typeface="Calibri" panose="020F0502020204030204" pitchFamily="34" charset="0"/>
              </a:rPr>
              <a:t>Линия </a:t>
            </a:r>
            <a:r>
              <a:rPr lang="ru-RU" sz="900" dirty="0" smtClean="0">
                <a:solidFill>
                  <a:schemeClr val="tx1"/>
                </a:solidFill>
                <a:latin typeface="Calibri" panose="020F0502020204030204" pitchFamily="34" charset="0"/>
              </a:rPr>
              <a:t>УМК «Классическая линия»</a:t>
            </a:r>
            <a:r>
              <a:rPr lang="en-US" sz="9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(5-9 </a:t>
            </a:r>
            <a:r>
              <a:rPr lang="ru-RU" sz="900" dirty="0" smtClean="0">
                <a:solidFill>
                  <a:schemeClr val="tx1"/>
                </a:solidFill>
                <a:latin typeface="Calibri" panose="020F0502020204030204" pitchFamily="34" charset="0"/>
              </a:rPr>
              <a:t>кл.)</a:t>
            </a:r>
            <a:endParaRPr lang="ru-RU" sz="9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14" name="Прямоугольник 113"/>
          <p:cNvSpPr/>
          <p:nvPr/>
        </p:nvSpPr>
        <p:spPr>
          <a:xfrm>
            <a:off x="1187624" y="3429001"/>
            <a:ext cx="1437646" cy="45975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635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ru-RU" sz="900" dirty="0">
                <a:solidFill>
                  <a:schemeClr val="tx1"/>
                </a:solidFill>
                <a:latin typeface="Calibri" panose="020F0502020204030204" pitchFamily="34" charset="0"/>
              </a:rPr>
              <a:t>Линия </a:t>
            </a:r>
            <a:r>
              <a:rPr lang="ru-RU" sz="900" dirty="0" smtClean="0">
                <a:solidFill>
                  <a:schemeClr val="tx1"/>
                </a:solidFill>
                <a:latin typeface="Calibri" panose="020F0502020204030204" pitchFamily="34" charset="0"/>
              </a:rPr>
              <a:t>УМК под ред. Дронова В.П. (5-9 кл.)</a:t>
            </a:r>
            <a:endParaRPr lang="ru-RU" sz="9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22" name="Группа 27"/>
          <p:cNvGrpSpPr/>
          <p:nvPr/>
        </p:nvGrpSpPr>
        <p:grpSpPr>
          <a:xfrm>
            <a:off x="166580" y="3332990"/>
            <a:ext cx="720080" cy="785536"/>
            <a:chOff x="479456" y="4941167"/>
            <a:chExt cx="1064420" cy="1112029"/>
          </a:xfrm>
        </p:grpSpPr>
        <p:pic>
          <p:nvPicPr>
            <p:cNvPr id="130" name="Рисунок 129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350" y="4941167"/>
              <a:ext cx="712526" cy="93600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1" name="Рисунок 130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456" y="5117196"/>
              <a:ext cx="704412" cy="93600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2" name="Picture 10"/>
          <p:cNvPicPr>
            <a:picLocks noChangeAspect="1"/>
          </p:cNvPicPr>
          <p:nvPr/>
        </p:nvPicPr>
        <p:blipFill>
          <a:blip r:embed="rId21" cstate="print"/>
          <a:stretch/>
        </p:blipFill>
        <p:spPr>
          <a:xfrm>
            <a:off x="467545" y="5445224"/>
            <a:ext cx="456051" cy="601893"/>
          </a:xfrm>
          <a:prstGeom prst="rect">
            <a:avLst/>
          </a:prstGeom>
          <a:ln w="28440">
            <a:solidFill>
              <a:srgbClr val="FFFF00"/>
            </a:solidFill>
            <a:round/>
          </a:ln>
        </p:spPr>
      </p:pic>
      <p:pic>
        <p:nvPicPr>
          <p:cNvPr id="146" name="Picture 2"/>
          <p:cNvPicPr>
            <a:picLocks noChangeAspect="1"/>
          </p:cNvPicPr>
          <p:nvPr/>
        </p:nvPicPr>
        <p:blipFill>
          <a:blip r:embed="rId22" cstate="print"/>
          <a:stretch/>
        </p:blipFill>
        <p:spPr>
          <a:xfrm>
            <a:off x="107505" y="5349214"/>
            <a:ext cx="456051" cy="601893"/>
          </a:xfrm>
          <a:prstGeom prst="rect">
            <a:avLst/>
          </a:prstGeom>
          <a:ln w="28440">
            <a:solidFill>
              <a:srgbClr val="FFFF00"/>
            </a:solidFill>
            <a:round/>
          </a:ln>
        </p:spPr>
      </p:pic>
      <p:grpSp>
        <p:nvGrpSpPr>
          <p:cNvPr id="23" name="Group 115"/>
          <p:cNvGrpSpPr/>
          <p:nvPr/>
        </p:nvGrpSpPr>
        <p:grpSpPr>
          <a:xfrm>
            <a:off x="2699793" y="5541235"/>
            <a:ext cx="360041" cy="576064"/>
            <a:chOff x="4259263" y="5543551"/>
            <a:chExt cx="244475" cy="304800"/>
          </a:xfrm>
          <a:solidFill>
            <a:srgbClr val="2D3494"/>
          </a:solidFill>
        </p:grpSpPr>
        <p:sp>
          <p:nvSpPr>
            <p:cNvPr id="156" name="Freeform 35"/>
            <p:cNvSpPr>
              <a:spLocks/>
            </p:cNvSpPr>
            <p:nvPr/>
          </p:nvSpPr>
          <p:spPr bwMode="auto">
            <a:xfrm>
              <a:off x="43354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157" name="Freeform 36"/>
            <p:cNvSpPr>
              <a:spLocks/>
            </p:cNvSpPr>
            <p:nvPr/>
          </p:nvSpPr>
          <p:spPr bwMode="auto">
            <a:xfrm>
              <a:off x="42592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</p:grpSp>
      <p:sp>
        <p:nvSpPr>
          <p:cNvPr id="72" name="Прямоугольник 71"/>
          <p:cNvSpPr/>
          <p:nvPr/>
        </p:nvSpPr>
        <p:spPr>
          <a:xfrm>
            <a:off x="971600" y="5541235"/>
            <a:ext cx="1872208" cy="5078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latin typeface="Calibri" panose="020F0502020204030204" pitchFamily="34" charset="0"/>
                <a:cs typeface="Calibri" panose="020F0502020204030204" pitchFamily="34" charset="0"/>
              </a:rPr>
              <a:t>Линия УМК </a:t>
            </a:r>
            <a:r>
              <a:rPr lang="ru-RU" sz="9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Домогацких</a:t>
            </a:r>
            <a:r>
              <a:rPr lang="ru-RU" sz="900" dirty="0" smtClean="0">
                <a:latin typeface="Calibri" panose="020F0502020204030204" pitchFamily="34" charset="0"/>
                <a:cs typeface="Calibri" panose="020F0502020204030204" pitchFamily="34" charset="0"/>
              </a:rPr>
              <a:t> Е.М. и др. 5-9 </a:t>
            </a:r>
            <a:r>
              <a:rPr lang="ru-RU" sz="9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кл</a:t>
            </a:r>
            <a:r>
              <a:rPr lang="en-US" sz="9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9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900" dirty="0" smtClean="0">
                <a:latin typeface="Calibri" panose="020F0502020204030204" pitchFamily="34" charset="0"/>
                <a:cs typeface="Calibri" panose="020F0502020204030204" pitchFamily="34" charset="0"/>
              </a:rPr>
              <a:t>(Издательство «Русское</a:t>
            </a:r>
            <a:r>
              <a:rPr lang="en-US" sz="900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sz="900" dirty="0" smtClean="0">
                <a:latin typeface="Calibri" panose="020F0502020204030204" pitchFamily="34" charset="0"/>
                <a:cs typeface="Calibri" panose="020F0502020204030204" pitchFamily="34" charset="0"/>
              </a:rPr>
              <a:t>слово»)</a:t>
            </a:r>
            <a:endParaRPr lang="ru-RU" sz="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98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26818576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243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19063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22889" y="260649"/>
            <a:ext cx="8415585" cy="576063"/>
          </a:xfrm>
        </p:spPr>
        <p:txBody>
          <a:bodyPr/>
          <a:lstStyle/>
          <a:p>
            <a:r>
              <a:rPr lang="ru-RU" dirty="0" smtClean="0"/>
              <a:t>СОСТАВ УМК ПОД РЕДАКЦИЕЙ КЛИМАНОВОЙ О.А., АЛЕКСЕЕВА А.И.</a:t>
            </a:r>
            <a:endParaRPr lang="ru-RU" dirty="0">
              <a:solidFill>
                <a:srgbClr val="FC0652"/>
              </a:solidFill>
            </a:endParaRPr>
          </a:p>
        </p:txBody>
      </p:sp>
      <p:sp>
        <p:nvSpPr>
          <p:cNvPr id="23" name="Объект 3">
            <a:extLst>
              <a:ext uri="{FF2B5EF4-FFF2-40B4-BE49-F238E27FC236}">
                <a16:creationId xmlns:a16="http://schemas.microsoft.com/office/drawing/2014/main" xmlns="" id="{5084BF68-389B-444B-BDCD-28F3636681B2}"/>
              </a:ext>
            </a:extLst>
          </p:cNvPr>
          <p:cNvSpPr txBox="1">
            <a:spLocks/>
          </p:cNvSpPr>
          <p:nvPr/>
        </p:nvSpPr>
        <p:spPr>
          <a:xfrm>
            <a:off x="764859" y="1988840"/>
            <a:ext cx="1406637" cy="5760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spcBef>
                <a:spcPts val="450"/>
              </a:spcBef>
              <a:buClr>
                <a:srgbClr val="2D3494"/>
              </a:buClr>
              <a:buFont typeface="Arial" pitchFamily="34" charset="0"/>
              <a:buNone/>
              <a:defRPr sz="9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35000" indent="-135000" algn="l" defTabSz="685800" rtl="0" eaLnBrk="1" latinLnBrk="0" hangingPunct="1">
              <a:spcBef>
                <a:spcPts val="225"/>
              </a:spcBef>
              <a:buClr>
                <a:srgbClr val="2D3494"/>
              </a:buClr>
              <a:buFont typeface="Wingdings" pitchFamily="2" charset="2"/>
              <a:buChar char="§"/>
              <a:defRPr sz="9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270000" indent="-135000" algn="l" defTabSz="685800" rtl="0" eaLnBrk="1" latinLnBrk="0" hangingPunct="1">
              <a:spcBef>
                <a:spcPts val="225"/>
              </a:spcBef>
              <a:buClr>
                <a:srgbClr val="2D3494"/>
              </a:buClr>
              <a:buFont typeface="Arial" pitchFamily="34" charset="0"/>
              <a:buChar char="–"/>
              <a:defRPr sz="9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05000" indent="-135000" algn="l" defTabSz="685800" rtl="0" eaLnBrk="1" latinLnBrk="0" hangingPunct="1">
              <a:spcBef>
                <a:spcPts val="225"/>
              </a:spcBef>
              <a:buClr>
                <a:srgbClr val="2D3494"/>
              </a:buClr>
              <a:buFont typeface="Arial" pitchFamily="34" charset="0"/>
              <a:buChar char="•"/>
              <a:defRPr sz="9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540000" indent="-135000" algn="l" defTabSz="685800" rtl="0" eaLnBrk="1" latinLnBrk="0" hangingPunct="1">
              <a:spcBef>
                <a:spcPts val="225"/>
              </a:spcBef>
              <a:buClr>
                <a:srgbClr val="2D3494"/>
              </a:buClr>
              <a:buFont typeface="Arial" pitchFamily="34" charset="0"/>
              <a:buChar char="•"/>
              <a:defRPr sz="9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400" dirty="0" smtClean="0"/>
              <a:t>Учебник (печатная и электронная форма)</a:t>
            </a:r>
          </a:p>
          <a:p>
            <a:endParaRPr lang="ru-RU" sz="1400" dirty="0" smtClean="0"/>
          </a:p>
          <a:p>
            <a:endParaRPr lang="ru-RU" sz="1400" dirty="0"/>
          </a:p>
        </p:txBody>
      </p:sp>
      <p:sp>
        <p:nvSpPr>
          <p:cNvPr id="24" name="Объект 3">
            <a:extLst>
              <a:ext uri="{FF2B5EF4-FFF2-40B4-BE49-F238E27FC236}">
                <a16:creationId xmlns:a16="http://schemas.microsoft.com/office/drawing/2014/main" xmlns="" id="{42245867-85C0-4550-9557-D62F1B62F424}"/>
              </a:ext>
            </a:extLst>
          </p:cNvPr>
          <p:cNvSpPr txBox="1">
            <a:spLocks/>
          </p:cNvSpPr>
          <p:nvPr/>
        </p:nvSpPr>
        <p:spPr>
          <a:xfrm>
            <a:off x="5654601" y="1988841"/>
            <a:ext cx="1296144" cy="3305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0975" indent="-18097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/>
              <a:t>Рабочая тетрадь</a:t>
            </a:r>
          </a:p>
          <a:p>
            <a:pPr marL="0" indent="0">
              <a:buNone/>
            </a:pPr>
            <a:endParaRPr lang="ru-RU" sz="1400" dirty="0"/>
          </a:p>
          <a:p>
            <a:pPr marL="0" indent="0">
              <a:buNone/>
            </a:pPr>
            <a:endParaRPr lang="ru-RU" sz="1400" dirty="0"/>
          </a:p>
        </p:txBody>
      </p:sp>
      <p:sp>
        <p:nvSpPr>
          <p:cNvPr id="25" name="Объект 3">
            <a:extLst>
              <a:ext uri="{FF2B5EF4-FFF2-40B4-BE49-F238E27FC236}">
                <a16:creationId xmlns:a16="http://schemas.microsoft.com/office/drawing/2014/main" xmlns="" id="{0F7381E2-4DDA-4A4C-A369-D8F72BA52F54}"/>
              </a:ext>
            </a:extLst>
          </p:cNvPr>
          <p:cNvSpPr txBox="1">
            <a:spLocks/>
          </p:cNvSpPr>
          <p:nvPr/>
        </p:nvSpPr>
        <p:spPr>
          <a:xfrm>
            <a:off x="7185174" y="1995997"/>
            <a:ext cx="1822952" cy="4508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0975" indent="-18097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/>
              <a:t>Диагностика результатов обучения</a:t>
            </a:r>
          </a:p>
          <a:p>
            <a:pPr marL="0" indent="0">
              <a:buNone/>
            </a:pPr>
            <a:endParaRPr lang="ru-RU" sz="1400" dirty="0"/>
          </a:p>
          <a:p>
            <a:pPr marL="0" indent="0">
              <a:buNone/>
            </a:pPr>
            <a:endParaRPr lang="ru-RU" sz="1400" dirty="0"/>
          </a:p>
        </p:txBody>
      </p:sp>
      <p:sp>
        <p:nvSpPr>
          <p:cNvPr id="26" name="Объект 3">
            <a:extLst>
              <a:ext uri="{FF2B5EF4-FFF2-40B4-BE49-F238E27FC236}">
                <a16:creationId xmlns:a16="http://schemas.microsoft.com/office/drawing/2014/main" xmlns="" id="{740ABBAF-27A7-4FC3-9487-50B31C1EF960}"/>
              </a:ext>
            </a:extLst>
          </p:cNvPr>
          <p:cNvSpPr txBox="1">
            <a:spLocks/>
          </p:cNvSpPr>
          <p:nvPr/>
        </p:nvSpPr>
        <p:spPr>
          <a:xfrm>
            <a:off x="2252223" y="1988841"/>
            <a:ext cx="1845324" cy="6335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0975" indent="-18097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/>
              <a:t>Методическое </a:t>
            </a:r>
            <a:endParaRPr lang="ru-RU" sz="1400" dirty="0" smtClean="0"/>
          </a:p>
          <a:p>
            <a:pPr marL="0" indent="0">
              <a:buNone/>
            </a:pPr>
            <a:r>
              <a:rPr lang="ru-RU" sz="1400" dirty="0" smtClean="0"/>
              <a:t>пособие</a:t>
            </a:r>
            <a:endParaRPr lang="ru-RU" sz="1400" dirty="0"/>
          </a:p>
          <a:p>
            <a:pPr marL="0" indent="0">
              <a:buNone/>
            </a:pPr>
            <a:endParaRPr lang="ru-RU" sz="1400" dirty="0"/>
          </a:p>
        </p:txBody>
      </p:sp>
      <p:sp>
        <p:nvSpPr>
          <p:cNvPr id="27" name="Объект 3">
            <a:extLst>
              <a:ext uri="{FF2B5EF4-FFF2-40B4-BE49-F238E27FC236}">
                <a16:creationId xmlns:a16="http://schemas.microsoft.com/office/drawing/2014/main" xmlns="" id="{0631B8BC-88A1-4742-8448-0C261BEA0B92}"/>
              </a:ext>
            </a:extLst>
          </p:cNvPr>
          <p:cNvSpPr txBox="1">
            <a:spLocks/>
          </p:cNvSpPr>
          <p:nvPr/>
        </p:nvSpPr>
        <p:spPr>
          <a:xfrm>
            <a:off x="4131471" y="1988841"/>
            <a:ext cx="1191027" cy="3305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0975" indent="-18097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/>
              <a:t>Программа</a:t>
            </a:r>
          </a:p>
          <a:p>
            <a:pPr marL="0" indent="0">
              <a:buNone/>
            </a:pPr>
            <a:endParaRPr lang="ru-RU" sz="1400" dirty="0"/>
          </a:p>
          <a:p>
            <a:pPr marL="0" indent="0">
              <a:buNone/>
            </a:pPr>
            <a:endParaRPr lang="ru-RU" sz="1400" dirty="0"/>
          </a:p>
        </p:txBody>
      </p:sp>
      <p:pic>
        <p:nvPicPr>
          <p:cNvPr id="29" name="Picture 10"/>
          <p:cNvPicPr>
            <a:picLocks noChangeAspect="1" noChangeArrowheads="1"/>
          </p:cNvPicPr>
          <p:nvPr/>
        </p:nvPicPr>
        <p:blipFill>
          <a:blip r:embed="rId7" cstate="print"/>
          <a:srcRect l="28629" t="14567" r="30337" b="9089"/>
          <a:stretch>
            <a:fillRect/>
          </a:stretch>
        </p:blipFill>
        <p:spPr bwMode="auto">
          <a:xfrm>
            <a:off x="4166696" y="2941608"/>
            <a:ext cx="926969" cy="125551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5309" y="2941607"/>
            <a:ext cx="951296" cy="125551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61944" y="2941608"/>
            <a:ext cx="810702" cy="125551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28595" y="2941606"/>
            <a:ext cx="840861" cy="125551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80312" y="2974434"/>
            <a:ext cx="956499" cy="125727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113838" y="836712"/>
            <a:ext cx="32943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-1" dirty="0">
                <a:uFill>
                  <a:solidFill>
                    <a:srgbClr val="FFFFFF"/>
                  </a:solidFill>
                </a:uFill>
                <a:ea typeface="DejaVu Sans"/>
              </a:rPr>
              <a:t>ФП № 1.2.3.4.2.1 – 1.2.3.4.2.4</a:t>
            </a:r>
            <a:endParaRPr lang="ru-RU" b="1" dirty="0"/>
          </a:p>
        </p:txBody>
      </p:sp>
      <p:pic>
        <p:nvPicPr>
          <p:cNvPr id="16" name="Picture 10" descr="D:\Изображение\cover1__w220 (2)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18819" y="4787240"/>
            <a:ext cx="972108" cy="123233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Объект 3">
            <a:extLst>
              <a:ext uri="{FF2B5EF4-FFF2-40B4-BE49-F238E27FC236}">
                <a16:creationId xmlns:a16="http://schemas.microsoft.com/office/drawing/2014/main" xmlns="" id="{0F7381E2-4DDA-4A4C-A369-D8F72BA52F54}"/>
              </a:ext>
            </a:extLst>
          </p:cNvPr>
          <p:cNvSpPr txBox="1">
            <a:spLocks/>
          </p:cNvSpPr>
          <p:nvPr/>
        </p:nvSpPr>
        <p:spPr>
          <a:xfrm>
            <a:off x="2141730" y="4509120"/>
            <a:ext cx="2200994" cy="27003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80975" indent="-18097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ru-RU" sz="1400" dirty="0" smtClean="0"/>
              <a:t>Атласы и контурные карты</a:t>
            </a:r>
            <a:endParaRPr lang="ru-RU" sz="1400" dirty="0"/>
          </a:p>
          <a:p>
            <a:endParaRPr lang="ru-RU" sz="1400" dirty="0"/>
          </a:p>
          <a:p>
            <a:endParaRPr lang="ru-RU" sz="1400" dirty="0"/>
          </a:p>
        </p:txBody>
      </p:sp>
      <p:pic>
        <p:nvPicPr>
          <p:cNvPr id="18" name="Picture 9" descr="D:\Изображение\cover1__w220 (1)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532765" y="5080320"/>
            <a:ext cx="940731" cy="118399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8" descr="D:\Изображение\cover1__w220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383656" y="4981343"/>
            <a:ext cx="873477" cy="112932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682150" y="5238958"/>
            <a:ext cx="973945" cy="120763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54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32473555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5267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19063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МЕТОДИЧЕСКОЕ СОПРОВОЖДЕНИЕ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7332453" y="1329873"/>
            <a:ext cx="140435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2F3696"/>
                </a:solidFill>
                <a:latin typeface="Calibri" panose="020F0502020204030204" pitchFamily="34" charset="0"/>
              </a:rPr>
              <a:t>ФП № 1.2.3.4.2.1 – 1.2.3.4.2.4</a:t>
            </a:r>
          </a:p>
        </p:txBody>
      </p:sp>
      <p:pic>
        <p:nvPicPr>
          <p:cNvPr id="9" name="Picture 40" descr="ÐÐµÐ¾Ð³ÑÐ°ÑÐ¸Ñ Ð Ð¾ÑÑÐ¸Ð¸. Ð¥Ð¾Ð·ÑÐ¹ÑÑÐ²Ð¾ Ð¸ Ð³ÐµÐ¾Ð³ÑÐ°ÑÐ¸ÑÐµÑÐºÐ¸Ðµ ÑÐ°Ð¹Ð¾Ð½Ñ. 9 ÐºÐ»Ð°ÑÑ. Ð£ÑÐµÐ±Ð½Ð¸Ðº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557" y="260650"/>
            <a:ext cx="663487" cy="92117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8" descr="ÐÐµÐ¾Ð³ÑÐ°ÑÐ¸Ñ. 8 ÐºÐ»Ð°ÑÑ. Ð£ÑÐµÐ±Ð½Ð¸Ðº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378" y="260650"/>
            <a:ext cx="663487" cy="92117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5" descr="ÐÐµÐ¾Ð³ÑÐ°ÑÐ¸Ñ. Ð¡ÑÑÐ°Ð½Ð¾Ð²ÐµÐ´ÐµÐ½Ð¸Ðµ. 7 ÐºÐ»Ð°ÑÑ. Ð£ÑÐµÐ±Ð½Ð¸Ðº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566" y="261853"/>
            <a:ext cx="662120" cy="919273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12570" y="260650"/>
            <a:ext cx="682304" cy="92117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1" cstate="print"/>
          <a:srcRect l="13393" t="8397" r="1786" b="16826"/>
          <a:stretch>
            <a:fillRect/>
          </a:stretch>
        </p:blipFill>
        <p:spPr bwMode="auto">
          <a:xfrm>
            <a:off x="1143743" y="1358021"/>
            <a:ext cx="5947170" cy="5217236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7" name="Скругленный прямоугольник 16"/>
          <p:cNvSpPr/>
          <p:nvPr/>
        </p:nvSpPr>
        <p:spPr>
          <a:xfrm>
            <a:off x="1277634" y="3645025"/>
            <a:ext cx="857256" cy="26789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571272" y="3645025"/>
            <a:ext cx="857256" cy="26789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934204" y="3627772"/>
            <a:ext cx="1517026" cy="26789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25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l="13028" t="7925" r="13325" b="12203"/>
          <a:stretch>
            <a:fillRect/>
          </a:stretch>
        </p:blipFill>
        <p:spPr bwMode="auto">
          <a:xfrm>
            <a:off x="560717" y="0"/>
            <a:ext cx="7722607" cy="6477021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4" name="Овал 3"/>
          <p:cNvSpPr/>
          <p:nvPr/>
        </p:nvSpPr>
        <p:spPr>
          <a:xfrm>
            <a:off x="744547" y="5533141"/>
            <a:ext cx="3551407" cy="93610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wHY8_GgQBaX7qii6r4I6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jSZnYaoQye.5MblaNq87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GP8.QYLTySJmjBsznOEp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UpHgZ_bRHO8Xuzi02yAy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UpHgZ_bRHO8Xuzi02yAy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jSZnYaoQye.5MblaNq87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jSZnYaoQye.5MblaNq87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k1ljMR7S5mFT6HBLuhYC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Dr4jL4T46m_A7XLHJyK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1aRJyxASy2YdFeQqpiiP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ysFeBXFRFK9.z9oRyQBT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0W1VVk.RXiNQUGcXciFC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3PQHf0CSCmD_PhBi4e6sQ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xIaK5OKR628FEXQf7pub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G3oX2ArRxue0qqWhfHLYw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uWXKV4uTbanujB0vlL.Ng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osFVJ6hQO2mu7XXtX62RQ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x.tjqpZRCyG12tcniMpWw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C1lSmydREGYwUMV0clX4A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cIbgmg3T2aepRa07GQTb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OiAYJNeRqyTznp_1TiqPA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0EpfcR6S_SbKpuhVQJqNg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4OODh37QjOBBZ0dpoSkAw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cfqhL_XTkS5VNOXv9s_nA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Drofa">
  <a:themeElements>
    <a:clrScheme name="Дрофа_облегченный">
      <a:dk1>
        <a:srgbClr val="181818"/>
      </a:dk1>
      <a:lt1>
        <a:srgbClr val="FFFFFF"/>
      </a:lt1>
      <a:dk2>
        <a:srgbClr val="A3CEED"/>
      </a:dk2>
      <a:lt2>
        <a:srgbClr val="2683C6"/>
      </a:lt2>
      <a:accent1>
        <a:srgbClr val="2683C6"/>
      </a:accent1>
      <a:accent2>
        <a:srgbClr val="A3CEED"/>
      </a:accent2>
      <a:accent3>
        <a:srgbClr val="377461"/>
      </a:accent3>
      <a:accent4>
        <a:srgbClr val="4A9B82"/>
      </a:accent4>
      <a:accent5>
        <a:srgbClr val="B2DACE"/>
      </a:accent5>
      <a:accent6>
        <a:srgbClr val="FFCC99"/>
      </a:accent6>
      <a:hlink>
        <a:srgbClr val="6B9F25"/>
      </a:hlink>
      <a:folHlink>
        <a:srgbClr val="9F6715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9525">
          <a:solidFill>
            <a:schemeClr val="tx2"/>
          </a:solidFill>
        </a:ln>
      </a:spPr>
      <a:bodyPr lIns="72000" tIns="72000" rIns="72000" bIns="72000" rtlCol="0" anchor="ctr"/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AE2C25"/>
        </a:solidFill>
        <a:ln w="9525">
          <a:solidFill>
            <a:schemeClr val="bg2"/>
          </a:solidFill>
          <a:miter lim="800000"/>
          <a:headEnd type="none" w="med" len="med"/>
          <a:tailEnd type="arrow"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ctr">
          <a:defRPr sz="12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33E0A40001E814E995471E0489B1028" ma:contentTypeVersion="1" ma:contentTypeDescription="Создание документа." ma:contentTypeScope="" ma:versionID="1ef7d38ec03c930eb334f4ee5131ff55">
  <xsd:schema xmlns:xsd="http://www.w3.org/2001/XMLSchema" xmlns:xs="http://www.w3.org/2001/XMLSchema" xmlns:p="http://schemas.microsoft.com/office/2006/metadata/properties" xmlns:ns2="d93f08c7-4dc9-4366-b183-71f4e46057df" targetNamespace="http://schemas.microsoft.com/office/2006/metadata/properties" ma:root="true" ma:fieldsID="901426136c3cb9e8a8df3f1a14d2308d" ns2:_="">
    <xsd:import namespace="d93f08c7-4dc9-4366-b183-71f4e46057d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f08c7-4dc9-4366-b183-71f4e46057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2837AF6-EC8A-4D57-B1D0-7CF0C994244D}"/>
</file>

<file path=customXml/itemProps2.xml><?xml version="1.0" encoding="utf-8"?>
<ds:datastoreItem xmlns:ds="http://schemas.openxmlformats.org/officeDocument/2006/customXml" ds:itemID="{CA8D4BEB-D6B9-445D-BD42-B4306144D072}"/>
</file>

<file path=customXml/itemProps3.xml><?xml version="1.0" encoding="utf-8"?>
<ds:datastoreItem xmlns:ds="http://schemas.openxmlformats.org/officeDocument/2006/customXml" ds:itemID="{6A6D64CE-9ADF-4BC7-BEE9-40996F60CF40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12670</TotalTime>
  <Words>2518</Words>
  <Application>Microsoft Office PowerPoint</Application>
  <PresentationFormat>Экран (4:3)</PresentationFormat>
  <Paragraphs>397</Paragraphs>
  <Slides>57</Slides>
  <Notes>19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70" baseType="lpstr">
      <vt:lpstr>メイリオ</vt:lpstr>
      <vt:lpstr>ＭＳ Ｐゴシック</vt:lpstr>
      <vt:lpstr>Arial</vt:lpstr>
      <vt:lpstr>Calibri</vt:lpstr>
      <vt:lpstr>Cambria Math</vt:lpstr>
      <vt:lpstr>DejaVu Sans</vt:lpstr>
      <vt:lpstr>HeliosCompressed</vt:lpstr>
      <vt:lpstr>Helios-Cond-Light</vt:lpstr>
      <vt:lpstr>Helvetica Neue Medium</vt:lpstr>
      <vt:lpstr>Times New Roman</vt:lpstr>
      <vt:lpstr>Wingdings</vt:lpstr>
      <vt:lpstr>Drofa</vt:lpstr>
      <vt:lpstr>think-cell Slide</vt:lpstr>
      <vt:lpstr>Содержательные и методические особенности УМК Климановой О.А. – Алексеева А.И,  обеспечивающие реализацию современного урока географии </vt:lpstr>
      <vt:lpstr>СОГЛАСНО ПРИКАЗУ МИНИСТЕРСТВА ПРОСВЕЩЕНИЯ, ШКОЛЫ МОГУТ  В ТЕЧЕНИЕ ТРЁХ ЛЕТ ИСПОЛЬЗОВАТЬ УЧЕБНИКИ, ВЫБЫВШИЕ ИЗ ФПУ</vt:lpstr>
      <vt:lpstr>В СЛУЧАЕ, ЕСЛИ ВЫ РАБОТАЕТЕ ПО УМК Классическая линия ИЛИ УМК под ред. Дронова В.П. ИЗДАТЕЛЬСТВА «ДРОФА», ИЛИ УМК Вентана-Граф  МЫ ПРЕДЛАГАЕМ ВАМ СЛЕДУЮЩИЙ АЛГОРИТМ ПРИНЯТИЯ РЕШЕНИЙ</vt:lpstr>
      <vt:lpstr>ЗАКОН ПОЗВОЛЯЕТ ЗАКУПАТЬ УЧЕБНЫЕ ПОСОБИЯ  ЗА БЮДЖЕТНЫЕ СРЕДСТВА </vt:lpstr>
      <vt:lpstr>ЗАКОН ПОЗВОЛЯЕТ ЗАКУПАТЬ УЧЕБНЫЕ ПОСОБИЯ  ЗА БЮДЖЕТНЫЕ СРЕДСТВА </vt:lpstr>
      <vt:lpstr>ЕСЛИ ПЕРЕХОД НЕМИНУЕМ </vt:lpstr>
      <vt:lpstr>СОСТАВ УМК ПОД РЕДАКЦИЕЙ КЛИМАНОВОЙ О.А., АЛЕКСЕЕВА А.И.</vt:lpstr>
      <vt:lpstr>МЕТОДИЧЕСКОЕ СОПРОВОЖДЕНИЕ</vt:lpstr>
      <vt:lpstr>Презентация PowerPoint</vt:lpstr>
      <vt:lpstr>СТРУКТУРА УЧЕБНОГО КУРСА «ГЕОГРАФИЯ»</vt:lpstr>
      <vt:lpstr>5-6 КЛАССЫ . ЗЕМЛЕВЕДЕНИЕ </vt:lpstr>
      <vt:lpstr>ЗЕМЛЕВЕДЕНИЕ. 5 КЛАСС</vt:lpstr>
      <vt:lpstr>ЗЕМЛЕВЕДЕНИЕ. 6 КЛАСС</vt:lpstr>
      <vt:lpstr>Пример усложнения изучения тем в 5 и 6 классах.                     5 класс </vt:lpstr>
      <vt:lpstr>Презентация PowerPoint</vt:lpstr>
      <vt:lpstr>Презентация PowerPoint</vt:lpstr>
      <vt:lpstr>Пример усложнения изучения тем в 5 и 6 классах.                   </vt:lpstr>
      <vt:lpstr>5 КЛАСС</vt:lpstr>
      <vt:lpstr>6 КЛАСС</vt:lpstr>
      <vt:lpstr>СТРАНОВЕДЕНИЕ          7 КЛАСС</vt:lpstr>
      <vt:lpstr>СТРУКТУРА КУРСА</vt:lpstr>
      <vt:lpstr>§ 12. СОВРЕМЕННОЕ ХОЗЯЙСТВО МИРА</vt:lpstr>
      <vt:lpstr>Уроки-практикумы связаны с темой «Землеведение»</vt:lpstr>
      <vt:lpstr>ИЗУЧЕНИЕ ТЕМЫ «КЛИМАТ»  В КУРСАХ 5-6-7 КЛАССАХ</vt:lpstr>
      <vt:lpstr>ИЗУЧЕНИЕ ТЕМЫ «КЛИМАТ»  В КУРСАХ 5-6-7 КЛАССАХ</vt:lpstr>
      <vt:lpstr>ИЗУЧЕНИЕ ТЕМЫ «КЛИМАТ» В КУРСАХ 5-6-7 КЛАССАХ</vt:lpstr>
      <vt:lpstr>§ 52. УРОК-ПРАКТИКУМ. РАБОТА С КЛИМАТИЧЕСКИМИ КАРТАМИ</vt:lpstr>
      <vt:lpstr>§ 52. УРОК-ПРАКТИКУМ. РАБОТА С КЛИМАТИЧЕСКИМИ КАРТАМИ</vt:lpstr>
      <vt:lpstr>ИЗУЧЕНИЕ ТЕМЫ «КЛИМАТ»  В КУРСАХ 5-6-7 КЛАССАХ</vt:lpstr>
      <vt:lpstr>§ 20. УРОК-ПРАКТИКУМ. КЛИМАТ ЕВРАЗИИ</vt:lpstr>
      <vt:lpstr>СТРАНОВЕДЕНИЕ</vt:lpstr>
      <vt:lpstr>Презентация PowerPoint</vt:lpstr>
      <vt:lpstr>Презентация PowerPoint</vt:lpstr>
      <vt:lpstr>ГЕОГРАФИЯ РОССИИ.  8-9 КЛАСС</vt:lpstr>
      <vt:lpstr>ПРОБЛЕМНЫЕ ВОПРОСЫ И ЗАДАНИЯ ПЕРЕД ПАРАГРАФОМ</vt:lpstr>
      <vt:lpstr>ОСОБЕННОСТИ МЕТОДИЧЕСКОГО АППАРАТА</vt:lpstr>
      <vt:lpstr>ОСОБЕННОСТИ МЕТОДИЧЕСКОГО АППАРАТА</vt:lpstr>
      <vt:lpstr>ПОДАЧА МАТЕРИАЛА В ПАРАГРАФЕ  СПОСОБСТВУЕТ УСТАНОВЛЕНИЮ ДИАЛОГА</vt:lpstr>
      <vt:lpstr>ПОДАЧА МАТЕРИАЛА В ПАРАГРАФЕ  СПОСОБСТВУЕТ РЕАЛИЗАЦИИ ДЕЯТЕЛЬНОСТНОГО ПОДХОДА</vt:lpstr>
      <vt:lpstr>ПОДАЧА МАТЕРИАЛА В ПАРАГРАФЕ  СПОСОБСТВУЕТ ФОРМИРОВАНИЮ УНИВЕРСАЛЬНЫХ УЧЕБНЫХ ДЕЙСТВИЙ (УУД)</vt:lpstr>
      <vt:lpstr>ПОДАЧА МАТЕРИАЛА В ПАРАГРАФЕ. </vt:lpstr>
      <vt:lpstr>РАБОТА С ТЕКСТОМ. ИНТЕГРАЦИЯ ЛИТЕРАТУРЫ, ИСТОРИИ  И ГЕОГРАФИИ</vt:lpstr>
      <vt:lpstr>ПОДАЧА МАТЕРИАЛА В ПАРАГРАФЕ. ВЫВОДЫ, КЛЮЧЕВЫЕ СЛОВА И ВЫРАЖЕНИЯ В КОНЦЕ ПАРАГРАФА </vt:lpstr>
      <vt:lpstr>Презентация PowerPoint</vt:lpstr>
      <vt:lpstr>ОСОБЕННОСТИ МЕТОДИЧЕСКОГО АППАРАТА</vt:lpstr>
      <vt:lpstr>ФОРМИРОВАНИЕ ГЕОГРАФИЧЕСКОГО ОБРАЗА РЕГИОНОВ РОССИИ                                             Задания в рабочей тетради</vt:lpstr>
      <vt:lpstr>ДЕЯТЕЛЬНОСТНЫЙ ПОДХОД – ЭТО ПРОЦЕСС ДЕЯТЕЛЬНОСТИ ЧЕЛОВЕКА, НАПРАВЛЕННЫЙ НА СТАНОВЛЕНИЕ ЕГО СОЗНАНИЯ И ЕГО ЛИЧНОСТИ В ЦЕЛОМ</vt:lpstr>
      <vt:lpstr>Основные этапы  современного урока </vt:lpstr>
      <vt:lpstr>ПРОЕКТИРУЕМ УРОК С ИСПОЛЬЗОВАНИЕМ УМК ПОД РЕДАКЦИЕЙ КЛИМАНОВОЙ О.А., АЛЕКСЕЕВА А.И.</vt:lpstr>
      <vt:lpstr>Подводим к определению гидросферы:  В каком состоянии встречается вода на Земле?  Где на Земле вода встречается в жидком, твердом и газообразном состоянии?  </vt:lpstr>
      <vt:lpstr>Презентация PowerPoint</vt:lpstr>
      <vt:lpstr>Ресурсы и сервисы в помощь учителю географии на LECTA</vt:lpstr>
      <vt:lpstr>КУПИТЬ</vt:lpstr>
      <vt:lpstr>Презентация PowerPoint</vt:lpstr>
      <vt:lpstr>ЧТО ДЕЛАТЬ?</vt:lpstr>
      <vt:lpstr>РЕГИСТРИРУЙТЕСЬ НА САЙТЕ ROSUCHEBNIK.RU И ПОЛЬЗУЙТЕСЬ ПРЕИМУЩЕСТВАМИ ЛИЧНОГО КАБИНЕТА</vt:lpstr>
      <vt:lpstr>Презентация PowerPoint</vt:lpstr>
    </vt:vector>
  </TitlesOfParts>
  <Company>HP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 Vakhidova</dc:creator>
  <cp:lastModifiedBy>Администратор</cp:lastModifiedBy>
  <cp:revision>866</cp:revision>
  <cp:lastPrinted>2019-02-12T18:51:53Z</cp:lastPrinted>
  <dcterms:created xsi:type="dcterms:W3CDTF">2019-01-24T10:53:01Z</dcterms:created>
  <dcterms:modified xsi:type="dcterms:W3CDTF">2019-03-21T11:33:17Z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0x010100533E0A40001E814E995471E0489B1028</vt:lpwstr>
  </property>
</Properties>
</file>