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1" r:id="rId4"/>
    <p:sldId id="259" r:id="rId5"/>
    <p:sldId id="258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6633"/>
    <a:srgbClr val="FF99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CDE6B-3C26-4077-BA21-60F60C15F624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0922C-9168-4A31-B824-45B94AD62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7772400" cy="147002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419CF-948A-411B-8D0F-4A33807CA59C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16BFA-E0C3-4D25-BA09-FB3D7A1FC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253D8-C26C-4F0B-A1E5-EA39E568824E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D7F72-54C8-4F83-854E-329702F92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96894-1902-4267-9C2F-E13A959D8025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179A-CBA8-451C-A72D-C7E55B8BF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CB7E6-7B67-47E2-84AF-A84B7C7A4436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BFC3-E54A-4B08-8B4E-05289EB1D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6A31F-6999-4A10-A7BC-55414B95AAA4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7EA26-6DA6-4A7C-8D3F-8C14573434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44F33-1AA1-435F-9750-B3007450DC56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23F0-5D8A-4B87-A1C2-2BB7230F7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3A6B3-6BC0-4B3B-A62D-778F571EE6FB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6D99-B7EA-45CD-86FC-500C15419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62CA4-5D7B-46BA-9683-F5ACFF1B0DC9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5FAEA-8C8A-44D5-842A-DEF69AEE9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0AC18-2798-490B-9EF7-73D321F6F4D1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908B-149E-41B0-A137-5F8CD69280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B9533-D73A-4280-AD3A-A0CD543DBA72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11CC-F512-4D73-85D2-6E9224213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0F39C-6B60-4314-8CCC-E3020C2637FB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BBB67-6F2E-4928-BC41-219D3ABA3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274638"/>
            <a:ext cx="75723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50754F-1435-436C-B38D-03A1CAD7A702}" type="datetime1">
              <a:rPr lang="ru-RU" smtClean="0"/>
              <a:pPr>
                <a:defRPr/>
              </a:pPr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FCC536-B392-4AC5-8FB6-67CF1BC47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6;&#1077;&#1083;&#1100;&#1077;&#1092;%20&#1050;&#1086;&#1089;&#1090;&#1088;.%20&#1086;&#1073;&#1083;&#1072;&#1089;&#1090;&#1080;.i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rustrahovka.ru/upload/iblock/b8c/.png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s58.radikal.ru/i162/1007/2d/0d2c12b4102c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intoclassics.net/_nw/175/s49938722.jpg" TargetMode="External"/><Relationship Id="rId4" Type="http://schemas.openxmlformats.org/officeDocument/2006/relationships/hyperlink" Target="http://www.grafamania.net/uploads/posts/2008-08/1219611582_7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571625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Рельеф костромской области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3429000"/>
            <a:ext cx="6400800" cy="2286000"/>
          </a:xfrm>
        </p:spPr>
        <p:txBody>
          <a:bodyPr rtlCol="0">
            <a:normAutofit lnSpcReduction="10000"/>
          </a:bodyPr>
          <a:lstStyle/>
          <a:p>
            <a:pPr defTabSz="1014413" eaLnBrk="1" hangingPunct="1">
              <a:defRPr/>
            </a:pPr>
            <a:r>
              <a:rPr lang="ru-RU" sz="35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Практическая работа:</a:t>
            </a:r>
          </a:p>
          <a:p>
            <a:pPr defTabSz="1014413" eaLnBrk="1" hangingPunct="1">
              <a:defRPr/>
            </a:pPr>
            <a:r>
              <a:rPr lang="ru-RU" sz="3500" b="0" i="1" kern="0" dirty="0" smtClean="0">
                <a:solidFill>
                  <a:srgbClr val="000000"/>
                </a:solidFill>
                <a:latin typeface="Times New Roman"/>
                <a:cs typeface="+mn-cs"/>
              </a:rPr>
              <a:t>Нанесение на контурную карту основных форм рельефа Костромской области</a:t>
            </a:r>
          </a:p>
          <a:p>
            <a:pPr eaLnBrk="1" hangingPunct="1">
              <a:spcBef>
                <a:spcPct val="0"/>
              </a:spcBef>
              <a:defRPr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600200"/>
            <a:ext cx="7186634" cy="4525963"/>
          </a:xfrm>
        </p:spPr>
        <p:txBody>
          <a:bodyPr/>
          <a:lstStyle/>
          <a:p>
            <a:r>
              <a:rPr lang="ru-RU" dirty="0" smtClean="0"/>
              <a:t>Изучить особенности рельефа Костромской области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r>
              <a:rPr lang="ru-RU" sz="2800" dirty="0" smtClean="0"/>
              <a:t>Вспомнить основные формы рельефа равнинной территории</a:t>
            </a:r>
          </a:p>
          <a:p>
            <a:r>
              <a:rPr lang="ru-RU" sz="2800" dirty="0" smtClean="0"/>
              <a:t>Определить общий характер рельефа области</a:t>
            </a:r>
          </a:p>
          <a:p>
            <a:r>
              <a:rPr lang="ru-RU" sz="2800" dirty="0" smtClean="0"/>
              <a:t>Сделать вывод о направлении и причинах общего уклона территории </a:t>
            </a:r>
            <a:r>
              <a:rPr lang="ru-RU" sz="2800" dirty="0" smtClean="0"/>
              <a:t>области</a:t>
            </a:r>
          </a:p>
          <a:p>
            <a:r>
              <a:rPr lang="ru-RU" sz="2800" dirty="0" smtClean="0"/>
              <a:t>Продолжить формирование картографических навыков.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102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Рассмотрите карту рельефа нашей области. Назовите наиболее крупные и заметные формы рельефа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2000240"/>
            <a:ext cx="8001056" cy="3785652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	На западе области в направлении с севера на юг тянется </a:t>
            </a:r>
            <a:r>
              <a:rPr lang="ru-RU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Галичско-Чухломская</a:t>
            </a:r>
            <a:r>
              <a:rPr lang="ru-RU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возвышенность </a:t>
            </a:r>
            <a:r>
              <a:rPr lang="ru-RU" sz="2400" dirty="0" smtClean="0"/>
              <a:t>с абсолютной высотой </a:t>
            </a:r>
            <a:r>
              <a:rPr lang="ru-RU" sz="2400" b="1" u="sng" dirty="0" smtClean="0"/>
              <a:t>292</a:t>
            </a:r>
            <a:r>
              <a:rPr lang="ru-RU" sz="2400" dirty="0" smtClean="0"/>
              <a:t> м над уровнем моря (близ села Раменье). В северо-восточную часть области заходят южные </a:t>
            </a:r>
            <a:r>
              <a:rPr lang="ru-RU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отроги Северных Увалов</a:t>
            </a:r>
            <a:r>
              <a:rPr lang="ru-RU" sz="2400" dirty="0" smtClean="0"/>
              <a:t>, служащие водоразделом бассейнов рек Волги и Северной Двины. В области выделяются также обширные </a:t>
            </a:r>
            <a:r>
              <a:rPr lang="ru-RU" sz="24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низменности: </a:t>
            </a:r>
            <a:r>
              <a:rPr lang="ru-RU" sz="2400" b="1" dirty="0" err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Ярославско-Костромская</a:t>
            </a:r>
            <a:r>
              <a:rPr lang="ru-RU" sz="2400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400" b="1" dirty="0" err="1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Ветлужско-Унжинская</a:t>
            </a:r>
            <a:r>
              <a:rPr lang="ru-RU" sz="2400" dirty="0" smtClean="0"/>
              <a:t>, сложенные рыхлыми, преимущественно озерными отложениями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Отметим выделенные формы рельефа на контурной карте</a:t>
            </a: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2350"/>
          <a:stretch>
            <a:fillRect/>
          </a:stretch>
        </p:blipFill>
        <p:spPr bwMode="auto">
          <a:xfrm>
            <a:off x="0" y="1508732"/>
            <a:ext cx="9144000" cy="534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929058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tx1"/>
                </a:solidFill>
              </a:rPr>
              <a:t>Хапилина</a:t>
            </a:r>
            <a:r>
              <a:rPr lang="ru-RU" b="1" dirty="0" smtClean="0">
                <a:solidFill>
                  <a:schemeClr val="tx1"/>
                </a:solidFill>
              </a:rPr>
              <a:t> Е.Л. МБОУ СОШ № 24. Кострома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9011690">
            <a:off x="1347594" y="4761001"/>
            <a:ext cx="153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Галическо</a:t>
            </a:r>
            <a:r>
              <a:rPr lang="ru-RU" b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17081714">
            <a:off x="2037637" y="3496544"/>
            <a:ext cx="1718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Чухломская</a:t>
            </a:r>
            <a:endParaRPr lang="ru-RU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 rot="19209865">
            <a:off x="2952077" y="2446205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возвыш</a:t>
            </a:r>
            <a:endParaRPr lang="ru-RU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282" y="1928802"/>
            <a:ext cx="4357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Северные увалы</a:t>
            </a:r>
            <a:endParaRPr lang="ru-RU" sz="3200" b="1" dirty="0">
              <a:solidFill>
                <a:srgbClr val="9966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 rot="18194168">
            <a:off x="281836" y="4004751"/>
            <a:ext cx="121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rgbClr val="009900"/>
                </a:solidFill>
              </a:rPr>
              <a:t>Ярославско</a:t>
            </a:r>
            <a:r>
              <a:rPr lang="ru-RU" sz="1200" b="1" dirty="0" smtClean="0">
                <a:solidFill>
                  <a:srgbClr val="009900"/>
                </a:solidFill>
              </a:rPr>
              <a:t>-</a:t>
            </a:r>
          </a:p>
          <a:p>
            <a:r>
              <a:rPr lang="ru-RU" sz="1200" b="1" dirty="0" smtClean="0">
                <a:solidFill>
                  <a:srgbClr val="009900"/>
                </a:solidFill>
              </a:rPr>
              <a:t>Костромская</a:t>
            </a:r>
          </a:p>
          <a:p>
            <a:r>
              <a:rPr lang="ru-RU" sz="1200" b="1" dirty="0" smtClean="0">
                <a:solidFill>
                  <a:srgbClr val="009900"/>
                </a:solidFill>
              </a:rPr>
              <a:t>низина</a:t>
            </a:r>
            <a:endParaRPr lang="ru-RU" sz="1200" b="1" dirty="0">
              <a:solidFill>
                <a:srgbClr val="0099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8867471">
            <a:off x="3561350" y="4607785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Унженская</a:t>
            </a:r>
            <a:r>
              <a:rPr lang="ru-RU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низина</a:t>
            </a:r>
            <a:endParaRPr lang="ru-RU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0298" y="278605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.</a:t>
            </a:r>
            <a:r>
              <a:rPr lang="ru-RU" b="1" dirty="0" smtClean="0"/>
              <a:t>292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1026" name="Picture 2" descr="Костромская область"/>
          <p:cNvPicPr>
            <a:picLocks noChangeAspect="1" noChangeArrowheads="1"/>
          </p:cNvPicPr>
          <p:nvPr/>
        </p:nvPicPr>
        <p:blipFill>
          <a:blip r:embed="rId2"/>
          <a:srcRect t="4405" r="3906" b="7156"/>
          <a:stretch>
            <a:fillRect/>
          </a:stretch>
        </p:blipFill>
        <p:spPr bwMode="auto">
          <a:xfrm>
            <a:off x="-1" y="539296"/>
            <a:ext cx="9144001" cy="631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Сделаем вывод об особенностях рельефа нашей области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1785927"/>
            <a:ext cx="7215238" cy="3693319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solidFill>
              <a:srgbClr val="009900"/>
            </a:solidFill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Костромская область имеет характер </a:t>
            </a:r>
            <a:r>
              <a:rPr lang="ru-RU" sz="3600" i="1" dirty="0" smtClean="0"/>
              <a:t>холмистой  (</a:t>
            </a:r>
            <a:r>
              <a:rPr lang="ru-RU" sz="3600" i="1" dirty="0" err="1" smtClean="0"/>
              <a:t>полого-волнистой</a:t>
            </a:r>
            <a:r>
              <a:rPr lang="ru-RU" sz="3600" i="1" dirty="0" smtClean="0"/>
              <a:t>) равнины.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/>
              <a:t>Общий наклон территории с севера на юг, что видно по течению рек.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8" grpId="1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Проверка знаний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F9EB9-E421-4E0C-B11D-C537FD23628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28794" y="2357430"/>
            <a:ext cx="5391541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  <a:endParaRPr lang="ru-RU" sz="8000" b="1" dirty="0">
              <a:ln w="11430">
                <a:solidFill>
                  <a:srgbClr val="FFFF00"/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572428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Источники использованных изображений:</a:t>
            </a:r>
            <a:endParaRPr lang="ru-RU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285875" y="1600200"/>
            <a:ext cx="7400925" cy="4525963"/>
          </a:xfrm>
        </p:spPr>
        <p:txBody>
          <a:bodyPr/>
          <a:lstStyle/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2"/>
              </a:rPr>
              <a:t>http://s58.radikal.ru/i162/1007/2d/0d2c12b4102c.png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en-US" sz="2000" u="sng" smtClean="0">
              <a:latin typeface="Arial" charset="0"/>
              <a:cs typeface="Arial" charset="0"/>
              <a:hlinkClick r:id="rId3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http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://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www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rustrahovka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ru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upload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iblock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b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8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c</a:t>
            </a:r>
            <a:r>
              <a:rPr lang="ru-RU" sz="2000" u="sng" smtClean="0">
                <a:latin typeface="Arial" charset="0"/>
                <a:cs typeface="Arial" charset="0"/>
                <a:hlinkClick r:id="rId3"/>
              </a:rPr>
              <a:t>/.</a:t>
            </a:r>
            <a:r>
              <a:rPr lang="en-US" sz="2000" u="sng" smtClean="0">
                <a:latin typeface="Arial" charset="0"/>
                <a:cs typeface="Arial" charset="0"/>
                <a:hlinkClick r:id="rId3"/>
              </a:rPr>
              <a:t>png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smtClean="0">
                <a:latin typeface="Arial" charset="0"/>
                <a:cs typeface="Arial" charset="0"/>
                <a:hlinkClick r:id="rId4"/>
              </a:rPr>
              <a:t>http://www.grafamania.net/uploads/posts/2008-08/1219611582_7.jpg</a:t>
            </a:r>
            <a:r>
              <a:rPr lang="en-US" sz="2000" smtClean="0">
                <a:latin typeface="Arial" charset="0"/>
                <a:cs typeface="Arial" charset="0"/>
              </a:rPr>
              <a:t> </a:t>
            </a: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r>
              <a:rPr lang="en-US" sz="2000" u="sng" smtClean="0">
                <a:latin typeface="Arial" charset="0"/>
                <a:cs typeface="Arial" charset="0"/>
                <a:hlinkClick r:id="rId5"/>
              </a:rPr>
              <a:t>http://intoclassics.net/_nw/175/s49938722.jpg</a:t>
            </a:r>
            <a:r>
              <a:rPr lang="en-US" sz="2000" u="sng" smtClean="0">
                <a:latin typeface="Arial" charset="0"/>
                <a:cs typeface="Arial" charset="0"/>
              </a:rPr>
              <a:t> </a:t>
            </a: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u="sng" smtClean="0">
              <a:latin typeface="Arial" charset="0"/>
              <a:cs typeface="Arial" charset="0"/>
            </a:endParaRPr>
          </a:p>
          <a:p>
            <a:pPr indent="0" eaLnBrk="1" hangingPunct="1">
              <a:buFontTx/>
              <a:buNone/>
            </a:pPr>
            <a:endParaRPr lang="ru-RU" sz="2000" smtClean="0">
              <a:latin typeface="Arial" charset="0"/>
              <a:cs typeface="Arial" charset="0"/>
            </a:endParaRPr>
          </a:p>
        </p:txBody>
      </p:sp>
      <p:pic>
        <p:nvPicPr>
          <p:cNvPr id="5124" name="Рисунок 3" descr="d:\Мои документы\Мои рисунки\Лист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8" y="1500188"/>
            <a:ext cx="12858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Рисунок 4" descr="d:\Мои документы\Мои рисунки\png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8688" y="2643188"/>
            <a:ext cx="58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2" descr="d:\Мои документы\Мои рисунки\Рисунок16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3" y="3286125"/>
            <a:ext cx="1071562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BBFC3-E54A-4B08-8B4E-05289EB1D4A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Хапилина Е.Л. МБОУ СОШ № 24. Кострома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7DD52F-CF51-418E-A42F-B674F120D92C}"/>
</file>

<file path=customXml/itemProps2.xml><?xml version="1.0" encoding="utf-8"?>
<ds:datastoreItem xmlns:ds="http://schemas.openxmlformats.org/officeDocument/2006/customXml" ds:itemID="{9067F26A-E8FA-44F3-B61B-8C50989FCC21}"/>
</file>

<file path=customXml/itemProps3.xml><?xml version="1.0" encoding="utf-8"?>
<ds:datastoreItem xmlns:ds="http://schemas.openxmlformats.org/officeDocument/2006/customXml" ds:itemID="{D7402A4D-119C-4728-90BF-A52C92E03B1F}"/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c кнопками</Template>
  <TotalTime>85</TotalTime>
  <Words>218</Words>
  <Application>Microsoft Office PowerPoint</Application>
  <PresentationFormat>Экран (4:3)</PresentationFormat>
  <Paragraphs>53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 c кнопками</vt:lpstr>
      <vt:lpstr>Рельеф костромской области</vt:lpstr>
      <vt:lpstr>Цель работы</vt:lpstr>
      <vt:lpstr>Задачи:</vt:lpstr>
      <vt:lpstr>Рассмотрите карту рельефа нашей области. Назовите наиболее крупные и заметные формы рельефа </vt:lpstr>
      <vt:lpstr>Отметим выделенные формы рельефа на контурной карте</vt:lpstr>
      <vt:lpstr>Сделаем вывод об особенностях рельефа нашей области</vt:lpstr>
      <vt:lpstr>Проверка знаний</vt:lpstr>
      <vt:lpstr>Источники использованных изображений: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ПК</cp:lastModifiedBy>
  <cp:revision>17</cp:revision>
  <dcterms:created xsi:type="dcterms:W3CDTF">2011-07-13T11:42:07Z</dcterms:created>
  <dcterms:modified xsi:type="dcterms:W3CDTF">2019-04-18T08:54:22Z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