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Override2.xml" ContentType="application/vnd.openxmlformats-officedocument.themeOverride+xml"/>
  <Override PartName="/ppt/charts/chart2.xml" ContentType="application/vnd.openxmlformats-officedocument.drawingml.char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9"/>
  </p:notesMasterIdLst>
  <p:sldIdLst>
    <p:sldId id="256" r:id="rId2"/>
    <p:sldId id="258" r:id="rId3"/>
    <p:sldId id="260" r:id="rId4"/>
    <p:sldId id="262" r:id="rId5"/>
    <p:sldId id="263" r:id="rId6"/>
    <p:sldId id="264" r:id="rId7"/>
    <p:sldId id="265" r:id="rId8"/>
    <p:sldId id="261" r:id="rId9"/>
    <p:sldId id="259" r:id="rId10"/>
    <p:sldId id="267" r:id="rId11"/>
    <p:sldId id="266" r:id="rId12"/>
    <p:sldId id="269" r:id="rId13"/>
    <p:sldId id="270" r:id="rId14"/>
    <p:sldId id="268" r:id="rId15"/>
    <p:sldId id="271" r:id="rId16"/>
    <p:sldId id="272" r:id="rId17"/>
    <p:sldId id="257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&#1045;&#1051;&#1045;&#1053;&#1040;\&#1064;&#1050;&#1054;&#1051;&#1040;\112%20&#1052;&#1086;&#1080;%20&#1091;&#1088;&#1086;&#1082;&#1080;\8%20&#1082;&#1083;&#1072;&#1089;&#1089;\8%20&#1082;&#1083;.%20&#8470;%2058%20-%2068%20&#1050;&#1086;&#1089;&#1090;&#1088;&#1086;&#1084;&#1089;&#1082;&#1072;&#1103;%20&#1086;&#1073;&#1083;&#1072;&#1089;&#1090;&#1100;%20&#1053;&#1086;&#1074;&#1072;&#1103;%20&#1087;&#1072;&#1087;&#1082;&#1072;\&#1051;&#1080;&#1089;&#1090;%20Microsoft%20Office%20Excel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&#1045;&#1051;&#1045;&#1053;&#1040;\&#1064;&#1050;&#1054;&#1051;&#1040;\112%20&#1052;&#1086;&#1080;%20&#1091;&#1088;&#1086;&#1082;&#1080;\8%20&#1082;&#1083;&#1072;&#1089;&#1089;\8%20&#1082;&#1083;.%20&#8470;%2058%20-%2068%20&#1050;&#1086;&#1089;&#1090;&#1088;&#1086;&#1084;&#1089;&#1082;&#1072;&#1103;%20&#1086;&#1073;&#1083;&#1072;&#1089;&#1090;&#1100;%20&#1053;&#1086;&#1074;&#1072;&#1103;%20&#1087;&#1072;&#1087;&#1082;&#1072;\&#1051;&#1080;&#1089;&#1090;%20Microsoft%20Office%20Excel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/>
      <c:radarChart>
        <c:radarStyle val="marker"/>
        <c:ser>
          <c:idx val="0"/>
          <c:order val="0"/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showVal val="1"/>
          </c:dLbls>
          <c:cat>
            <c:strRef>
              <c:f>Лист1!$D$47:$D$54</c:f>
              <c:strCache>
                <c:ptCount val="8"/>
                <c:pt idx="0">
                  <c:v>северный</c:v>
                </c:pt>
                <c:pt idx="1">
                  <c:v>СЗ</c:v>
                </c:pt>
                <c:pt idx="2">
                  <c:v>восточный</c:v>
                </c:pt>
                <c:pt idx="3">
                  <c:v>ЮЗ</c:v>
                </c:pt>
                <c:pt idx="4">
                  <c:v>южный</c:v>
                </c:pt>
                <c:pt idx="5">
                  <c:v>ЮВ</c:v>
                </c:pt>
                <c:pt idx="6">
                  <c:v>западный</c:v>
                </c:pt>
                <c:pt idx="7">
                  <c:v>СВ</c:v>
                </c:pt>
              </c:strCache>
            </c:strRef>
          </c:cat>
          <c:val>
            <c:numRef>
              <c:f>Лист1!$E$47:$E$54</c:f>
              <c:numCache>
                <c:formatCode>General</c:formatCode>
                <c:ptCount val="8"/>
                <c:pt idx="0">
                  <c:v>0</c:v>
                </c:pt>
                <c:pt idx="1">
                  <c:v>2</c:v>
                </c:pt>
                <c:pt idx="2">
                  <c:v>3</c:v>
                </c:pt>
                <c:pt idx="3">
                  <c:v>2</c:v>
                </c:pt>
                <c:pt idx="4">
                  <c:v>13</c:v>
                </c:pt>
                <c:pt idx="5">
                  <c:v>7</c:v>
                </c:pt>
                <c:pt idx="6">
                  <c:v>3</c:v>
                </c:pt>
                <c:pt idx="7">
                  <c:v>1</c:v>
                </c:pt>
              </c:numCache>
            </c:numRef>
          </c:val>
        </c:ser>
        <c:axId val="140929664"/>
        <c:axId val="140964224"/>
      </c:radarChart>
      <c:catAx>
        <c:axId val="140929664"/>
        <c:scaling>
          <c:orientation val="minMax"/>
        </c:scaling>
        <c:axPos val="b"/>
        <c:majorGridlines/>
        <c:tickLblPos val="nextTo"/>
        <c:txPr>
          <a:bodyPr/>
          <a:lstStyle/>
          <a:p>
            <a:pPr>
              <a:defRPr sz="1800" b="1"/>
            </a:pPr>
            <a:endParaRPr lang="ru-RU"/>
          </a:p>
        </c:txPr>
        <c:crossAx val="140964224"/>
        <c:crosses val="autoZero"/>
        <c:auto val="1"/>
        <c:lblAlgn val="ctr"/>
        <c:lblOffset val="100"/>
      </c:catAx>
      <c:valAx>
        <c:axId val="140964224"/>
        <c:scaling>
          <c:orientation val="minMax"/>
        </c:scaling>
        <c:axPos val="l"/>
        <c:majorGridlines/>
        <c:numFmt formatCode="General" sourceLinked="1"/>
        <c:majorTickMark val="cross"/>
        <c:tickLblPos val="nextTo"/>
        <c:crossAx val="140929664"/>
        <c:crosses val="autoZero"/>
        <c:crossBetween val="between"/>
      </c:valAx>
    </c:plotArea>
    <c:plotVisOnly val="1"/>
  </c:chart>
  <c:spPr>
    <a:ln>
      <a:noFill/>
    </a:ln>
  </c:sp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/>
      <c:radarChart>
        <c:radarStyle val="marker"/>
        <c:ser>
          <c:idx val="0"/>
          <c:order val="0"/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showVal val="1"/>
          </c:dLbls>
          <c:cat>
            <c:strRef>
              <c:f>Лист1!$D$47:$D$54</c:f>
              <c:strCache>
                <c:ptCount val="8"/>
                <c:pt idx="0">
                  <c:v>северный</c:v>
                </c:pt>
                <c:pt idx="1">
                  <c:v>СЗ</c:v>
                </c:pt>
                <c:pt idx="2">
                  <c:v>восточный</c:v>
                </c:pt>
                <c:pt idx="3">
                  <c:v>ЮЗ</c:v>
                </c:pt>
                <c:pt idx="4">
                  <c:v>южный</c:v>
                </c:pt>
                <c:pt idx="5">
                  <c:v>ЮВ</c:v>
                </c:pt>
                <c:pt idx="6">
                  <c:v>западный</c:v>
                </c:pt>
                <c:pt idx="7">
                  <c:v>СВ</c:v>
                </c:pt>
              </c:strCache>
            </c:strRef>
          </c:cat>
          <c:val>
            <c:numRef>
              <c:f>Лист1!$E$47:$E$54</c:f>
              <c:numCache>
                <c:formatCode>General</c:formatCode>
                <c:ptCount val="8"/>
                <c:pt idx="0">
                  <c:v>0</c:v>
                </c:pt>
                <c:pt idx="1">
                  <c:v>2</c:v>
                </c:pt>
                <c:pt idx="2">
                  <c:v>3</c:v>
                </c:pt>
                <c:pt idx="3">
                  <c:v>2</c:v>
                </c:pt>
                <c:pt idx="4">
                  <c:v>13</c:v>
                </c:pt>
                <c:pt idx="5">
                  <c:v>7</c:v>
                </c:pt>
                <c:pt idx="6">
                  <c:v>3</c:v>
                </c:pt>
                <c:pt idx="7">
                  <c:v>1</c:v>
                </c:pt>
              </c:numCache>
            </c:numRef>
          </c:val>
        </c:ser>
        <c:axId val="146320768"/>
        <c:axId val="151648128"/>
      </c:radarChart>
      <c:catAx>
        <c:axId val="146320768"/>
        <c:scaling>
          <c:orientation val="minMax"/>
        </c:scaling>
        <c:axPos val="b"/>
        <c:majorGridlines/>
        <c:tickLblPos val="nextTo"/>
        <c:txPr>
          <a:bodyPr/>
          <a:lstStyle/>
          <a:p>
            <a:pPr>
              <a:defRPr sz="1800" b="1"/>
            </a:pPr>
            <a:endParaRPr lang="ru-RU"/>
          </a:p>
        </c:txPr>
        <c:crossAx val="151648128"/>
        <c:crosses val="autoZero"/>
        <c:auto val="1"/>
        <c:lblAlgn val="ctr"/>
        <c:lblOffset val="100"/>
      </c:catAx>
      <c:valAx>
        <c:axId val="151648128"/>
        <c:scaling>
          <c:orientation val="minMax"/>
        </c:scaling>
        <c:axPos val="l"/>
        <c:majorGridlines/>
        <c:numFmt formatCode="General" sourceLinked="1"/>
        <c:majorTickMark val="cross"/>
        <c:tickLblPos val="nextTo"/>
        <c:crossAx val="146320768"/>
        <c:crosses val="autoZero"/>
        <c:crossBetween val="between"/>
      </c:valAx>
    </c:plotArea>
    <c:plotVisOnly val="1"/>
  </c:chart>
  <c:spPr>
    <a:ln>
      <a:noFill/>
    </a:ln>
  </c:spPr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C32E2-89D4-45AD-A055-9029C91659CD}" type="datetimeFigureOut">
              <a:rPr lang="ru-RU" smtClean="0"/>
              <a:pPr/>
              <a:t>18.04.2019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3F8118-64AF-4F9C-873B-B6D13EFCB0D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571612"/>
            <a:ext cx="7772400" cy="1470025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>
              <a:defRPr b="1" cap="all" spc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34290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FAEFD-FB03-418C-8203-44CD0851CA58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Хапилина Е.Л. МБОУ СОШ № 24. Кострома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16BFA-E0C3-4D25-BA09-FB3D7A1FCF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40ECA-D5CA-43FD-B667-0233A7389B0F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Хапилина Е.Л. МБОУ СОШ № 24. Кострома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D7F72-54C8-4F83-854E-329702F926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8DAAA-AA31-487D-B115-39967B88D863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Хапилина Е.Л. МБОУ СОШ № 24. Кострома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3179A-CBA8-451C-A72D-C7E55B8BFC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2752-7B2E-4929-B249-84EFDDEA0C64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Хапилина Е.Л. МБОУ СОШ № 24. Кострома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BBFC3-E54A-4B08-8B4E-05289EB1D4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747A5-5FE0-4FA0-BEF4-A0A584C7421F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Хапилина Е.Л. МБОУ СОШ № 24. Кострома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7EA26-6DA6-4A7C-8D3F-8C14573434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A9B7E-8E56-4BB8-A587-7F7FF0270A28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Хапилина Е.Л. МБОУ СОШ № 24. Кострома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F23F0-5D8A-4B87-A1C2-2BB7230F7D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3DEEB-D035-473C-B592-BD31EFE97866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Хапилина Е.Л. МБОУ СОШ № 24. Кострома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E6D99-B7EA-45CD-86FC-500C15419C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D4C62-4933-4BA8-AEAF-78F40FA33C2D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Хапилина Е.Л. МБОУ СОШ № 24. Кострома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5FAEA-8C8A-44D5-842A-DEF69AEE9B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7FEAA-87A7-4424-851F-E53882C9EE5C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Хапилина Е.Л. МБОУ СОШ № 24. Кострома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9908B-149E-41B0-A137-5F8CD69280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E358C-D6F5-4BFD-81C5-E7DCC11E5714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Хапилина Е.Л. МБОУ СОШ № 24. Кострома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A11CC-F512-4D73-85D2-6E92242133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C57B-6273-48D3-8E62-2AB641074AE3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Хапилина Е.Л. МБОУ СОШ № 24. Кострома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BBB67-6F2E-4928-BC41-219D3ABA34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813" y="274638"/>
            <a:ext cx="757237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768827-70E9-45BD-B674-E83C6BC3CFFF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 smtClean="0"/>
              <a:t>Хапилина Е.Л. МБОУ СОШ № 24. Кострома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DFCC536-B392-4AC5-8FB6-67CF1BC479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ln w="10541" cmpd="sng">
            <a:solidFill>
              <a:schemeClr val="accent1">
                <a:shade val="88000"/>
                <a:satMod val="110000"/>
              </a:schemeClr>
            </a:solidFill>
            <a:prstDash val="solid"/>
          </a:ln>
          <a:gradFill>
            <a:gsLst>
              <a:gs pos="0">
                <a:schemeClr val="accent1">
                  <a:tint val="40000"/>
                  <a:satMod val="250000"/>
                </a:schemeClr>
              </a:gs>
              <a:gs pos="9000">
                <a:schemeClr val="accent1">
                  <a:tint val="52000"/>
                  <a:satMod val="300000"/>
                </a:schemeClr>
              </a:gs>
              <a:gs pos="50000">
                <a:schemeClr val="accent1">
                  <a:shade val="20000"/>
                  <a:satMod val="300000"/>
                </a:schemeClr>
              </a:gs>
              <a:gs pos="79000">
                <a:schemeClr val="accent1">
                  <a:tint val="52000"/>
                  <a:satMod val="300000"/>
                </a:schemeClr>
              </a:gs>
              <a:gs pos="100000">
                <a:schemeClr val="accent1">
                  <a:tint val="40000"/>
                  <a:satMod val="250000"/>
                </a:schemeClr>
              </a:gs>
            </a:gsLst>
            <a:lin ang="5400000"/>
          </a:gra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 kern="1200">
          <a:solidFill>
            <a:srgbClr val="25406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800" i="1" kern="1200">
          <a:solidFill>
            <a:srgbClr val="25406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25406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25406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25406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hyperlink" Target="http://www.rustrahovka.ru/upload/iblock/b8c/.png" TargetMode="External"/><Relationship Id="rId7" Type="http://schemas.openxmlformats.org/officeDocument/2006/relationships/image" Target="../media/image11.png"/><Relationship Id="rId2" Type="http://schemas.openxmlformats.org/officeDocument/2006/relationships/hyperlink" Target="http://s58.radikal.ru/i162/1007/2d/0d2c12b4102c.pn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hyperlink" Target="http://intoclassics.net/_nw/175/s49938722.jpg" TargetMode="External"/><Relationship Id="rId4" Type="http://schemas.openxmlformats.org/officeDocument/2006/relationships/hyperlink" Target="http://www.grafamania.net/uploads/posts/2008-08/1219611582_7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75" y="1571625"/>
            <a:ext cx="7772400" cy="1470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климат Костромской области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88" y="3429000"/>
            <a:ext cx="6400800" cy="2286000"/>
          </a:xfrm>
        </p:spPr>
        <p:txBody>
          <a:bodyPr rtlCol="0">
            <a:normAutofit lnSpcReduction="10000"/>
          </a:bodyPr>
          <a:lstStyle/>
          <a:p>
            <a:pPr defTabSz="1014413" eaLnBrk="1" hangingPunct="1">
              <a:defRPr/>
            </a:pPr>
            <a:r>
              <a:rPr lang="ru-RU" sz="3500" b="0" kern="0" dirty="0" smtClean="0">
                <a:solidFill>
                  <a:srgbClr val="000000"/>
                </a:solidFill>
                <a:latin typeface="Times New Roman"/>
                <a:cs typeface="+mn-cs"/>
              </a:rPr>
              <a:t>Практическая работа:</a:t>
            </a:r>
          </a:p>
          <a:p>
            <a:r>
              <a:rPr lang="ru-RU" sz="2800" b="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результатам наблюдений за погодой (например, за месяц) построить график температур, диаграмму осадков, розу ветров, диаграмму облачности. </a:t>
            </a:r>
          </a:p>
          <a:p>
            <a:pPr eaLnBrk="1" hangingPunct="1">
              <a:spcBef>
                <a:spcPct val="0"/>
              </a:spcBef>
              <a:defRPr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29683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 smtClean="0"/>
              <a:t>Другой вариант выполнения работы, когда необходимые наблюдения учащимися не были проведены -  получение  информации в интернете. Например, «Дневник погоды в Костроме за январь  2011 года</a:t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 eaLnBrk="1" hangingPunct="1">
              <a:buNone/>
            </a:pPr>
            <a:r>
              <a:rPr lang="ru-RU" sz="2400" i="1" dirty="0" smtClean="0"/>
              <a:t>Построим «Розу ветров», воспользовавшись дневными показателями</a:t>
            </a:r>
          </a:p>
          <a:p>
            <a:pPr eaLnBrk="1" hangingPunct="1">
              <a:buNone/>
            </a:pPr>
            <a:endParaRPr lang="ru-RU" sz="2400" dirty="0" smtClean="0">
              <a:latin typeface="Arial" charset="0"/>
              <a:cs typeface="Arial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BFC3-E54A-4B08-8B4E-05289EB1D4A2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71934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b="1" dirty="0" err="1" smtClean="0">
                <a:solidFill>
                  <a:schemeClr val="tx1"/>
                </a:solidFill>
              </a:rPr>
              <a:t>Хапилина</a:t>
            </a:r>
            <a:r>
              <a:rPr lang="ru-RU" b="1" dirty="0" smtClean="0">
                <a:solidFill>
                  <a:schemeClr val="tx1"/>
                </a:solidFill>
              </a:rPr>
              <a:t> Е.Л. МБОУ СОШ № 24. Кострома</a:t>
            </a:r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928662" y="2214554"/>
          <a:ext cx="228601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894"/>
                <a:gridCol w="60512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Северный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С-З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Западный 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Ю-З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Южный 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Ю-В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Восточный 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smtClean="0">
                          <a:solidFill>
                            <a:schemeClr val="tx1"/>
                          </a:solidFill>
                        </a:rPr>
                        <a:t>С-В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3023320" y="1785926"/>
          <a:ext cx="612068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>Построим диаграмму облачности, используя дневные показатели за январь 2011 года:</a:t>
            </a:r>
            <a:endParaRPr lang="ru-RU" sz="2400" dirty="0"/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dirty="0" smtClean="0"/>
              <a:t>Ясно – 5 дней</a:t>
            </a:r>
          </a:p>
          <a:p>
            <a:r>
              <a:rPr lang="ru-RU" sz="1600" dirty="0" smtClean="0"/>
              <a:t>Облачно – 3 дня</a:t>
            </a:r>
          </a:p>
          <a:p>
            <a:r>
              <a:rPr lang="ru-RU" sz="1600" dirty="0" smtClean="0"/>
              <a:t>Пасмурно с просветами – 6 дней</a:t>
            </a:r>
          </a:p>
          <a:p>
            <a:r>
              <a:rPr lang="ru-RU" sz="1600" dirty="0" smtClean="0"/>
              <a:t>Пасмурно – 17 дней</a:t>
            </a:r>
          </a:p>
          <a:p>
            <a:pPr eaLnBrk="1" hangingPunct="1">
              <a:buNone/>
            </a:pPr>
            <a:endParaRPr lang="ru-RU" sz="1600" dirty="0" smtClean="0">
              <a:latin typeface="Arial" charset="0"/>
              <a:cs typeface="Arial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BFC3-E54A-4B08-8B4E-05289EB1D4A2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71934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b="1" dirty="0" err="1" smtClean="0">
                <a:solidFill>
                  <a:schemeClr val="tx1"/>
                </a:solidFill>
              </a:rPr>
              <a:t>Хапилина</a:t>
            </a:r>
            <a:r>
              <a:rPr lang="ru-RU" b="1" dirty="0" smtClean="0">
                <a:solidFill>
                  <a:schemeClr val="tx1"/>
                </a:solidFill>
              </a:rPr>
              <a:t> Е.Л. МБОУ СОШ № 24. Кострома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098" name="Диаграмма 2"/>
          <p:cNvPicPr>
            <a:picLocks noChangeArrowheads="1"/>
          </p:cNvPicPr>
          <p:nvPr/>
        </p:nvPicPr>
        <p:blipFill>
          <a:blip r:embed="rId2"/>
          <a:srcRect b="-232"/>
          <a:stretch>
            <a:fillRect/>
          </a:stretch>
        </p:blipFill>
        <p:spPr bwMode="auto">
          <a:xfrm>
            <a:off x="1785918" y="2928934"/>
            <a:ext cx="5715040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Проанализируйте полученную графическую информацию</a:t>
            </a:r>
            <a:endParaRPr lang="ru-RU" dirty="0"/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642910" y="1600200"/>
            <a:ext cx="8043890" cy="4525963"/>
          </a:xfrm>
        </p:spPr>
        <p:txBody>
          <a:bodyPr/>
          <a:lstStyle/>
          <a:p>
            <a:pPr lvl="0" algn="ctr">
              <a:buNone/>
            </a:pPr>
            <a:r>
              <a:rPr lang="ru-RU" sz="2400" i="1" dirty="0" smtClean="0"/>
              <a:t>График хода температур: </a:t>
            </a:r>
          </a:p>
          <a:p>
            <a:r>
              <a:rPr lang="ru-RU" sz="2400" dirty="0" smtClean="0"/>
              <a:t>а) по результатам многолетних наблюдений – позволяет выявить самый теплый и самый холодный месяц</a:t>
            </a:r>
          </a:p>
          <a:p>
            <a:r>
              <a:rPr lang="ru-RU" sz="2400" dirty="0" smtClean="0"/>
              <a:t>б) по результатам наблюдений за месяц – позволяет связать результаты с атмосферным давлением, осадками, направлением ветров.</a:t>
            </a:r>
          </a:p>
          <a:p>
            <a:r>
              <a:rPr lang="ru-RU" sz="2400" dirty="0" smtClean="0"/>
              <a:t>в) оба варианта позволяют подтвердить, что наша область находится в зоне умеренно-континентального климата.</a:t>
            </a:r>
          </a:p>
          <a:p>
            <a:pPr eaLnBrk="1" hangingPunct="1">
              <a:buNone/>
            </a:pPr>
            <a:endParaRPr lang="ru-RU" sz="1400" dirty="0" smtClean="0">
              <a:latin typeface="Arial" charset="0"/>
              <a:cs typeface="Arial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BFC3-E54A-4B08-8B4E-05289EB1D4A2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71934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b="1" dirty="0" err="1" smtClean="0">
                <a:solidFill>
                  <a:schemeClr val="tx1"/>
                </a:solidFill>
              </a:rPr>
              <a:t>Хапилина</a:t>
            </a:r>
            <a:r>
              <a:rPr lang="ru-RU" b="1" dirty="0" smtClean="0">
                <a:solidFill>
                  <a:schemeClr val="tx1"/>
                </a:solidFill>
              </a:rPr>
              <a:t> Е.Л. МБОУ СОШ № 24. Кострома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Проанализируйте полученную графическую информацию</a:t>
            </a:r>
            <a:endParaRPr lang="ru-RU" dirty="0"/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928662" y="1600200"/>
            <a:ext cx="7758138" cy="4525963"/>
          </a:xfrm>
        </p:spPr>
        <p:txBody>
          <a:bodyPr/>
          <a:lstStyle/>
          <a:p>
            <a:pPr lvl="0" algn="ctr">
              <a:buNone/>
            </a:pPr>
            <a:r>
              <a:rPr lang="ru-RU" sz="2200" dirty="0" smtClean="0"/>
              <a:t>Диаграмма осадков </a:t>
            </a:r>
          </a:p>
          <a:p>
            <a:pPr lvl="0"/>
            <a:r>
              <a:rPr lang="ru-RU" sz="2000" dirty="0" smtClean="0"/>
              <a:t>позволяет (по результатам многолетних наблюдений) выявить самый влажный месяц; сезон года, когда выпадает наибольшее количество осадков.</a:t>
            </a:r>
          </a:p>
          <a:p>
            <a:pPr lvl="0" algn="ctr">
              <a:buNone/>
            </a:pPr>
            <a:r>
              <a:rPr lang="ru-RU" sz="2200" dirty="0" smtClean="0"/>
              <a:t>«Роза ветров» </a:t>
            </a:r>
          </a:p>
          <a:p>
            <a:pPr lvl="0"/>
            <a:r>
              <a:rPr lang="ru-RU" sz="2000" dirty="0" smtClean="0"/>
              <a:t>позволяет выявить преобладающие ветры в конкретном месяце.  «Розы ветров», представленные в учебном пособии на стр. 21 позволяют сделать это для Костромы, Чухломы и Шарьи на основе многолетних наблюдений.</a:t>
            </a:r>
          </a:p>
          <a:p>
            <a:pPr lvl="0" algn="ctr">
              <a:buNone/>
            </a:pPr>
            <a:r>
              <a:rPr lang="ru-RU" sz="2200" dirty="0" smtClean="0"/>
              <a:t>Диаграмма облачности </a:t>
            </a:r>
          </a:p>
          <a:p>
            <a:pPr lvl="0"/>
            <a:r>
              <a:rPr lang="ru-RU" sz="2000" dirty="0" smtClean="0"/>
              <a:t>позволяет выявить особенности состояния облачности в Костроме в конкретном месяце.</a:t>
            </a:r>
          </a:p>
          <a:p>
            <a:pPr eaLnBrk="1" hangingPunct="1">
              <a:buNone/>
            </a:pPr>
            <a:endParaRPr lang="ru-RU" sz="1400" dirty="0" smtClean="0">
              <a:latin typeface="Arial" charset="0"/>
              <a:cs typeface="Arial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BFC3-E54A-4B08-8B4E-05289EB1D4A2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71934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b="1" dirty="0" err="1" smtClean="0">
                <a:solidFill>
                  <a:schemeClr val="tx1"/>
                </a:solidFill>
              </a:rPr>
              <a:t>Хапилина</a:t>
            </a:r>
            <a:r>
              <a:rPr lang="ru-RU" b="1" dirty="0" smtClean="0">
                <a:solidFill>
                  <a:schemeClr val="tx1"/>
                </a:solidFill>
              </a:rPr>
              <a:t> Е.Л. МБОУ СОШ № 24. Кострома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Желающим учащимся можно предложить выполнить создание графиков (диаграмм) по показателям за любой месяц текущего года или взять  в интернете информацию за другой месяц, год. Работа может быть выполнена, как в рукописном варианте (с помощью карандаша и линейки), так и в компьютерном варианте.</a:t>
            </a:r>
          </a:p>
          <a:p>
            <a:pPr eaLnBrk="1" hangingPunct="1"/>
            <a:endParaRPr lang="ru-RU" dirty="0" smtClean="0">
              <a:latin typeface="Arial" charset="0"/>
              <a:cs typeface="Arial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BFC3-E54A-4B08-8B4E-05289EB1D4A2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71934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b="1" dirty="0" err="1" smtClean="0">
                <a:solidFill>
                  <a:schemeClr val="tx1"/>
                </a:solidFill>
              </a:rPr>
              <a:t>Хапилина</a:t>
            </a:r>
            <a:r>
              <a:rPr lang="ru-RU" b="1" dirty="0" smtClean="0">
                <a:solidFill>
                  <a:schemeClr val="tx1"/>
                </a:solidFill>
              </a:rPr>
              <a:t> Е.Л. МБОУ СОШ № 24. Кострома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Проверка знаний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600200"/>
            <a:ext cx="3214710" cy="4525963"/>
          </a:xfrm>
        </p:spPr>
        <p:txBody>
          <a:bodyPr/>
          <a:lstStyle/>
          <a:p>
            <a:r>
              <a:rPr lang="ru-RU" sz="2800" dirty="0" smtClean="0"/>
              <a:t>Какой ветер преобладал в Костроме в январе 2011 года?</a:t>
            </a:r>
          </a:p>
          <a:p>
            <a:r>
              <a:rPr lang="ru-RU" sz="2800" dirty="0" smtClean="0"/>
              <a:t>В каком направлении он дул?</a:t>
            </a:r>
            <a:endParaRPr lang="ru-RU" sz="28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715008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dirty="0" err="1" smtClean="0">
                <a:solidFill>
                  <a:schemeClr val="tx1"/>
                </a:solidFill>
              </a:rPr>
              <a:t>Хапилина</a:t>
            </a:r>
            <a:r>
              <a:rPr lang="ru-RU" dirty="0" smtClean="0">
                <a:solidFill>
                  <a:schemeClr val="tx1"/>
                </a:solidFill>
              </a:rPr>
              <a:t> Е.Л. МБОУ СОШ № 24. Кострома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BFC3-E54A-4B08-8B4E-05289EB1D4A2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2786050" y="1571612"/>
          <a:ext cx="612068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53" descr="r1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1717550" flipV="1">
            <a:off x="6905475" y="632711"/>
            <a:ext cx="1147763" cy="1055688"/>
          </a:xfrm>
          <a:prstGeom prst="rect">
            <a:avLst/>
          </a:prstGeom>
          <a:noFill/>
        </p:spPr>
      </p:pic>
      <p:pic>
        <p:nvPicPr>
          <p:cNvPr id="8" name="Picture 53" descr="r1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1717550" flipV="1">
            <a:off x="7405541" y="2490099"/>
            <a:ext cx="1147763" cy="10556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Проверка знаний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5000636"/>
            <a:ext cx="7472386" cy="1500198"/>
          </a:xfrm>
        </p:spPr>
        <p:txBody>
          <a:bodyPr/>
          <a:lstStyle/>
          <a:p>
            <a:r>
              <a:rPr lang="ru-RU" sz="2000" dirty="0" smtClean="0"/>
              <a:t>В каком месяце выпало наибольшее количество осадков?</a:t>
            </a:r>
          </a:p>
          <a:p>
            <a:r>
              <a:rPr lang="ru-RU" sz="2000" dirty="0" smtClean="0"/>
              <a:t>В какие месяцы выпало наименьшее количество осадков?</a:t>
            </a:r>
            <a:endParaRPr lang="ru-RU" sz="2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786446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dirty="0" err="1" smtClean="0">
                <a:solidFill>
                  <a:schemeClr val="tx1"/>
                </a:solidFill>
              </a:rPr>
              <a:t>Хапилина</a:t>
            </a:r>
            <a:r>
              <a:rPr lang="ru-RU" dirty="0" smtClean="0">
                <a:solidFill>
                  <a:schemeClr val="tx1"/>
                </a:solidFill>
              </a:rPr>
              <a:t> Е.Л. МБОУ СОШ № 24. Кострома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BFC3-E54A-4B08-8B4E-05289EB1D4A2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  <p:pic>
        <p:nvPicPr>
          <p:cNvPr id="6" name="Диаграмма 6"/>
          <p:cNvPicPr>
            <a:picLocks noChangeArrowheads="1"/>
          </p:cNvPicPr>
          <p:nvPr/>
        </p:nvPicPr>
        <p:blipFill>
          <a:blip r:embed="rId2"/>
          <a:srcRect l="-4306" t="-3532" r="-4340" b="-5310"/>
          <a:stretch>
            <a:fillRect/>
          </a:stretch>
        </p:blipFill>
        <p:spPr bwMode="auto">
          <a:xfrm>
            <a:off x="642910" y="1142984"/>
            <a:ext cx="7786742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572428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Источники использованных изображений:</a:t>
            </a:r>
            <a:endParaRPr lang="ru-RU" dirty="0"/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1285875" y="1600200"/>
            <a:ext cx="7400925" cy="4525963"/>
          </a:xfrm>
        </p:spPr>
        <p:txBody>
          <a:bodyPr/>
          <a:lstStyle/>
          <a:p>
            <a:pPr indent="0" eaLnBrk="1" hangingPunct="1">
              <a:buFontTx/>
              <a:buNone/>
            </a:pPr>
            <a:r>
              <a:rPr lang="en-US" sz="2000" u="sng" smtClean="0">
                <a:latin typeface="Arial" charset="0"/>
                <a:cs typeface="Arial" charset="0"/>
                <a:hlinkClick r:id="rId2"/>
              </a:rPr>
              <a:t>http://s58.radikal.ru/i162/1007/2d/0d2c12b4102c.png</a:t>
            </a:r>
            <a:r>
              <a:rPr lang="en-US" sz="2000" u="sng" smtClean="0">
                <a:latin typeface="Arial" charset="0"/>
                <a:cs typeface="Arial" charset="0"/>
              </a:rPr>
              <a:t> </a:t>
            </a:r>
            <a:endParaRPr lang="ru-RU" sz="2000" u="sng" smtClean="0">
              <a:latin typeface="Arial" charset="0"/>
              <a:cs typeface="Arial" charset="0"/>
            </a:endParaRPr>
          </a:p>
          <a:p>
            <a:pPr indent="0" eaLnBrk="1" hangingPunct="1">
              <a:buFontTx/>
              <a:buNone/>
            </a:pPr>
            <a:endParaRPr lang="ru-RU" sz="2000" u="sng" smtClean="0">
              <a:latin typeface="Arial" charset="0"/>
              <a:cs typeface="Arial" charset="0"/>
            </a:endParaRPr>
          </a:p>
          <a:p>
            <a:pPr indent="0" eaLnBrk="1" hangingPunct="1">
              <a:buFontTx/>
              <a:buNone/>
            </a:pPr>
            <a:endParaRPr lang="en-US" sz="2000" u="sng" smtClean="0">
              <a:latin typeface="Arial" charset="0"/>
              <a:cs typeface="Arial" charset="0"/>
              <a:hlinkClick r:id="rId3"/>
            </a:endParaRPr>
          </a:p>
          <a:p>
            <a:pPr indent="0" eaLnBrk="1" hangingPunct="1">
              <a:buFontTx/>
              <a:buNone/>
            </a:pPr>
            <a:r>
              <a:rPr lang="en-US" sz="2000" u="sng" smtClean="0">
                <a:latin typeface="Arial" charset="0"/>
                <a:cs typeface="Arial" charset="0"/>
                <a:hlinkClick r:id="rId3"/>
              </a:rPr>
              <a:t>http</a:t>
            </a:r>
            <a:r>
              <a:rPr lang="ru-RU" sz="2000" u="sng" smtClean="0">
                <a:latin typeface="Arial" charset="0"/>
                <a:cs typeface="Arial" charset="0"/>
                <a:hlinkClick r:id="rId3"/>
              </a:rPr>
              <a:t>://</a:t>
            </a:r>
            <a:r>
              <a:rPr lang="en-US" sz="2000" u="sng" smtClean="0">
                <a:latin typeface="Arial" charset="0"/>
                <a:cs typeface="Arial" charset="0"/>
                <a:hlinkClick r:id="rId3"/>
              </a:rPr>
              <a:t>www</a:t>
            </a:r>
            <a:r>
              <a:rPr lang="ru-RU" sz="2000" u="sng" smtClean="0">
                <a:latin typeface="Arial" charset="0"/>
                <a:cs typeface="Arial" charset="0"/>
                <a:hlinkClick r:id="rId3"/>
              </a:rPr>
              <a:t>.</a:t>
            </a:r>
            <a:r>
              <a:rPr lang="en-US" sz="2000" u="sng" smtClean="0">
                <a:latin typeface="Arial" charset="0"/>
                <a:cs typeface="Arial" charset="0"/>
                <a:hlinkClick r:id="rId3"/>
              </a:rPr>
              <a:t>rustrahovka</a:t>
            </a:r>
            <a:r>
              <a:rPr lang="ru-RU" sz="2000" u="sng" smtClean="0">
                <a:latin typeface="Arial" charset="0"/>
                <a:cs typeface="Arial" charset="0"/>
                <a:hlinkClick r:id="rId3"/>
              </a:rPr>
              <a:t>.</a:t>
            </a:r>
            <a:r>
              <a:rPr lang="en-US" sz="2000" u="sng" smtClean="0">
                <a:latin typeface="Arial" charset="0"/>
                <a:cs typeface="Arial" charset="0"/>
                <a:hlinkClick r:id="rId3"/>
              </a:rPr>
              <a:t>ru</a:t>
            </a:r>
            <a:r>
              <a:rPr lang="ru-RU" sz="2000" u="sng" smtClean="0">
                <a:latin typeface="Arial" charset="0"/>
                <a:cs typeface="Arial" charset="0"/>
                <a:hlinkClick r:id="rId3"/>
              </a:rPr>
              <a:t>/</a:t>
            </a:r>
            <a:r>
              <a:rPr lang="en-US" sz="2000" u="sng" smtClean="0">
                <a:latin typeface="Arial" charset="0"/>
                <a:cs typeface="Arial" charset="0"/>
                <a:hlinkClick r:id="rId3"/>
              </a:rPr>
              <a:t>upload</a:t>
            </a:r>
            <a:r>
              <a:rPr lang="ru-RU" sz="2000" u="sng" smtClean="0">
                <a:latin typeface="Arial" charset="0"/>
                <a:cs typeface="Arial" charset="0"/>
                <a:hlinkClick r:id="rId3"/>
              </a:rPr>
              <a:t>/</a:t>
            </a:r>
            <a:r>
              <a:rPr lang="en-US" sz="2000" u="sng" smtClean="0">
                <a:latin typeface="Arial" charset="0"/>
                <a:cs typeface="Arial" charset="0"/>
                <a:hlinkClick r:id="rId3"/>
              </a:rPr>
              <a:t>iblock</a:t>
            </a:r>
            <a:r>
              <a:rPr lang="ru-RU" sz="2000" u="sng" smtClean="0">
                <a:latin typeface="Arial" charset="0"/>
                <a:cs typeface="Arial" charset="0"/>
                <a:hlinkClick r:id="rId3"/>
              </a:rPr>
              <a:t>/</a:t>
            </a:r>
            <a:r>
              <a:rPr lang="en-US" sz="2000" u="sng" smtClean="0">
                <a:latin typeface="Arial" charset="0"/>
                <a:cs typeface="Arial" charset="0"/>
                <a:hlinkClick r:id="rId3"/>
              </a:rPr>
              <a:t>b</a:t>
            </a:r>
            <a:r>
              <a:rPr lang="ru-RU" sz="2000" u="sng" smtClean="0">
                <a:latin typeface="Arial" charset="0"/>
                <a:cs typeface="Arial" charset="0"/>
                <a:hlinkClick r:id="rId3"/>
              </a:rPr>
              <a:t>8</a:t>
            </a:r>
            <a:r>
              <a:rPr lang="en-US" sz="2000" u="sng" smtClean="0">
                <a:latin typeface="Arial" charset="0"/>
                <a:cs typeface="Arial" charset="0"/>
                <a:hlinkClick r:id="rId3"/>
              </a:rPr>
              <a:t>c</a:t>
            </a:r>
            <a:r>
              <a:rPr lang="ru-RU" sz="2000" u="sng" smtClean="0">
                <a:latin typeface="Arial" charset="0"/>
                <a:cs typeface="Arial" charset="0"/>
                <a:hlinkClick r:id="rId3"/>
              </a:rPr>
              <a:t>/.</a:t>
            </a:r>
            <a:r>
              <a:rPr lang="en-US" sz="2000" u="sng" smtClean="0">
                <a:latin typeface="Arial" charset="0"/>
                <a:cs typeface="Arial" charset="0"/>
                <a:hlinkClick r:id="rId3"/>
              </a:rPr>
              <a:t>png</a:t>
            </a:r>
            <a:endParaRPr lang="ru-RU" sz="2000" u="sng" smtClean="0">
              <a:latin typeface="Arial" charset="0"/>
              <a:cs typeface="Arial" charset="0"/>
            </a:endParaRPr>
          </a:p>
          <a:p>
            <a:pPr indent="0" eaLnBrk="1" hangingPunct="1">
              <a:buFontTx/>
              <a:buNone/>
            </a:pPr>
            <a:endParaRPr lang="ru-RU" sz="2000" u="sng" smtClean="0">
              <a:latin typeface="Arial" charset="0"/>
              <a:cs typeface="Arial" charset="0"/>
            </a:endParaRPr>
          </a:p>
          <a:p>
            <a:pPr indent="0" eaLnBrk="1" hangingPunct="1">
              <a:buFontTx/>
              <a:buNone/>
            </a:pPr>
            <a:endParaRPr lang="ru-RU" sz="2000" u="sng" smtClean="0">
              <a:latin typeface="Arial" charset="0"/>
              <a:cs typeface="Arial" charset="0"/>
            </a:endParaRPr>
          </a:p>
          <a:p>
            <a:pPr indent="0" eaLnBrk="1" hangingPunct="1">
              <a:buFontTx/>
              <a:buNone/>
            </a:pPr>
            <a:r>
              <a:rPr lang="en-US" sz="2000" smtClean="0">
                <a:latin typeface="Arial" charset="0"/>
                <a:cs typeface="Arial" charset="0"/>
                <a:hlinkClick r:id="rId4"/>
              </a:rPr>
              <a:t>http://www.grafamania.net/uploads/posts/2008-08/1219611582_7.jpg</a:t>
            </a:r>
            <a:r>
              <a:rPr lang="en-US" sz="2000" smtClean="0">
                <a:latin typeface="Arial" charset="0"/>
                <a:cs typeface="Arial" charset="0"/>
              </a:rPr>
              <a:t> </a:t>
            </a:r>
            <a:endParaRPr lang="ru-RU" sz="2000" smtClean="0">
              <a:latin typeface="Arial" charset="0"/>
              <a:cs typeface="Arial" charset="0"/>
            </a:endParaRPr>
          </a:p>
          <a:p>
            <a:pPr indent="0" eaLnBrk="1" hangingPunct="1">
              <a:buFontTx/>
              <a:buNone/>
            </a:pPr>
            <a:endParaRPr lang="ru-RU" sz="2000" u="sng" smtClean="0">
              <a:latin typeface="Arial" charset="0"/>
              <a:cs typeface="Arial" charset="0"/>
            </a:endParaRPr>
          </a:p>
          <a:p>
            <a:pPr indent="0" eaLnBrk="1" hangingPunct="1">
              <a:buFontTx/>
              <a:buNone/>
            </a:pPr>
            <a:endParaRPr lang="ru-RU" sz="2000" u="sng" smtClean="0">
              <a:latin typeface="Arial" charset="0"/>
              <a:cs typeface="Arial" charset="0"/>
            </a:endParaRPr>
          </a:p>
          <a:p>
            <a:pPr indent="0" eaLnBrk="1" hangingPunct="1">
              <a:buFontTx/>
              <a:buNone/>
            </a:pPr>
            <a:r>
              <a:rPr lang="en-US" sz="2000" u="sng" smtClean="0">
                <a:latin typeface="Arial" charset="0"/>
                <a:cs typeface="Arial" charset="0"/>
                <a:hlinkClick r:id="rId5"/>
              </a:rPr>
              <a:t>http://intoclassics.net/_nw/175/s49938722.jpg</a:t>
            </a:r>
            <a:r>
              <a:rPr lang="en-US" sz="2000" u="sng" smtClean="0">
                <a:latin typeface="Arial" charset="0"/>
                <a:cs typeface="Arial" charset="0"/>
              </a:rPr>
              <a:t> </a:t>
            </a:r>
            <a:endParaRPr lang="ru-RU" sz="2000" u="sng" smtClean="0">
              <a:latin typeface="Arial" charset="0"/>
              <a:cs typeface="Arial" charset="0"/>
            </a:endParaRPr>
          </a:p>
          <a:p>
            <a:pPr indent="0" eaLnBrk="1" hangingPunct="1">
              <a:buFontTx/>
              <a:buNone/>
            </a:pPr>
            <a:endParaRPr lang="ru-RU" sz="2000" smtClean="0">
              <a:latin typeface="Arial" charset="0"/>
              <a:cs typeface="Arial" charset="0"/>
            </a:endParaRPr>
          </a:p>
          <a:p>
            <a:pPr indent="0" eaLnBrk="1" hangingPunct="1">
              <a:buFontTx/>
              <a:buNone/>
            </a:pPr>
            <a:endParaRPr lang="ru-RU" sz="2000" u="sng" smtClean="0">
              <a:latin typeface="Arial" charset="0"/>
              <a:cs typeface="Arial" charset="0"/>
            </a:endParaRPr>
          </a:p>
          <a:p>
            <a:pPr indent="0" eaLnBrk="1" hangingPunct="1">
              <a:buFontTx/>
              <a:buNone/>
            </a:pPr>
            <a:endParaRPr lang="ru-RU" sz="2000" smtClean="0">
              <a:latin typeface="Arial" charset="0"/>
              <a:cs typeface="Arial" charset="0"/>
            </a:endParaRPr>
          </a:p>
        </p:txBody>
      </p:sp>
      <p:pic>
        <p:nvPicPr>
          <p:cNvPr id="5124" name="Рисунок 3" descr="d:\Мои документы\Мои рисунки\Лист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88" y="1500188"/>
            <a:ext cx="128587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Рисунок 4" descr="d:\Мои документы\Мои рисунки\png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28688" y="2643188"/>
            <a:ext cx="58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2" descr="d:\Мои документы\Мои рисунки\Рисунок16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00063" y="3286125"/>
            <a:ext cx="1071562" cy="137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BFC3-E54A-4B08-8B4E-05289EB1D4A2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Хапилина Е.Л. МБОУ СОШ № 24. Кострома</a:t>
            </a:r>
            <a:endParaRPr lang="ru-RU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Цель работы</a:t>
            </a:r>
            <a:endParaRPr lang="ru-RU" dirty="0"/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1714480" y="1643050"/>
            <a:ext cx="7115196" cy="4525963"/>
          </a:xfrm>
        </p:spPr>
        <p:txBody>
          <a:bodyPr/>
          <a:lstStyle/>
          <a:p>
            <a:pPr eaLnBrk="1" hangingPunct="1"/>
            <a:r>
              <a:rPr lang="ru-RU" dirty="0" smtClean="0"/>
              <a:t>Создать комплексное представление о климатических особенностях Костромской   области</a:t>
            </a:r>
          </a:p>
          <a:p>
            <a:pPr eaLnBrk="1" hangingPunct="1"/>
            <a:endParaRPr lang="ru-RU" dirty="0" smtClean="0">
              <a:latin typeface="Arial" charset="0"/>
              <a:cs typeface="Arial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BFC3-E54A-4B08-8B4E-05289EB1D4A2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71934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b="1" dirty="0" err="1" smtClean="0">
                <a:solidFill>
                  <a:schemeClr val="tx1"/>
                </a:solidFill>
              </a:rPr>
              <a:t>Хапилина</a:t>
            </a:r>
            <a:r>
              <a:rPr lang="ru-RU" b="1" dirty="0" smtClean="0">
                <a:solidFill>
                  <a:schemeClr val="tx1"/>
                </a:solidFill>
              </a:rPr>
              <a:t> Е.Л. МБОУ СОШ № 24. Кострома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Задачи:</a:t>
            </a:r>
            <a:endParaRPr lang="ru-RU" dirty="0"/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785786" y="1600200"/>
            <a:ext cx="8143932" cy="4525963"/>
          </a:xfrm>
        </p:spPr>
        <p:txBody>
          <a:bodyPr/>
          <a:lstStyle/>
          <a:p>
            <a:pPr lvl="0"/>
            <a:r>
              <a:rPr lang="ru-RU" dirty="0" smtClean="0"/>
              <a:t>Закрепить навыки ведения наблюдений за погодой</a:t>
            </a:r>
          </a:p>
          <a:p>
            <a:pPr lvl="0"/>
            <a:r>
              <a:rPr lang="ru-RU" dirty="0" smtClean="0"/>
              <a:t>Закрепить умения обрабатывать статистический материал, представлять его графически.</a:t>
            </a:r>
          </a:p>
          <a:p>
            <a:pPr lvl="0"/>
            <a:r>
              <a:rPr lang="ru-RU" dirty="0" smtClean="0"/>
              <a:t>Закрепить навыки анализа графической информации</a:t>
            </a:r>
          </a:p>
          <a:p>
            <a:pPr eaLnBrk="1" hangingPunct="1"/>
            <a:endParaRPr lang="ru-RU" dirty="0" smtClean="0">
              <a:latin typeface="Arial" charset="0"/>
              <a:cs typeface="Arial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BFC3-E54A-4B08-8B4E-05289EB1D4A2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71934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b="1" dirty="0" err="1" smtClean="0">
                <a:solidFill>
                  <a:schemeClr val="tx1"/>
                </a:solidFill>
              </a:rPr>
              <a:t>Хапилина</a:t>
            </a:r>
            <a:r>
              <a:rPr lang="ru-RU" b="1" dirty="0" smtClean="0">
                <a:solidFill>
                  <a:schemeClr val="tx1"/>
                </a:solidFill>
              </a:rPr>
              <a:t> Е.Л. МБОУ СОШ № 24. Кострома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Ход работы</a:t>
            </a:r>
            <a:endParaRPr lang="ru-RU" dirty="0"/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642910" y="1600200"/>
            <a:ext cx="8043890" cy="4525963"/>
          </a:xfrm>
        </p:spPr>
        <p:txBody>
          <a:bodyPr/>
          <a:lstStyle/>
          <a:p>
            <a:pPr algn="ctr">
              <a:buNone/>
            </a:pPr>
            <a:r>
              <a:rPr lang="ru-RU" sz="1800" b="1" dirty="0" smtClean="0"/>
              <a:t>1 вариант</a:t>
            </a:r>
          </a:p>
          <a:p>
            <a:pPr>
              <a:buNone/>
            </a:pPr>
            <a:r>
              <a:rPr lang="ru-RU" sz="1400" dirty="0" smtClean="0"/>
              <a:t>За месяц до проведения данной практической работы учащимся предлагается провести наблюдений за погодой в своем населенном пункте по следующим показателям:</a:t>
            </a:r>
          </a:p>
          <a:p>
            <a:pPr lvl="1"/>
            <a:r>
              <a:rPr lang="ru-RU" sz="1400" dirty="0" smtClean="0"/>
              <a:t>Средняя температура воздуха за сутки</a:t>
            </a:r>
          </a:p>
          <a:p>
            <a:pPr lvl="1"/>
            <a:r>
              <a:rPr lang="ru-RU" sz="1400" dirty="0" smtClean="0"/>
              <a:t>Состояние облачности</a:t>
            </a:r>
          </a:p>
          <a:p>
            <a:pPr lvl="1"/>
            <a:r>
              <a:rPr lang="ru-RU" sz="1400" dirty="0" smtClean="0"/>
              <a:t>Осадки (наличие, вид, продолжительность)</a:t>
            </a:r>
          </a:p>
          <a:p>
            <a:pPr lvl="1"/>
            <a:r>
              <a:rPr lang="ru-RU" sz="1400" dirty="0" smtClean="0"/>
              <a:t>Направление ветра </a:t>
            </a:r>
          </a:p>
          <a:p>
            <a:pPr>
              <a:buNone/>
            </a:pPr>
            <a:r>
              <a:rPr lang="ru-RU" sz="1400" dirty="0" smtClean="0"/>
              <a:t>В таком случае при выполнении работы можно будет использовать данные наблюдений.  Исключение составит информация по количеству осадков. При проведении этой части работы можно воспользоваться вариантом № 2. Ход выполнения построения графиков см. в варианте № 2.</a:t>
            </a:r>
          </a:p>
          <a:p>
            <a:pPr algn="ctr">
              <a:buNone/>
            </a:pPr>
            <a:r>
              <a:rPr lang="ru-RU" sz="1800" b="1" dirty="0" smtClean="0"/>
              <a:t>2 вариант</a:t>
            </a:r>
          </a:p>
          <a:p>
            <a:r>
              <a:rPr lang="ru-RU" sz="1400" dirty="0" smtClean="0"/>
              <a:t>Если необходимые наблюдения учащимися не были проведены, то можно воспользоваться данными наблюдений за погодой, представленными в учебном пособии для средней школы «География Костромской области», Кострома 1995.</a:t>
            </a:r>
          </a:p>
          <a:p>
            <a:pPr eaLnBrk="1" hangingPunct="1"/>
            <a:endParaRPr lang="ru-RU" sz="1400" dirty="0" smtClean="0">
              <a:latin typeface="Arial" charset="0"/>
              <a:cs typeface="Arial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BFC3-E54A-4B08-8B4E-05289EB1D4A2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71934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b="1" dirty="0" err="1" smtClean="0">
                <a:solidFill>
                  <a:schemeClr val="tx1"/>
                </a:solidFill>
              </a:rPr>
              <a:t>Хапилина</a:t>
            </a:r>
            <a:r>
              <a:rPr lang="ru-RU" b="1" dirty="0" smtClean="0">
                <a:solidFill>
                  <a:schemeClr val="tx1"/>
                </a:solidFill>
              </a:rPr>
              <a:t> Е.Л. МБОУ СОШ № 24. Кострома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7786742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400" b="1" dirty="0" smtClean="0"/>
              <a:t>Используя таблицу 1 на стр. 22 постройте график </a:t>
            </a:r>
            <a:r>
              <a:rPr lang="ru-RU" sz="2400" b="1" i="1" dirty="0" smtClean="0">
                <a:solidFill>
                  <a:srgbClr val="FF0000"/>
                </a:solidFill>
              </a:rPr>
              <a:t>«Годовой ход температуры воздуха для Костромы»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Показатели температуры можно округлить до целых чисел</a:t>
            </a:r>
          </a:p>
        </p:txBody>
      </p:sp>
      <p:pic>
        <p:nvPicPr>
          <p:cNvPr id="1027" name="Диаграмма 4"/>
          <p:cNvPicPr>
            <a:picLocks noChangeArrowheads="1"/>
          </p:cNvPicPr>
          <p:nvPr/>
        </p:nvPicPr>
        <p:blipFill>
          <a:blip r:embed="rId2"/>
          <a:srcRect b="-64"/>
          <a:stretch>
            <a:fillRect/>
          </a:stretch>
        </p:blipFill>
        <p:spPr bwMode="auto">
          <a:xfrm>
            <a:off x="928662" y="2071678"/>
            <a:ext cx="7358114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BFC3-E54A-4B08-8B4E-05289EB1D4A2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714876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b="1" dirty="0" err="1" smtClean="0">
                <a:solidFill>
                  <a:schemeClr val="tx1"/>
                </a:solidFill>
              </a:rPr>
              <a:t>Хапилина</a:t>
            </a:r>
            <a:r>
              <a:rPr lang="ru-RU" b="1" dirty="0" smtClean="0">
                <a:solidFill>
                  <a:schemeClr val="tx1"/>
                </a:solidFill>
              </a:rPr>
              <a:t> Е.Л. МБОУ СОШ № 24. Кострома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7786742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Верхнюю часть графика (с положительными показателями) рекомендуется окрасить в красный цвет, а нижнюю – в синий.</a:t>
            </a:r>
            <a:endParaRPr lang="ru-RU" sz="2400" b="1" i="1" dirty="0" smtClean="0">
              <a:solidFill>
                <a:srgbClr val="FF0000"/>
              </a:solidFill>
            </a:endParaRPr>
          </a:p>
        </p:txBody>
      </p:sp>
      <p:pic>
        <p:nvPicPr>
          <p:cNvPr id="1027" name="Диаграмма 4"/>
          <p:cNvPicPr>
            <a:picLocks noChangeArrowheads="1"/>
          </p:cNvPicPr>
          <p:nvPr/>
        </p:nvPicPr>
        <p:blipFill>
          <a:blip r:embed="rId2"/>
          <a:srcRect b="-64"/>
          <a:stretch>
            <a:fillRect/>
          </a:stretch>
        </p:blipFill>
        <p:spPr bwMode="auto">
          <a:xfrm>
            <a:off x="928662" y="2071678"/>
            <a:ext cx="7358114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BFC3-E54A-4B08-8B4E-05289EB1D4A2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714876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b="1" dirty="0" err="1" smtClean="0">
                <a:solidFill>
                  <a:schemeClr val="tx1"/>
                </a:solidFill>
              </a:rPr>
              <a:t>Хапилина</a:t>
            </a:r>
            <a:r>
              <a:rPr lang="ru-RU" b="1" dirty="0" smtClean="0">
                <a:solidFill>
                  <a:schemeClr val="tx1"/>
                </a:solidFill>
              </a:rPr>
              <a:t> Е.Л. МБОУ СОШ № 24. Кострома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7786742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Верхнюю часть графика (с положительными показателями) рекомендуется окрасить в красный цвет, а нижнюю – в синий.</a:t>
            </a:r>
            <a:endParaRPr lang="ru-RU" sz="2400" b="1" i="1" dirty="0" smtClean="0">
              <a:solidFill>
                <a:srgbClr val="FF0000"/>
              </a:solidFill>
            </a:endParaRPr>
          </a:p>
        </p:txBody>
      </p:sp>
      <p:pic>
        <p:nvPicPr>
          <p:cNvPr id="1027" name="Диаграмма 4"/>
          <p:cNvPicPr>
            <a:picLocks noChangeArrowheads="1"/>
          </p:cNvPicPr>
          <p:nvPr/>
        </p:nvPicPr>
        <p:blipFill>
          <a:blip r:embed="rId2"/>
          <a:srcRect b="-64"/>
          <a:stretch>
            <a:fillRect/>
          </a:stretch>
        </p:blipFill>
        <p:spPr bwMode="auto">
          <a:xfrm>
            <a:off x="928662" y="2071678"/>
            <a:ext cx="7358114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BFC3-E54A-4B08-8B4E-05289EB1D4A2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714876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b="1" dirty="0" err="1" smtClean="0">
                <a:solidFill>
                  <a:schemeClr val="tx1"/>
                </a:solidFill>
              </a:rPr>
              <a:t>Хапилина</a:t>
            </a:r>
            <a:r>
              <a:rPr lang="ru-RU" b="1" dirty="0" smtClean="0">
                <a:solidFill>
                  <a:schemeClr val="tx1"/>
                </a:solidFill>
              </a:rPr>
              <a:t> Е.Л. МБОУ СОШ № 24. Кострома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rot="16200000" flipH="1">
            <a:off x="5464975" y="3036091"/>
            <a:ext cx="1643074" cy="128588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072066" y="2643182"/>
            <a:ext cx="571504" cy="21431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 flipH="1" flipV="1">
            <a:off x="3072596" y="3572670"/>
            <a:ext cx="1141420" cy="71438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4000496" y="2859084"/>
            <a:ext cx="571504" cy="49847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4572000" y="2643182"/>
            <a:ext cx="500066" cy="21431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>Используя данные таблицы № 2 на стр. 23 можно построить диаграмму</a:t>
            </a:r>
            <a:br>
              <a:rPr lang="ru-RU" sz="2400" dirty="0" smtClean="0"/>
            </a:br>
            <a:r>
              <a:rPr lang="ru-RU" sz="2400" dirty="0" smtClean="0"/>
              <a:t> </a:t>
            </a:r>
            <a:r>
              <a:rPr lang="ru-RU" sz="2400" i="1" dirty="0" smtClean="0"/>
              <a:t>«Осадки в Костроме (мм)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BFC3-E54A-4B08-8B4E-05289EB1D4A2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71934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b="1" dirty="0" err="1" smtClean="0">
                <a:solidFill>
                  <a:schemeClr val="tx1"/>
                </a:solidFill>
              </a:rPr>
              <a:t>Хапилина</a:t>
            </a:r>
            <a:r>
              <a:rPr lang="ru-RU" b="1" dirty="0" smtClean="0">
                <a:solidFill>
                  <a:schemeClr val="tx1"/>
                </a:solidFill>
              </a:rPr>
              <a:t> Е.Л. МБОУ СОШ № 24. Кострома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2050" name="Диаграмма 6"/>
          <p:cNvPicPr>
            <a:picLocks noChangeArrowheads="1"/>
          </p:cNvPicPr>
          <p:nvPr/>
        </p:nvPicPr>
        <p:blipFill>
          <a:blip r:embed="rId2"/>
          <a:srcRect l="-4306" t="-3532" r="-4340" b="-5310"/>
          <a:stretch>
            <a:fillRect/>
          </a:stretch>
        </p:blipFill>
        <p:spPr bwMode="auto">
          <a:xfrm>
            <a:off x="642910" y="1643050"/>
            <a:ext cx="7786742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>Объединив информацию, создаем </a:t>
            </a:r>
            <a:r>
              <a:rPr lang="ru-RU" sz="2400" dirty="0" err="1" smtClean="0"/>
              <a:t>климатограмму</a:t>
            </a:r>
            <a:r>
              <a:rPr lang="ru-RU" sz="2400" dirty="0" smtClean="0"/>
              <a:t> для Костромы по результатам многолетних наблюдений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BFC3-E54A-4B08-8B4E-05289EB1D4A2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71934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b="1" dirty="0" err="1" smtClean="0">
                <a:solidFill>
                  <a:schemeClr val="tx1"/>
                </a:solidFill>
              </a:rPr>
              <a:t>Хапилина</a:t>
            </a:r>
            <a:r>
              <a:rPr lang="ru-RU" b="1" dirty="0" smtClean="0">
                <a:solidFill>
                  <a:schemeClr val="tx1"/>
                </a:solidFill>
              </a:rPr>
              <a:t> Е.Л. МБОУ СОШ № 24. Кострома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l="31212" t="14279" r="27696" b="5714"/>
          <a:stretch>
            <a:fillRect/>
          </a:stretch>
        </p:blipFill>
        <p:spPr bwMode="auto">
          <a:xfrm>
            <a:off x="2714612" y="1643050"/>
            <a:ext cx="3643338" cy="4002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 c кнопками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5CCDAE4-62FE-4071-B9D6-F6A45C5BDDD1}"/>
</file>

<file path=customXml/itemProps2.xml><?xml version="1.0" encoding="utf-8"?>
<ds:datastoreItem xmlns:ds="http://schemas.openxmlformats.org/officeDocument/2006/customXml" ds:itemID="{270D6D1B-C166-4A67-82A5-59CD88666C90}"/>
</file>

<file path=customXml/itemProps3.xml><?xml version="1.0" encoding="utf-8"?>
<ds:datastoreItem xmlns:ds="http://schemas.openxmlformats.org/officeDocument/2006/customXml" ds:itemID="{109EDFA5-62E0-41B5-9C17-7A86B5C915AE}"/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c кнопками</Template>
  <TotalTime>77</TotalTime>
  <Words>726</Words>
  <Application>Microsoft Office PowerPoint</Application>
  <PresentationFormat>Экран (4:3)</PresentationFormat>
  <Paragraphs>112</Paragraphs>
  <Slides>17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Презентация c кнопками</vt:lpstr>
      <vt:lpstr>климат Костромской области</vt:lpstr>
      <vt:lpstr>Цель работы</vt:lpstr>
      <vt:lpstr>Задачи:</vt:lpstr>
      <vt:lpstr>Ход работы</vt:lpstr>
      <vt:lpstr>Используя таблицу 1 на стр. 22 постройте график «Годовой ход температуры воздуха для Костромы»</vt:lpstr>
      <vt:lpstr> Верхнюю часть графика (с положительными показателями) рекомендуется окрасить в красный цвет, а нижнюю – в синий.</vt:lpstr>
      <vt:lpstr> Верхнюю часть графика (с положительными показателями) рекомендуется окрасить в красный цвет, а нижнюю – в синий.</vt:lpstr>
      <vt:lpstr>Используя данные таблицы № 2 на стр. 23 можно построить диаграмму  «Осадки в Костроме (мм)</vt:lpstr>
      <vt:lpstr>Объединив информацию, создаем климатограмму для Костромы по результатам многолетних наблюдений</vt:lpstr>
      <vt:lpstr>Другой вариант выполнения работы, когда необходимые наблюдения учащимися не были проведены -  получение  информации в интернете. Например, «Дневник погоды в Костроме за январь  2011 года </vt:lpstr>
      <vt:lpstr>Построим диаграмму облачности, используя дневные показатели за январь 2011 года:</vt:lpstr>
      <vt:lpstr>Проанализируйте полученную графическую информацию</vt:lpstr>
      <vt:lpstr>Проанализируйте полученную графическую информацию</vt:lpstr>
      <vt:lpstr>Домашнее задание</vt:lpstr>
      <vt:lpstr>Проверка знаний</vt:lpstr>
      <vt:lpstr>Проверка знаний</vt:lpstr>
      <vt:lpstr>Источники использованных изображений: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Comp</dc:creator>
  <cp:lastModifiedBy>ПК</cp:lastModifiedBy>
  <cp:revision>18</cp:revision>
  <dcterms:created xsi:type="dcterms:W3CDTF">2011-07-13T11:42:07Z</dcterms:created>
  <dcterms:modified xsi:type="dcterms:W3CDTF">2019-04-18T06:50:17Z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