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1" r:id="rId2"/>
    <p:sldId id="312" r:id="rId3"/>
    <p:sldId id="313" r:id="rId4"/>
    <p:sldId id="314" r:id="rId5"/>
    <p:sldId id="315" r:id="rId6"/>
    <p:sldId id="316" r:id="rId7"/>
    <p:sldId id="317" r:id="rId8"/>
    <p:sldId id="322" r:id="rId9"/>
    <p:sldId id="265" r:id="rId10"/>
    <p:sldId id="266" r:id="rId11"/>
    <p:sldId id="269" r:id="rId12"/>
    <p:sldId id="273" r:id="rId13"/>
    <p:sldId id="274" r:id="rId14"/>
    <p:sldId id="310" r:id="rId15"/>
    <p:sldId id="275" r:id="rId16"/>
    <p:sldId id="286" r:id="rId17"/>
    <p:sldId id="336" r:id="rId18"/>
    <p:sldId id="309" r:id="rId19"/>
    <p:sldId id="294" r:id="rId20"/>
    <p:sldId id="348" r:id="rId21"/>
    <p:sldId id="349" r:id="rId22"/>
    <p:sldId id="280" r:id="rId23"/>
    <p:sldId id="340" r:id="rId24"/>
    <p:sldId id="342" r:id="rId25"/>
    <p:sldId id="343" r:id="rId26"/>
    <p:sldId id="346" r:id="rId27"/>
    <p:sldId id="347" r:id="rId28"/>
    <p:sldId id="344" r:id="rId29"/>
    <p:sldId id="350" r:id="rId30"/>
    <p:sldId id="35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735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68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750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9990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874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286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767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942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87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626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90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95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049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710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381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696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0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118962-9C63-4A8E-9020-DEF41827A6EC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767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0%D0%B7%D0%B0%D0%BD%D1%81%D0%BA%D0%B0%D1%8F_%D0%B8%D0%BA%D0%BE%D0%BD%D0%B0_%D0%91%D0%BE%D0%B6%D0%B8%D0%B5%D0%B9_%D0%9C%D0%B0%D1%82%D0%B5%D1%80%D0%B8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5%D1%87%D1%8C_%D0%9F%D0%BE%D1%81%D0%BF%D0%BE%D0%BB%D0%B8%D1%82%D0%B0%D1%8F" TargetMode="External"/><Relationship Id="rId5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hyperlink" Target="https://ru.wikipedia.org/wiki/%D0%9C%D0%BE%D1%81%D0%BA%D0%B2%D0%B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5;&#1072;&#1090;&#1088;&#1080;&#1086;&#1090;&#1080;&#1095;&#1077;&#1089;&#1082;&#1086;&#1077;%20&#1074;&#1086;&#1089;&#1087;&#1080;&#1090;&#1072;&#1085;&#1080;&#1077;%20&#1051;&#1086;&#1075;&#1080;&#1085;&#1086;&#1074;&#1072;%20&#1053;&#1042;\&#1045;&#1042;&#1043;&#1045;&#1053;&#1048;&#1049;%20&#1056;&#1040;&#1044;&#1048;&#1054;&#1053;&#1054;&#1042;%20%20&#1087;&#1077;&#1089;&#1085;&#1103;%20&#1040;&#1083;&#1077;&#1082;&#1089;&#1072;&#1085;&#1076;&#1088;&#1072;%20&#1052;&#1040;&#1056;&#1064;&#1040;&#1051;&#1040;.mp4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10711069" cy="157700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Патриотическое    воспитание    в  образовательной организации:  педагогические  поиски  наших   дней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221358" y="4505738"/>
            <a:ext cx="6480312" cy="11131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Логинова Наталья Владимировна, </a:t>
            </a:r>
          </a:p>
          <a:p>
            <a:pPr algn="r">
              <a:buNone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андидат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культурологии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заведующий отделом сопровождения гуманитарных и художественно-эстетических дисциплин, доцент кафедры теории и методики обучения ОГБОУ ДПО "КОИРО»"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9141" r="20070" b="7205"/>
          <a:stretch/>
        </p:blipFill>
        <p:spPr>
          <a:xfrm>
            <a:off x="238540" y="1669774"/>
            <a:ext cx="2513141" cy="2769704"/>
          </a:xfrm>
          <a:prstGeom prst="rect">
            <a:avLst/>
          </a:prstGeom>
        </p:spPr>
      </p:pic>
      <p:pic>
        <p:nvPicPr>
          <p:cNvPr id="7" name="Picture 2" descr="https://www.maple.ru/upload/resizer2/23/0ca/0cae71830fc4cc313b88a699707690b3.jpg"/>
          <p:cNvPicPr>
            <a:picLocks noChangeAspect="1" noChangeArrowheads="1"/>
          </p:cNvPicPr>
          <p:nvPr/>
        </p:nvPicPr>
        <p:blipFill>
          <a:blip r:embed="rId3" cstate="print"/>
          <a:srcRect l="8833" t="15704" b="462"/>
          <a:stretch>
            <a:fillRect/>
          </a:stretch>
        </p:blipFill>
        <p:spPr bwMode="auto">
          <a:xfrm>
            <a:off x="5950226" y="1368654"/>
            <a:ext cx="2517040" cy="292505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5947" y="1357471"/>
            <a:ext cx="2517913" cy="2989241"/>
          </a:xfrm>
          <a:prstGeom prst="rect">
            <a:avLst/>
          </a:prstGeom>
        </p:spPr>
      </p:pic>
      <p:pic>
        <p:nvPicPr>
          <p:cNvPr id="10" name="Picture 6" descr="http://cdn.fishki.net/upload/post/201412/22/1359677/1e88a15f930cb27a1e9705558711b77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95"/>
          <a:stretch>
            <a:fillRect/>
          </a:stretch>
        </p:blipFill>
        <p:spPr bwMode="auto">
          <a:xfrm>
            <a:off x="2963322" y="2239864"/>
            <a:ext cx="2576087" cy="29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20937" y="1038480"/>
            <a:ext cx="62585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Владимир Мономах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был непримиримым врагом половцев,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стойким защитником Руси.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 раз он вместе со своими сыновьями и племянниками отражал их набеги. </a:t>
            </a:r>
          </a:p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 Русской Православной Церкви почитается как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благоверный князь в соборе Всех святых в земле Русской просиявших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ds04.infourok.ru/uploads/ex/058c/0009b603-c3b9c9ad/img6.jpg"/>
          <p:cNvPicPr>
            <a:picLocks noChangeAspect="1" noChangeArrowheads="1"/>
          </p:cNvPicPr>
          <p:nvPr/>
        </p:nvPicPr>
        <p:blipFill>
          <a:blip r:embed="rId2" cstate="print"/>
          <a:srcRect l="50940" t="5093" b="11637"/>
          <a:stretch>
            <a:fillRect/>
          </a:stretch>
        </p:blipFill>
        <p:spPr bwMode="auto">
          <a:xfrm>
            <a:off x="957534" y="301925"/>
            <a:ext cx="3925018" cy="49965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57534" y="5618923"/>
            <a:ext cx="456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Мономах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Великий князь киевский 1053 – 1125 г.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931" y="331304"/>
            <a:ext cx="394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XI-XII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1843" y="185530"/>
            <a:ext cx="650681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Святой благоверный князь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АЛЕКСАНДР НЕВСКИЙ 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/>
              <a:t> «Александр Ярославич тем славен, что принял русский корабль </a:t>
            </a:r>
            <a:r>
              <a:rPr lang="ru-RU" sz="2400" dirty="0" err="1" smtClean="0"/>
              <a:t>полуразбитым</a:t>
            </a:r>
            <a:r>
              <a:rPr lang="ru-RU" sz="2400" dirty="0" smtClean="0"/>
              <a:t>, крепко сидящим на подводных камнях, с пробоинами в бортах, и честно потрудился ради его спасения. Не покладая рук, откачивал воду, латал дыры, отбивался от мародеров, стоя по колено в ледяных волнах. Притом не обратился в кровожадного зверя, к чему склоняли </a:t>
            </a:r>
            <a:r>
              <a:rPr lang="ru-RU" sz="2400" dirty="0" err="1" smtClean="0"/>
              <a:t>суровейшие</a:t>
            </a:r>
            <a:r>
              <a:rPr lang="ru-RU" sz="2400" dirty="0" smtClean="0"/>
              <a:t> условия, в коих ему пришлось осуществлять свою власть, а остался истинно христианским государем». 					</a:t>
            </a:r>
            <a:r>
              <a:rPr lang="ru-RU" sz="2000" i="1" dirty="0" smtClean="0"/>
              <a:t>Д.М. </a:t>
            </a:r>
            <a:r>
              <a:rPr lang="ru-RU" sz="2000" i="1" dirty="0" err="1" smtClean="0"/>
              <a:t>Володихин</a:t>
            </a:r>
            <a:r>
              <a:rPr lang="ru-RU" sz="2000" i="1" dirty="0" smtClean="0"/>
              <a:t> 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48" y="5111932"/>
            <a:ext cx="482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« Не в силе Бог, но в Правде!»</a:t>
            </a:r>
            <a:endParaRPr lang="ru-RU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627" y="357808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XIII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8349" y="5367130"/>
            <a:ext cx="65333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dirty="0" smtClean="0"/>
          </a:p>
          <a:p>
            <a:pPr algn="ctr" fontAlgn="base"/>
            <a:r>
              <a:rPr lang="ru-RU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Канонизирован Православной Русской Церковью в 1547 году.)</a:t>
            </a:r>
            <a:endParaRPr lang="ru-RU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280" y="1245704"/>
            <a:ext cx="4929808" cy="375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lyamcino.ru/news2014/novost2014_07/big/31949030_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59" y="285729"/>
            <a:ext cx="5503006" cy="5308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42991" y="596348"/>
            <a:ext cx="5552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Благословлённое преподобным Сергием Радонежским войско великого Московского княжества во главе со святым благоверным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князем ДМИТРИЕМ ИВАНОВИЧЕМ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победило на Куликовом поле татарские ордынские силы.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2591" y="212034"/>
            <a:ext cx="528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XIV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век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9252" y="3657601"/>
            <a:ext cx="5658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(Князь Дмитрий Донской был причислен к лику святых в 1988 году, в год 1000-летия крещения Руси.)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cdo-rzn.ru/upload/iblock/cc5/cc5d81bf0144de7ebb2163b9a7d62c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258" y="1895061"/>
            <a:ext cx="3317206" cy="33607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" y="713000"/>
            <a:ext cx="59634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октября 1612г.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день освобождения Москвы от польских захватчиков.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земское ополчение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КОЗЬМЫ МИНИНА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князя ДМИТРИЯ ПОЖАРСКОГО,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вдохновленное грамотами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атриарха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Гермогена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освободило родную землю от интервентов.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ноября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Казанская икона Божией Матери"/>
              </a:rPr>
              <a:t>Казанской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Казанская икона Божией Матери"/>
              </a:rPr>
              <a:t>иконы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Казанская икона Божией Матери"/>
              </a:rPr>
              <a:t>Божией Матери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память избавления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Москва"/>
              </a:rPr>
              <a:t>Москвы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Россия"/>
              </a:rPr>
              <a:t>России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Речь Посполитая"/>
              </a:rPr>
              <a:t>поляков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1612 году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0927" y="189780"/>
            <a:ext cx="467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XVII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век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4243" y="266642"/>
            <a:ext cx="2563775" cy="3291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605" y="0"/>
            <a:ext cx="8830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асильевич Суворов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211" y="516835"/>
            <a:ext cx="8951276" cy="587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b="1" dirty="0" smtClean="0">
              <a:solidFill>
                <a:schemeClr val="bg1">
                  <a:lumMod val="75000"/>
                </a:schemeClr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полководец, основоположник отечественной военной теории, национальный герой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Генералиссимус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генерал-фельдмаршал, генерал-фельдмаршал Священной Римской империи, великий маршал войск пьемонтских, кавалер всех российских орденов своего времени, вручавшихся мужчинам, а также семи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орденов.</a:t>
            </a:r>
          </a:p>
          <a:p>
            <a:pPr algn="just">
              <a:defRPr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…не руки, не ноги, не бренное человеческое тело одерживают на войне победу, а бессмертная душа, которая правит и руками, и ногами, и оружием, и если душа воина велика и могуча, не предается страху и не падает на войне, то победа несомненна…». </a:t>
            </a:r>
          </a:p>
          <a:p>
            <a:pPr algn="just">
              <a:defRPr/>
            </a:pPr>
            <a:r>
              <a:rPr lang="ru-RU" sz="2000" dirty="0" smtClean="0"/>
              <a:t>«Стой </a:t>
            </a:r>
            <a:r>
              <a:rPr lang="ru-RU" sz="2000" dirty="0"/>
              <a:t>за Дом Богородицы! Стой за Матушку-Царицу! Убьют – Царствие Небесное, Церковь Бога молит. Жив – честь и хвала</a:t>
            </a:r>
            <a:r>
              <a:rPr lang="ru-RU" sz="2000" dirty="0" smtClean="0"/>
              <a:t>!»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(А.В. Суворов)</a:t>
            </a:r>
          </a:p>
          <a:p>
            <a:pPr algn="just">
              <a:defRPr/>
            </a:pPr>
            <a:endParaRPr lang="ru-RU" sz="2000" dirty="0"/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8570" y="1368003"/>
            <a:ext cx="2679026" cy="33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28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771637/37004e4f-c4af-4938-b4d6-8e413b0642ff/s1200?webp=false"/>
          <p:cNvPicPr>
            <a:picLocks noChangeAspect="1" noChangeArrowheads="1"/>
          </p:cNvPicPr>
          <p:nvPr/>
        </p:nvPicPr>
        <p:blipFill>
          <a:blip r:embed="rId2" cstate="print"/>
          <a:srcRect l="8211"/>
          <a:stretch>
            <a:fillRect/>
          </a:stretch>
        </p:blipFill>
        <p:spPr bwMode="auto">
          <a:xfrm>
            <a:off x="6228522" y="752454"/>
            <a:ext cx="5457805" cy="44940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" y="752454"/>
            <a:ext cx="5711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Русский флот во главе с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ФЕОДОРОМ УШАКОВЫМ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бил в южных морях турецкие армады.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5760" y="5608320"/>
            <a:ext cx="277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1745 – 1817 г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2360023"/>
            <a:ext cx="62701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 потерял в боях ни одного корабля,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ни один его подчинённый не попал в плен.</a:t>
            </a:r>
            <a:endParaRPr lang="ru-RU" sz="24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Ушаков одержал победу в 43 морских сражениях и ни одного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поражения не потерпел.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258" y="250166"/>
            <a:ext cx="558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XVIII – XIX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века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cdn2.arhivurokov.ru/multiurok/html/2018/06/18/s_5b2799b36ce51/919239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391" y="172529"/>
            <a:ext cx="6296683" cy="5569125"/>
          </a:xfrm>
          <a:prstGeom prst="rect">
            <a:avLst/>
          </a:prstGeom>
          <a:noFill/>
        </p:spPr>
      </p:pic>
      <p:pic>
        <p:nvPicPr>
          <p:cNvPr id="54276" name="Picture 4" descr="https://ds02.infourok.ru/uploads/ex/0eb4/00087323-d9cbd8c3/hello_html_m21444285.jpg"/>
          <p:cNvPicPr>
            <a:picLocks noChangeAspect="1" noChangeArrowheads="1"/>
          </p:cNvPicPr>
          <p:nvPr/>
        </p:nvPicPr>
        <p:blipFill>
          <a:blip r:embed="rId3" cstate="print"/>
          <a:srcRect b="5605"/>
          <a:stretch>
            <a:fillRect/>
          </a:stretch>
        </p:blipFill>
        <p:spPr bwMode="auto">
          <a:xfrm>
            <a:off x="8196833" y="541861"/>
            <a:ext cx="3304522" cy="40680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785462" y="5538074"/>
            <a:ext cx="4231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полный кавалер 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Святого Георгия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6617" y="4720046"/>
            <a:ext cx="2288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М.И.КУТУЗОВ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1745 – 1813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45328" y="172529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 в.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82881"/>
            <a:ext cx="6725193" cy="1009815"/>
          </a:xfrm>
        </p:spPr>
        <p:txBody>
          <a:bodyPr/>
          <a:lstStyle/>
          <a:p>
            <a:pPr algn="ctr"/>
            <a:r>
              <a:rPr lang="ru-RU" dirty="0" smtClean="0"/>
              <a:t>Подвиг матери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7086" y="862404"/>
            <a:ext cx="3934487" cy="466753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58" y="1130365"/>
            <a:ext cx="7116416" cy="4403144"/>
          </a:xfrm>
        </p:spPr>
      </p:pic>
    </p:spTree>
    <p:extLst>
      <p:ext uri="{BB962C8B-B14F-4D97-AF65-F5344CB8AC3E}">
        <p14:creationId xmlns:p14="http://schemas.microsoft.com/office/powerpoint/2010/main" xmlns="" val="22671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63" y="-116710"/>
            <a:ext cx="6548846" cy="16723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Подвиг женщин –тружениц тыла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1258" y="-278674"/>
            <a:ext cx="6592388" cy="5103223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dirty="0"/>
              <a:t>Если бы удалось найти такие весы, чтобы на одну чашу положить военный подвиг наших солдат, а на другую – трудовой подвиг наших женщин, то чаши этих весов стояли бы вровень, как стояли, не дрогнув, под военной грозой в одном строю с мужьями и сыновьями героические женщины - труженицы тыла.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7064" y="3236581"/>
            <a:ext cx="4486155" cy="2394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7064" y="67404"/>
            <a:ext cx="4486154" cy="2976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581" y="3402223"/>
            <a:ext cx="3303860" cy="2228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57" y="3402223"/>
            <a:ext cx="3368930" cy="22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23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78" y="441270"/>
            <a:ext cx="6475175" cy="4856381"/>
          </a:xfrm>
          <a:prstGeom prst="rect">
            <a:avLst/>
          </a:prstGeom>
        </p:spPr>
      </p:pic>
      <p:pic>
        <p:nvPicPr>
          <p:cNvPr id="3" name="ЕВГЕНИЙ РАДИОНОВ  песня Александра МАРШАЛА.mp4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4" cstate="print"/>
          <a:stretch>
            <a:fillRect/>
          </a:stretch>
        </p:blipFill>
        <p:spPr>
          <a:xfrm>
            <a:off x="6722253" y="450574"/>
            <a:ext cx="4944972" cy="48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На Ваш взгляд, быть патриотом это –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5131" y="896983"/>
            <a:ext cx="11269481" cy="5284361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200" dirty="0" smtClean="0"/>
              <a:t>               </a:t>
            </a:r>
            <a:r>
              <a:rPr lang="ru-RU" sz="6200" dirty="0" smtClean="0">
                <a:solidFill>
                  <a:srgbClr val="002060"/>
                </a:solidFill>
              </a:rPr>
              <a:t>Костромская область: 932 уч-ся 9-11 </a:t>
            </a:r>
            <a:r>
              <a:rPr lang="ru-RU" sz="6200" dirty="0" err="1" smtClean="0">
                <a:solidFill>
                  <a:srgbClr val="002060"/>
                </a:solidFill>
              </a:rPr>
              <a:t>кл</a:t>
            </a:r>
            <a:r>
              <a:rPr lang="ru-RU" sz="6200" dirty="0" smtClean="0">
                <a:solidFill>
                  <a:srgbClr val="002060"/>
                </a:solidFill>
              </a:rPr>
              <a:t>., 3 студента СПО, 11 студентов ВУЗов</a:t>
            </a:r>
          </a:p>
          <a:p>
            <a:pPr algn="ctr">
              <a:buNone/>
            </a:pPr>
            <a:r>
              <a:rPr lang="ru-RU" sz="6200" dirty="0" smtClean="0">
                <a:solidFill>
                  <a:srgbClr val="002060"/>
                </a:solidFill>
              </a:rPr>
              <a:t>(министерское    тестирование,    декабрь 2016г.)</a:t>
            </a: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место, где ты родился, свою «Малую Родину»-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21,88%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свою страну –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25,79%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уважать историю, традиции и культуру своей страны-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35,20%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уважать флаг, герб и гимн России, государственные праздники-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3,38%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общественно-значимых событиях страны –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2,96%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отдать долг Родине, отслужив в армии –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2,64%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интересы своей страны выше личных интересов- 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4,64%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Другое -</a:t>
            </a:r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3,49%</a:t>
            </a:r>
            <a:endParaRPr lang="ru-RU" sz="6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490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635" y="0"/>
            <a:ext cx="10396882" cy="148942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XXI </a:t>
            </a:r>
            <a:r>
              <a:rPr lang="ru-RU" dirty="0" smtClean="0">
                <a:solidFill>
                  <a:schemeClr val="tx1"/>
                </a:solidFill>
              </a:rPr>
              <a:t>век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75" y="1245042"/>
            <a:ext cx="6009689" cy="3472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2777" y="1736036"/>
            <a:ext cx="5347691" cy="38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9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9694816" cy="115196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Николай Кравченко</a:t>
            </a:r>
            <a:endParaRPr lang="ru-RU" sz="4000" dirty="0"/>
          </a:p>
        </p:txBody>
      </p:sp>
      <p:pic>
        <p:nvPicPr>
          <p:cNvPr id="5" name="Picture 3" descr="G:\b6c9a78a32ea25618f2429d404855ea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72" y="1811066"/>
            <a:ext cx="5092134" cy="3381496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2437" y="1811067"/>
            <a:ext cx="5022354" cy="33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338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823" y="448284"/>
            <a:ext cx="636413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Многие страны мира стремились защититься от внешних завоевателей,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укрываясь за естественными и искусственными преградами.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Великобритания использовала свое островное положение.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Китай для защиты от степных кочевников построил Великую Китайскую стену длиной свыше 5 тыс. километров.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Франция по границе с Германией возвела укрепленную линию Мажино. </a:t>
            </a:r>
          </a:p>
          <a:p>
            <a:pPr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Наша Родина — Россия при отпоре врагам всегда рассчитывала, прежде всего, на </a:t>
            </a:r>
            <a:r>
              <a:rPr lang="ru-RU" sz="20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патриотизм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народа и могущество своей армии. 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7963" y="2978246"/>
            <a:ext cx="4881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 Армия 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есть сосредоточенная волевая сила моего государства, оплот моей Родины; воплощенная храбрость моего народа, организация чести, самоотверженности и служения...". </a:t>
            </a:r>
          </a:p>
          <a:p>
            <a:pPr algn="ctr"/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(И.А. Ильин, русский философ)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4919" y="448284"/>
            <a:ext cx="3671588" cy="2660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04800"/>
            <a:ext cx="10396882" cy="1532965"/>
          </a:xfrm>
        </p:spPr>
        <p:txBody>
          <a:bodyPr/>
          <a:lstStyle/>
          <a:p>
            <a:pPr algn="ctr"/>
            <a:r>
              <a:rPr lang="ru-RU" dirty="0" smtClean="0"/>
              <a:t>ПАТРИОТЫ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858" y="1777603"/>
            <a:ext cx="4778486" cy="35838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702" y="1760531"/>
            <a:ext cx="4824015" cy="36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5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ПАТРИОТЫ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57" y="1846672"/>
            <a:ext cx="4704805" cy="352860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381" y="1837765"/>
            <a:ext cx="4703903" cy="35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2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ПАТРИОТЫ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1" y="1748503"/>
            <a:ext cx="5236028" cy="34963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2617" y="1750863"/>
            <a:ext cx="2569029" cy="34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9355182" cy="1151965"/>
          </a:xfrm>
        </p:spPr>
        <p:txBody>
          <a:bodyPr/>
          <a:lstStyle/>
          <a:p>
            <a:pPr algn="ctr"/>
            <a:r>
              <a:rPr lang="ru-RU" dirty="0" smtClean="0"/>
              <a:t>ПАТРИТЫ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25" y="1829922"/>
            <a:ext cx="4704805" cy="3672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953" y="2368731"/>
            <a:ext cx="3655233" cy="2572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220" y="3654927"/>
            <a:ext cx="2932938" cy="1922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219" y="1542283"/>
            <a:ext cx="2932939" cy="18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0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95335"/>
            <a:ext cx="10396882" cy="910951"/>
          </a:xfrm>
        </p:spPr>
        <p:txBody>
          <a:bodyPr/>
          <a:lstStyle/>
          <a:p>
            <a:pPr algn="ctr"/>
            <a:r>
              <a:rPr lang="ru-RU" dirty="0" smtClean="0"/>
              <a:t>Патриот 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5294" y="1032279"/>
            <a:ext cx="3132555" cy="44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64" y="1441704"/>
            <a:ext cx="4731293" cy="3406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74" y="971318"/>
            <a:ext cx="2773353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7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00298"/>
            <a:ext cx="10396882" cy="1164400"/>
          </a:xfrm>
        </p:spPr>
        <p:txBody>
          <a:bodyPr/>
          <a:lstStyle/>
          <a:p>
            <a:pPr algn="ctr"/>
            <a:r>
              <a:rPr lang="ru-RU" dirty="0" smtClean="0"/>
              <a:t>ПАТРИОТЫ РОССИИ</a:t>
            </a:r>
            <a:endParaRPr lang="ru-RU" dirty="0"/>
          </a:p>
        </p:txBody>
      </p:sp>
      <p:pic>
        <p:nvPicPr>
          <p:cNvPr id="13" name="Picture 8" descr="a36a0d08ea51d396aa0a5e2a4ee7157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22689" y="1563278"/>
            <a:ext cx="5533585" cy="3793395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16" y="1563278"/>
            <a:ext cx="5669018" cy="37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9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881677156"/>
              </p:ext>
            </p:extLst>
          </p:nvPr>
        </p:nvGraphicFramePr>
        <p:xfrm>
          <a:off x="3686175" y="0"/>
          <a:ext cx="4951095" cy="5974377"/>
        </p:xfrm>
        <a:graphic>
          <a:graphicData uri="http://schemas.openxmlformats.org/presentationml/2006/ole">
            <p:oleObj spid="_x0000_s1026" name="Acrobat Document" r:id="rId3" imgW="5667120" imgH="802692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301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21920"/>
            <a:ext cx="7556091" cy="134982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Патриот, патриотизм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9337" y="217714"/>
            <a:ext cx="11504023" cy="63231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тот, кто любит своё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предан своему народу, готов на жертвы и подвиги во имя интересов своей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(Википедия).</a:t>
            </a:r>
          </a:p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любовь к отечеству, преданность ему, стремление своими действиями служить 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олитический словарь).</a:t>
            </a:r>
          </a:p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любовь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отечеству, преданность своему народу и ответственность перед ним, готовность к любым жертвам и подвигам во имя интересов своей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 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Т.Ф. Ефремовой).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2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6" y="228601"/>
            <a:ext cx="11287124" cy="7572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КУРСЫ ПОВЫШЕНИЯ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КВАЛИФИКАЦИИ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" y="1128714"/>
            <a:ext cx="11658600" cy="442912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3600" dirty="0" smtClean="0"/>
          </a:p>
          <a:p>
            <a:pPr algn="just"/>
            <a:r>
              <a:rPr lang="ru-RU" sz="3600" dirty="0" smtClean="0">
                <a:solidFill>
                  <a:srgbClr val="C00000"/>
                </a:solidFill>
              </a:rPr>
              <a:t>С 6 по 15 мая 2020г.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  <a:r>
              <a:rPr lang="ru-RU" sz="3600" dirty="0" smtClean="0"/>
              <a:t>КПК «Современные подходы к преподаванию учебного курса ОРКСЭ  в условиях реализации ФГОС» (</a:t>
            </a:r>
            <a:r>
              <a:rPr lang="ru-RU" sz="3600" dirty="0" smtClean="0">
                <a:solidFill>
                  <a:srgbClr val="C00000"/>
                </a:solidFill>
              </a:rPr>
              <a:t>24 часа, </a:t>
            </a:r>
            <a:r>
              <a:rPr lang="ru-RU" sz="3600" u="sng" dirty="0" err="1" smtClean="0">
                <a:solidFill>
                  <a:srgbClr val="C00000"/>
                </a:solidFill>
              </a:rPr>
              <a:t>внебюджет</a:t>
            </a:r>
            <a:r>
              <a:rPr lang="ru-RU" sz="3600" u="sng" dirty="0" smtClean="0">
                <a:solidFill>
                  <a:srgbClr val="C00000"/>
                </a:solidFill>
              </a:rPr>
              <a:t>, </a:t>
            </a:r>
            <a:r>
              <a:rPr lang="ru-RU" sz="3600" u="sng" dirty="0" smtClean="0"/>
              <a:t>1.800 руб.</a:t>
            </a:r>
            <a:r>
              <a:rPr lang="ru-RU" sz="3600" dirty="0" smtClean="0"/>
              <a:t>)</a:t>
            </a:r>
          </a:p>
          <a:p>
            <a:pPr algn="just">
              <a:buNone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74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Считаете ли Вы себя патриотом?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84069" y="783771"/>
            <a:ext cx="5782491" cy="5324421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Костромская область</a:t>
            </a:r>
          </a:p>
          <a:p>
            <a:r>
              <a:rPr lang="ru-RU" sz="4000" b="1" dirty="0" smtClean="0"/>
              <a:t>Да- </a:t>
            </a:r>
            <a:r>
              <a:rPr lang="ru-RU" sz="4000" b="1" dirty="0" smtClean="0">
                <a:solidFill>
                  <a:schemeClr val="accent1"/>
                </a:solidFill>
              </a:rPr>
              <a:t>83,30%</a:t>
            </a:r>
          </a:p>
          <a:p>
            <a:r>
              <a:rPr lang="ru-RU" sz="4000" b="1" dirty="0" smtClean="0"/>
              <a:t>Нет- </a:t>
            </a:r>
            <a:r>
              <a:rPr lang="ru-RU" sz="4000" b="1" dirty="0" smtClean="0">
                <a:solidFill>
                  <a:schemeClr val="accent1"/>
                </a:solidFill>
              </a:rPr>
              <a:t>16,70%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126" y="1593670"/>
            <a:ext cx="5425440" cy="3997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>
            <a:off x="557349" y="4572000"/>
            <a:ext cx="5634445" cy="1095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ОТВЕТЫ РЕСПОНДЕНТОВ В ЦЕЛОМ ПО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27832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624110"/>
            <a:ext cx="7837715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dirty="0" smtClean="0"/>
              <a:t>Для Вас быть россиянином и быть патриотом – это одно и тоже?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051" y="1724297"/>
            <a:ext cx="5852161" cy="41869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Костромская область</a:t>
            </a:r>
          </a:p>
          <a:p>
            <a:r>
              <a:rPr lang="ru-RU" sz="2800" b="1" dirty="0" smtClean="0"/>
              <a:t>Да- </a:t>
            </a:r>
            <a:r>
              <a:rPr lang="ru-RU" sz="2800" b="1" dirty="0" smtClean="0">
                <a:solidFill>
                  <a:schemeClr val="accent1"/>
                </a:solidFill>
              </a:rPr>
              <a:t>34,36%</a:t>
            </a:r>
          </a:p>
          <a:p>
            <a:r>
              <a:rPr lang="ru-RU" sz="2800" b="1" dirty="0" smtClean="0"/>
              <a:t>Нет- </a:t>
            </a:r>
            <a:r>
              <a:rPr lang="ru-RU" sz="2800" b="1" dirty="0" smtClean="0">
                <a:solidFill>
                  <a:schemeClr val="accent1"/>
                </a:solidFill>
              </a:rPr>
              <a:t>51,37%</a:t>
            </a:r>
          </a:p>
          <a:p>
            <a:r>
              <a:rPr lang="ru-RU" sz="2800" b="1" dirty="0" err="1" smtClean="0"/>
              <a:t>Затр</a:t>
            </a:r>
            <a:r>
              <a:rPr lang="ru-RU" sz="2800" b="1" dirty="0" smtClean="0"/>
              <a:t>. ответить- </a:t>
            </a:r>
            <a:r>
              <a:rPr lang="ru-RU" sz="2800" b="1" dirty="0" smtClean="0">
                <a:solidFill>
                  <a:schemeClr val="accent1"/>
                </a:solidFill>
              </a:rPr>
              <a:t>14,27%</a:t>
            </a:r>
          </a:p>
          <a:p>
            <a:endParaRPr lang="ru-RU" sz="2800" b="1" dirty="0" smtClean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212" y="1541417"/>
            <a:ext cx="5303519" cy="4005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>
            <a:off x="426720" y="4662617"/>
            <a:ext cx="5782492" cy="884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ОТВЕТЫ РЕСПОНДЕНТОВ В ЦЕЛОМ ПО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33871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55883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Патриотическое воспитание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669" y="1480457"/>
            <a:ext cx="8663513" cy="42323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предметы, которые можно воспринять только глазом 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 или цвет); есть такие предметы, которые доступны только уху и слуху 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звук, пение, музыка); подобно этому есть такие предметы, которые могут быть восприняты, пережиты и приобретены только любовью… К таким предметам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принадлежит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человеком, у которого нет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живого опыта в этой сфере, который никогда не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ощущал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сердцем, что есть для него родина, трудно было бы даже беседовать на эту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тему…» 	</a:t>
            </a:r>
          </a:p>
          <a:p>
            <a:pPr algn="just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Иван Александрович Ильин, русский философ, писатель, публицист (1883-1954)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1452" y="1630018"/>
            <a:ext cx="2642919" cy="28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9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302622"/>
            <a:ext cx="10396882" cy="1151965"/>
          </a:xfrm>
        </p:spPr>
        <p:txBody>
          <a:bodyPr/>
          <a:lstStyle/>
          <a:p>
            <a:pPr algn="ctr"/>
            <a:r>
              <a:rPr lang="ru-RU" dirty="0" smtClean="0"/>
              <a:t>Идея служения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311965"/>
            <a:ext cx="11555896" cy="420093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быть полезным своей семье и своему Отечеству в той или иной мере существует у каждого полноценного человека. Эта потребность находит свое выражение в идее служения человека ближним и своей стране.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  идеи служения –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может состояться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Сбыться, подтвердить важность своего существования в этом мире лишь в том случае,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отдает себя и свои силы на служение ближнему, на служение своему Отечеству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Такой человек не умирает до конца в момент физической смерти, но продолжает жить в своих детях, внуках, молодых поколениях соотечественников.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73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0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Три речи о России. И.А. Ильин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65043" y="662609"/>
            <a:ext cx="11940207" cy="4876801"/>
          </a:xfrm>
        </p:spPr>
        <p:txBody>
          <a:bodyPr>
            <a:normAutofit fontScale="77500" lnSpcReduction="20000"/>
          </a:bodyPr>
          <a:lstStyle/>
          <a:p>
            <a:pPr marL="457200" lvl="1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900" dirty="0"/>
          </a:p>
          <a:p>
            <a:pPr marL="457200" lvl="1" indent="0" algn="just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… Вспомним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Соловьев насчитывает с 1240 г. по 1462 г. (за 222 года) – двести войн и нашествий. С четырнадцатого века по двадцатый (за 525 лет) Сухотин насчитывает 329 лет войны. 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провоевала две трети своей жизни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Одно татарское иго длилось 250 лет; а в последний раз Москва была обложена татарами в самом конце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шестнадцатого столетия. </a:t>
            </a:r>
          </a:p>
          <a:p>
            <a:pPr marL="457200" lvl="1" indent="0" algn="just">
              <a:buNone/>
            </a:pP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 в век наша забота была не о том, как лучше устроиться или как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легче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прожить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но лишь о том, чтобы вообще как-нибудь прожить, продержаться, выйти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очередной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беды, одолеть очередную опасность: не как справедливость и счастье добыть,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врага или несчастье избыть; и еще: как бы в погоне за «облегчением» и «счастьем»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развязать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всеобщую губительную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смуту…</a:t>
            </a:r>
          </a:p>
          <a:p>
            <a:pPr marL="457200" lvl="1" indent="0" algn="just">
              <a:buNone/>
            </a:pP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Народы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выбирают себе своих жребиев; каждый приемлет свое бремя и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 задание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свыше. Так получили и мы, русские, наше бремя и наше задание. И это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бремя превратило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нашу историю в живую трагедию жертвы; и вся жизнь нашего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стала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самоотверженным служением, непрерывным и часто непосильным… И как часто другие народы спасались нашими жертвами, и безмолвно, и безвозвратно принимали наше великое служение… с тем, чтобы потом горделиво говорить о нас, как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«некультурном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народе» или «низшей расе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0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ts1.mm.bing.net/th?&amp;id=HN.607998706111352577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877" y="238539"/>
            <a:ext cx="8171794" cy="5231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2365" y="476672"/>
            <a:ext cx="8039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Русь непрерывно воевала, защищала свою родную землю от неисчислимых захватчиков:   первые киевские князья бились с Византией и хазарами, святой князь Борис во главе  княжеской дружины воевал с печенегами.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https://www.christ-familie.eu/media/catalog/product/cache/2/thumbnail/9df78eab33525d08d6e5fb8d27136e95/3/0/30455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8022" y="1173273"/>
            <a:ext cx="2752755" cy="30678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70126" y="344557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XI </a:t>
            </a:r>
            <a:r>
              <a:rPr lang="ru-RU" sz="2800" b="1" dirty="0" smtClean="0"/>
              <a:t>век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B24BDD-D3FB-4258-BF74-853737C4EBD7}"/>
</file>

<file path=customXml/itemProps2.xml><?xml version="1.0" encoding="utf-8"?>
<ds:datastoreItem xmlns:ds="http://schemas.openxmlformats.org/officeDocument/2006/customXml" ds:itemID="{624A959C-B175-46F8-863C-3FF1C62EEFE7}"/>
</file>

<file path=customXml/itemProps3.xml><?xml version="1.0" encoding="utf-8"?>
<ds:datastoreItem xmlns:ds="http://schemas.openxmlformats.org/officeDocument/2006/customXml" ds:itemID="{BBC2A58C-98CC-4E9B-BB60-029075F9851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1111</Words>
  <Application>Microsoft Office PowerPoint</Application>
  <PresentationFormat>Произвольный</PresentationFormat>
  <Paragraphs>119</Paragraphs>
  <Slides>30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Главное мероприятие</vt:lpstr>
      <vt:lpstr>Acrobat Document</vt:lpstr>
      <vt:lpstr>Патриотическое    воспитание    в  образовательной организации:  педагогические  поиски  наших   дней</vt:lpstr>
      <vt:lpstr>На Ваш взгляд, быть патриотом это – </vt:lpstr>
      <vt:lpstr>Патриот, патриотизм</vt:lpstr>
      <vt:lpstr>Считаете ли Вы себя патриотом? </vt:lpstr>
      <vt:lpstr>Для Вас быть россиянином и быть патриотом – это одно и тоже? </vt:lpstr>
      <vt:lpstr>Патриотическое воспитание</vt:lpstr>
      <vt:lpstr>Идея служения</vt:lpstr>
      <vt:lpstr>Три речи о России. И.А. Ильин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Подвиг матери</vt:lpstr>
      <vt:lpstr>Подвиг женщин –тружениц тыла</vt:lpstr>
      <vt:lpstr>Слайд 19</vt:lpstr>
      <vt:lpstr>XXI век</vt:lpstr>
      <vt:lpstr>Николай Кравченко</vt:lpstr>
      <vt:lpstr>Слайд 22</vt:lpstr>
      <vt:lpstr>ПАТРИОТЫ РОССИИ</vt:lpstr>
      <vt:lpstr>ПАТРИОТЫ РОССИИ</vt:lpstr>
      <vt:lpstr>ПАТРИОТЫ РОССИИ</vt:lpstr>
      <vt:lpstr>ПАТРИТЫ РОССИИ</vt:lpstr>
      <vt:lpstr>Патриот  России</vt:lpstr>
      <vt:lpstr>ПАТРИОТЫ РОССИИ</vt:lpstr>
      <vt:lpstr>Слайд 29</vt:lpstr>
      <vt:lpstr>КУРСЫ ПОВЫШЕНИЯ КВАЛИФИКАЦИИ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</dc:creator>
  <cp:lastModifiedBy>Пользователь</cp:lastModifiedBy>
  <cp:revision>182</cp:revision>
  <dcterms:created xsi:type="dcterms:W3CDTF">2019-08-29T17:32:20Z</dcterms:created>
  <dcterms:modified xsi:type="dcterms:W3CDTF">2020-04-29T15:52:56Z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