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7" r:id="rId6"/>
    <p:sldId id="260" r:id="rId7"/>
    <p:sldId id="261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6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1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24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596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927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07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222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62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001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94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549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560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134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A22C-EB8F-448E-A777-9297476CF4B5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CF2F6-0F73-4B6E-8EE7-4445983273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242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ДУХОВНЫЕ ОСНОВЫ ПАТРИОТИЗМА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112679" cy="1655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600" b="1" i="1" dirty="0" smtClean="0"/>
              <a:t>Протоиерей Сергий Евсеев, </a:t>
            </a:r>
            <a:endParaRPr lang="ru-RU" sz="2600" dirty="0" smtClean="0"/>
          </a:p>
          <a:p>
            <a:pPr algn="r"/>
            <a:r>
              <a:rPr lang="ru-RU" sz="2600" i="1" dirty="0" smtClean="0"/>
              <a:t>священнослужитель </a:t>
            </a:r>
            <a:r>
              <a:rPr lang="ru-RU" sz="2600" i="1" dirty="0" smtClean="0"/>
              <a:t>Свято-Успенской </a:t>
            </a:r>
            <a:r>
              <a:rPr lang="ru-RU" sz="2600" i="1" dirty="0" err="1" smtClean="0"/>
              <a:t>Тетеринской</a:t>
            </a:r>
            <a:r>
              <a:rPr lang="ru-RU" sz="2600" i="1" dirty="0" smtClean="0"/>
              <a:t> женской пустыни</a:t>
            </a:r>
            <a:endParaRPr lang="ru-RU" sz="2600" dirty="0" smtClean="0"/>
          </a:p>
          <a:p>
            <a:pPr algn="r"/>
            <a:r>
              <a:rPr lang="ru-RU" sz="2600" i="1" dirty="0" err="1" smtClean="0"/>
              <a:t>Нерехтского</a:t>
            </a:r>
            <a:r>
              <a:rPr lang="ru-RU" sz="2600" i="1" dirty="0" smtClean="0"/>
              <a:t> муниципального </a:t>
            </a:r>
            <a:r>
              <a:rPr lang="ru-RU" sz="2600" i="1" dirty="0" smtClean="0"/>
              <a:t>района</a:t>
            </a:r>
          </a:p>
          <a:p>
            <a:pPr algn="r"/>
            <a:r>
              <a:rPr lang="ru-RU" sz="2600" i="1" dirty="0" smtClean="0"/>
              <a:t>Костромской области</a:t>
            </a:r>
            <a:endParaRPr lang="ru-RU" sz="2600" dirty="0" smtClean="0"/>
          </a:p>
          <a:p>
            <a:pPr algn="r"/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904" y="58846"/>
            <a:ext cx="1183419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Так пробуждается и крепнет в человеке живая совесть. Не совесть, угрызающая за несовершение в прошлом добра или за совершение в прошлом зла, но совесть, как творческая энергия, энергия любви и воли, направленная вперед, в будущее, к предстоящим совершениям. Она же и дает человеку то высшее счастье на земле, которое выражается словами духовное достоинство и призвание</a:t>
            </a: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.» </a:t>
            </a:r>
            <a:b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36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(</a:t>
            </a: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</a:rPr>
              <a:t>1-15 сентября 1954 года) </a:t>
            </a:r>
            <a:r>
              <a:rPr lang="ru-RU" sz="36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Ива́н</a:t>
            </a: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ru-RU" sz="36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Алекса́ндрович</a:t>
            </a: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ru-RU" sz="36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Ильи́н</a:t>
            </a:r>
            <a:r>
              <a:rPr lang="ru-RU" sz="3600" b="1" dirty="0">
                <a:ln w="22225">
                  <a:solidFill>
                    <a:schemeClr val="accent2"/>
                  </a:solidFill>
                  <a:prstDash val="solid"/>
                </a:ln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6019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548" y="58846"/>
            <a:ext cx="704045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Свят. Филарет /Дроздов/, Митрополит Московский.</a:t>
            </a:r>
            <a:br>
              <a:rPr lang="ru-RU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ru-RU" sz="4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ru-RU" sz="59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"</a:t>
            </a:r>
            <a:r>
              <a:rPr lang="ru-RU" sz="5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Кто не любит отечества земного, не может любить отечество </a:t>
            </a:r>
            <a:r>
              <a:rPr lang="ru-RU" sz="59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небесное"</a:t>
            </a:r>
            <a:endParaRPr lang="ru-RU" sz="59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96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5151549" cy="686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9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10" y="1099484"/>
            <a:ext cx="12076090" cy="4044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4000" b="1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Патриоти́зм</a:t>
            </a:r>
            <a:r>
              <a:rPr lang="ru-RU" sz="4000" b="1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2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греч.</a:t>
            </a:r>
            <a:r>
              <a:rPr lang="ru-RU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32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πατριώτης</a:t>
            </a:r>
            <a:r>
              <a:rPr lang="ru-RU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соотечественник, </a:t>
            </a:r>
            <a:r>
              <a:rPr lang="el-GR" sz="32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πατρίς</a:t>
            </a:r>
            <a:r>
              <a:rPr lang="ru-RU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 </a:t>
            </a:r>
            <a:r>
              <a:rPr lang="ru-RU" sz="3200" u="none" strike="noStrike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отечество</a:t>
            </a:r>
            <a:r>
              <a:rPr lang="ru-RU" sz="3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4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— нравственный и политический принцип, социальное чувство, </a:t>
            </a:r>
            <a:r>
              <a:rPr lang="ru-RU" sz="400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содержанием которого является </a:t>
            </a:r>
            <a:r>
              <a:rPr lang="ru-RU" sz="4000" b="1" u="none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любовь </a:t>
            </a:r>
            <a:r>
              <a:rPr lang="ru-RU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4000" b="1" u="none" strike="noStrik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Родине </a:t>
            </a:r>
            <a:r>
              <a:rPr lang="ru-RU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40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желание поддержать своим участием процветание своей страны, отечества, любовь к отчизне, отечеству.</a:t>
            </a:r>
            <a:r>
              <a:rPr lang="ru-RU" sz="36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7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809" y="612844"/>
            <a:ext cx="1183419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(Мф.5:44)</a:t>
            </a:r>
          </a:p>
          <a:p>
            <a:r>
              <a:rPr lang="ru-RU" sz="6000" dirty="0" smtClean="0"/>
              <a:t>«А Я говорю вам: </a:t>
            </a:r>
            <a:r>
              <a:rPr lang="ru-RU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любите врагов ваших</a:t>
            </a:r>
            <a:r>
              <a:rPr lang="ru-RU" sz="6000" dirty="0" smtClean="0"/>
              <a:t>, благословляйте проклинающих вас, благотворите ненавидящим вас и молитесь за обижающих вас и гонящих вас..,»</a:t>
            </a:r>
          </a:p>
        </p:txBody>
      </p:sp>
    </p:spTree>
    <p:extLst>
      <p:ext uri="{BB962C8B-B14F-4D97-AF65-F5344CB8AC3E}">
        <p14:creationId xmlns:p14="http://schemas.microsoft.com/office/powerpoint/2010/main" xmlns="" val="35095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809" y="0"/>
            <a:ext cx="11834191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«</a:t>
            </a:r>
            <a:r>
              <a:rPr lang="ru-RU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Любите врагов ваших</a:t>
            </a:r>
            <a:r>
              <a:rPr lang="ru-RU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сокрушайте врагов Отечества, гнушайтесь врагами Божиими».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Свят. Филарет /Дроздов/, Митрополит Московский.</a:t>
            </a:r>
            <a:br>
              <a:rPr lang="ru-RU" sz="5400" dirty="0" smtClean="0"/>
            </a:br>
            <a:r>
              <a:rPr lang="ru-RU" sz="5400" dirty="0" smtClean="0"/>
              <a:t>Св. прав. Иоанн Кронштадтский.</a:t>
            </a:r>
          </a:p>
        </p:txBody>
      </p:sp>
    </p:spTree>
    <p:extLst>
      <p:ext uri="{BB962C8B-B14F-4D97-AF65-F5344CB8AC3E}">
        <p14:creationId xmlns:p14="http://schemas.microsoft.com/office/powerpoint/2010/main" xmlns="" val="30420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904" y="702996"/>
            <a:ext cx="1183419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(Иоан.15:13</a:t>
            </a:r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ru-RU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«</a:t>
            </a: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Нет </a:t>
            </a:r>
            <a:r>
              <a:rPr lang="ru-RU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больше той любви, </a:t>
            </a:r>
            <a:r>
              <a:rPr lang="ru-RU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как если кто положит душу свою за друзей своих</a:t>
            </a: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.»</a:t>
            </a:r>
            <a:endParaRPr lang="ru-RU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 smtClean="0"/>
          </a:p>
        </p:txBody>
      </p:sp>
    </p:spTree>
    <p:extLst>
      <p:ext uri="{BB962C8B-B14F-4D97-AF65-F5344CB8AC3E}">
        <p14:creationId xmlns:p14="http://schemas.microsoft.com/office/powerpoint/2010/main" xmlns="" val="23792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809" y="197346"/>
            <a:ext cx="1183419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(1Кор.13:3)</a:t>
            </a:r>
            <a:endParaRPr lang="ru-RU" sz="5400" dirty="0" smtClean="0"/>
          </a:p>
          <a:p>
            <a:pPr algn="just"/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И если я раздам все имение мое </a:t>
            </a:r>
            <a:r>
              <a:rPr lang="ru-RU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и отдам тело мое на сожжение, </a:t>
            </a: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60000"/>
                </a:solidFill>
              </a:rPr>
              <a:t>а любви не имею, </a:t>
            </a: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нет мне в том никакой пользы.</a:t>
            </a:r>
            <a:endParaRPr lang="ru-RU" sz="7200" b="1" dirty="0" smtClean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7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920" y="159027"/>
            <a:ext cx="118341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Идеоло́гия</a:t>
            </a:r>
            <a:r>
              <a:rPr lang="ru-RU" sz="2800" dirty="0">
                <a:latin typeface="Arial" panose="020B0604020202020204" pitchFamily="34" charset="0"/>
              </a:rPr>
              <a:t> — совокупность системных упорядоченных взглядов, 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</a:rPr>
              <a:t>выражающая интересы различных социальных классов и других социальных групп, </a:t>
            </a:r>
            <a:r>
              <a:rPr lang="ru-RU" sz="2800" dirty="0">
                <a:latin typeface="Arial" panose="020B0604020202020204" pitchFamily="34" charset="0"/>
              </a:rPr>
              <a:t>на основе которой осознаются и оцениваются отношения людей и их общностей к социальной действительности в целом и друг к другу…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4920" y="2696098"/>
            <a:ext cx="116884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Мировоззре́ние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</a:t>
            </a:r>
            <a:r>
              <a:rPr lang="ru-RU" sz="2800" dirty="0">
                <a:latin typeface="Arial" panose="020B0604020202020204" pitchFamily="34" charset="0"/>
              </a:rPr>
              <a:t>система взглядов, оценок и образных представлений о мире и месте в нём человека, 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</a:rPr>
              <a:t>общее отношение человека к окружающей </a:t>
            </a:r>
            <a:r>
              <a:rPr lang="ru-RU" sz="2800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действительности и самому себе, а также обусловленные этими взглядами основные жизненные позиции людей, их убеждения, идеалы, 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принципы познания и деятельности, ценностные ориентации. Мировоззрение придаёт деятельности человека организованный, осмысленный и целенаправленный характер. Какова позиция «Я», таково и восприятие мира, замечает </a:t>
            </a:r>
            <a:r>
              <a:rPr lang="ru-RU" sz="2800" b="0" i="0" u="none" strike="noStrike" dirty="0" smtClean="0">
                <a:effectLst/>
                <a:latin typeface="Arial" panose="020B0604020202020204" pitchFamily="34" charset="0"/>
              </a:rPr>
              <a:t>Ж.-П. Сартр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660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904" y="474345"/>
            <a:ext cx="1183419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«Предстоящий </a:t>
            </a:r>
            <a:r>
              <a:rPr lang="ru-RU" sz="5400" b="1" dirty="0"/>
              <a:t>себе, себя возводит на престол божества и требует поклонения себе, своим мыслям и похотям, признания своей исключительности, оставаясь порабощенным обычной человеческой посредственностью. </a:t>
            </a:r>
            <a:endParaRPr lang="ru-RU" sz="5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6005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904" y="58846"/>
            <a:ext cx="1183419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Предстоящий Богу измеряет и оценивает себя лучами Божественности. Предстоящий совершенству судит себя высшим, доступным человеку критерием. Это предстояние поднимает сначала взор человека, потом сердце и волю его, оно вызывает в нем новые мысли, новое понимание себя, других людей и всей вселенной. Душа его переживает священное окрыление, сердце воспринимает новые ощущения, воля его научается выходить из всего личного, мелкого и пошлого и сосредотачивается на объективно лучшем, на совершенном и находит в этом лучшем жизненное задание для своего будущего. </a:t>
            </a:r>
            <a:endParaRPr 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8198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16DAF1-C98E-4713-B2E5-45AA179E7BA5}"/>
</file>

<file path=customXml/itemProps2.xml><?xml version="1.0" encoding="utf-8"?>
<ds:datastoreItem xmlns:ds="http://schemas.openxmlformats.org/officeDocument/2006/customXml" ds:itemID="{6807D0A7-0D54-4799-B5ED-B396A861C105}"/>
</file>

<file path=customXml/itemProps3.xml><?xml version="1.0" encoding="utf-8"?>
<ds:datastoreItem xmlns:ds="http://schemas.openxmlformats.org/officeDocument/2006/customXml" ds:itemID="{DC46B25E-8EBF-4E5D-98B8-C54CC6220488}"/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307</Words>
  <Application>Microsoft Office PowerPoint</Application>
  <PresentationFormat>Произвольный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ДУХОВНЫЕ ОСНОВЫ ПАТРИОТИЗМА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27</cp:revision>
  <dcterms:created xsi:type="dcterms:W3CDTF">2019-12-15T16:56:18Z</dcterms:created>
  <dcterms:modified xsi:type="dcterms:W3CDTF">2020-04-29T16:13:53Z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