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1" r:id="rId2"/>
    <p:sldId id="262" r:id="rId3"/>
    <p:sldId id="260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88B08-7993-49C3-8ADB-3B052227B68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83D50-7B3D-4E6E-890E-462DD22BB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2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22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9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57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2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A3E0C-25CE-4211-991C-2E33DCD9BC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64957-E4EA-4AFA-AF59-AD03AF1576E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C9FC-5DCD-489D-83BA-8239EB4FB45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7A563-C843-4E4B-8929-3001DD096E5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8C94-213B-41F9-B766-EFC27A333A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371-DC3B-4603-A42A-E3362613083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CB2E5-8CC2-47C5-9C46-66E757CAA23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B2571-4609-46FD-B8E1-CB18A158986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565BA-793F-4C20-8129-2319DCC7C61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820F0-0543-4D9F-A742-9BA8631A32E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615BD-4015-419F-B5B5-9F6937D3772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1D85B-FED9-4A7F-9142-2987F7D5F69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50588-8E2E-483D-AC2B-57BA3EF8775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26B6B-BBC7-45AD-BE29-E10ECA44615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A99E1-3A9F-4722-A765-DD4A3F5BAFB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2F185-66A7-4D89-BCFF-C49FA2C6C74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8352370" y="6497638"/>
            <a:ext cx="3839633" cy="360363"/>
            <a:chOff x="6264032" y="6498023"/>
            <a:chExt cx="2880000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32" y="6498023"/>
              <a:ext cx="2880000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667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Министерство регионального развития</a:t>
              </a:r>
              <a:b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11811000" y="6497638"/>
            <a:ext cx="381000" cy="3603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FB8A1-EC23-4DD6-8B9A-0BF18FC890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0" y="2"/>
            <a:ext cx="12192000" cy="5032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-33866" y="1214441"/>
            <a:ext cx="12238567" cy="33337"/>
            <a:chOff x="-25702" y="571480"/>
            <a:chExt cx="9180000" cy="33612"/>
          </a:xfrm>
        </p:grpSpPr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-299" y="571480"/>
              <a:ext cx="9145071" cy="160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-25702" y="603492"/>
              <a:ext cx="9180000" cy="1600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11A1C-C91D-4DF3-A434-714A05AC463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E6DE1-67F8-4179-8B1A-B6556609240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4D473-562B-4430-BB3B-33AFAEEF56A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50562-F021-462C-9B4C-690F6D663D6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4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B2905-B001-40BE-9B3B-E332810B11D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9340B-6DF7-491F-8353-06E0A7C157C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08251" y="701149"/>
          <a:ext cx="12144671" cy="471898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2144671">
                  <a:extLst>
                    <a:ext uri="{9D8B030D-6E8A-4147-A177-3AD203B41FA5}">
                      <a16:colId xmlns:a16="http://schemas.microsoft.com/office/drawing/2014/main" xmlns="" val="1507082764"/>
                    </a:ext>
                  </a:extLst>
                </a:gridCol>
              </a:tblGrid>
              <a:tr h="471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80360"/>
                  </a:ext>
                </a:extLst>
              </a:tr>
            </a:tbl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933810" y="37963"/>
            <a:ext cx="11799751" cy="782458"/>
            <a:chOff x="863094" y="1916832"/>
            <a:chExt cx="11799751" cy="828775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5750077" y="1916832"/>
              <a:ext cx="6912768" cy="764704"/>
              <a:chOff x="953183" y="14089"/>
              <a:chExt cx="11238817" cy="764704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3"/>
              <a:srcRect l="9838" t="16401" r="22044" b="76184"/>
              <a:stretch/>
            </p:blipFill>
            <p:spPr>
              <a:xfrm>
                <a:off x="953183" y="14089"/>
                <a:ext cx="11238817" cy="764704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 rotWithShape="1">
              <a:blip r:embed="rId3"/>
              <a:srcRect l="9838" t="16401" r="22044" b="76184"/>
              <a:stretch/>
            </p:blipFill>
            <p:spPr>
              <a:xfrm>
                <a:off x="2279576" y="30829"/>
                <a:ext cx="5832648" cy="144016"/>
              </a:xfrm>
              <a:prstGeom prst="rect">
                <a:avLst/>
              </a:prstGeom>
              <a:effectLst>
                <a:reflection blurRad="6350" stA="50000" endA="300" endPos="55000" dir="5400000" sy="-100000" algn="bl" rotWithShape="0"/>
              </a:effectLst>
            </p:spPr>
          </p:pic>
        </p:grpSp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3"/>
            <a:srcRect l="9838" t="16401" r="22044" b="76184"/>
            <a:stretch/>
          </p:blipFill>
          <p:spPr>
            <a:xfrm flipV="1">
              <a:off x="863094" y="2617919"/>
              <a:ext cx="11507751" cy="127688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51" name="Прямоугольник 50"/>
          <p:cNvSpPr/>
          <p:nvPr/>
        </p:nvSpPr>
        <p:spPr>
          <a:xfrm>
            <a:off x="613616" y="44624"/>
            <a:ext cx="1157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АТТЕСТАЦИЯ РУКОВОДИТЕЛЕЙ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МУНИЦИПАЛЬНЫЕ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ОБЩЕОБРАЗОВАТЕЛЬНЫЕ ОРГАНИЗАЦИИ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Изображение 11" descr="gerb1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>
          <a:xfrm flipH="1">
            <a:off x="159074" y="49987"/>
            <a:ext cx="441470" cy="3835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64957-E4EA-4AFA-AF59-AD03AF157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809" y="3452847"/>
            <a:ext cx="515428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и сроки проведения аттестации кандидатов на должность руководителя и руководителей муниципальных общеобразовательных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организаций, расположенных на территории Костромской области, утв. постановлением администрации костромской области от 18 декабря 2023 г. N 583-а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809" y="2009955"/>
            <a:ext cx="5146986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 Костромской области "О перераспределении между органами местного самоуправления муниципальных образований Костромской области и органами государственной власти Костромской области отдельных полномочий в сфере образования« от 14.09.2023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F5C2332-5309-4435-B45C-F923A7250E5A}"/>
              </a:ext>
            </a:extLst>
          </p:cNvPr>
          <p:cNvSpPr/>
          <p:nvPr/>
        </p:nvSpPr>
        <p:spPr>
          <a:xfrm>
            <a:off x="222297" y="1482327"/>
            <a:ext cx="5091059" cy="21272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НОРМАТИВНЫЕ ДОКУМЕНТЫ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2513" y="5093263"/>
            <a:ext cx="515428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Регламент работы аттестационной комиссии департамента образования и науки Костромской области по проведению аттестации кандидатов на должность руководителя и руководителей муниципальных общеобразовательных организаций, расположенных на территории Костромской области, утв. приказом департамента образования и науки Костромской области от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28.12.2023 года № 1970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DF5C2332-5309-4435-B45C-F923A7250E5A}"/>
              </a:ext>
            </a:extLst>
          </p:cNvPr>
          <p:cNvSpPr/>
          <p:nvPr/>
        </p:nvSpPr>
        <p:spPr>
          <a:xfrm>
            <a:off x="6006351" y="1346671"/>
            <a:ext cx="4375682" cy="4450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ДЕПАРТАМЕНТ ОБРАЗОВАНИЯ И НАУКИ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DF5C2332-5309-4435-B45C-F923A7250E5A}"/>
              </a:ext>
            </a:extLst>
          </p:cNvPr>
          <p:cNvSpPr/>
          <p:nvPr/>
        </p:nvSpPr>
        <p:spPr>
          <a:xfrm>
            <a:off x="6094963" y="2752638"/>
            <a:ext cx="5285273" cy="4450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ОГБОУ ДПО «КОИРО» - РЕГИОНАЛЬНЫЙ ОПЕРАТОР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F5C2332-5309-4435-B45C-F923A7250E5A}"/>
              </a:ext>
            </a:extLst>
          </p:cNvPr>
          <p:cNvSpPr/>
          <p:nvPr/>
        </p:nvSpPr>
        <p:spPr>
          <a:xfrm>
            <a:off x="6074510" y="4957353"/>
            <a:ext cx="6033247" cy="4450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МУНИЦИПАЛЬНЫЕ ОРГАНЫ УПРАВЛЕНИЯ ОБРАЗОВАНИЕМ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86105" y="1738740"/>
            <a:ext cx="561005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 состав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аттестационной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 график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аттестации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проводит заседания аттестационной комиссии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уведомляет 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решении, принятом аттестационной комиссией, муниципальные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управления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86106" y="3173175"/>
            <a:ext cx="56100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методическое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организационно-техническое обеспечение деятельности аттестационной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график проведения аттестации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экспертную группу для экспертизы материалов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представленных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о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кандидате на должность руководителя,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организует тестирование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сводную ведомость с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результатами аттестации руководителей и кандидатов на должность руководителя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86105" y="5396340"/>
            <a:ext cx="561005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кадрового состава руководителей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резерва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 в департамент образования и науки список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кандидатов на должность руководителя,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руководителей, подлежащих аттестации, не позднее 1 декабря ежегодно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уведомляют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о сроках ее проведения 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уведомляют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решении, принятом аттестационной комиссией, кандидатов на должность руководителя, руководителей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7531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08251" y="701149"/>
          <a:ext cx="12144671" cy="471898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2144671">
                  <a:extLst>
                    <a:ext uri="{9D8B030D-6E8A-4147-A177-3AD203B41FA5}">
                      <a16:colId xmlns:a16="http://schemas.microsoft.com/office/drawing/2014/main" xmlns="" val="1507082764"/>
                    </a:ext>
                  </a:extLst>
                </a:gridCol>
              </a:tblGrid>
              <a:tr h="471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8036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13616" y="475754"/>
            <a:ext cx="11328104" cy="6387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933810" y="37963"/>
            <a:ext cx="11799751" cy="782458"/>
            <a:chOff x="863094" y="1916832"/>
            <a:chExt cx="11799751" cy="828775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5750077" y="1916832"/>
              <a:ext cx="6912768" cy="764704"/>
              <a:chOff x="953183" y="14089"/>
              <a:chExt cx="11238817" cy="764704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3"/>
              <a:srcRect l="9838" t="16401" r="22044" b="76184"/>
              <a:stretch/>
            </p:blipFill>
            <p:spPr>
              <a:xfrm>
                <a:off x="953183" y="14089"/>
                <a:ext cx="11238817" cy="764704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 rotWithShape="1">
              <a:blip r:embed="rId3"/>
              <a:srcRect l="9838" t="16401" r="22044" b="76184"/>
              <a:stretch/>
            </p:blipFill>
            <p:spPr>
              <a:xfrm>
                <a:off x="2279576" y="30829"/>
                <a:ext cx="5832648" cy="144016"/>
              </a:xfrm>
              <a:prstGeom prst="rect">
                <a:avLst/>
              </a:prstGeom>
              <a:effectLst>
                <a:reflection blurRad="6350" stA="50000" endA="300" endPos="55000" dir="5400000" sy="-100000" algn="bl" rotWithShape="0"/>
              </a:effectLst>
            </p:spPr>
          </p:pic>
        </p:grpSp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3"/>
            <a:srcRect l="9838" t="16401" r="22044" b="76184"/>
            <a:stretch/>
          </p:blipFill>
          <p:spPr>
            <a:xfrm flipV="1">
              <a:off x="863094" y="2617919"/>
              <a:ext cx="11507751" cy="127688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51" name="Прямоугольник 50"/>
          <p:cNvSpPr/>
          <p:nvPr/>
        </p:nvSpPr>
        <p:spPr>
          <a:xfrm>
            <a:off x="613616" y="44624"/>
            <a:ext cx="1157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АТТЕСТАЦИЯ РУКОВОДИТЕЛЕЙ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ОБЩЕОБРАЗОВАТЕЛЬНЫЕ ОРГАНИЗАЦИИ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Изображение 11" descr="gerb1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>
          <a:xfrm flipH="1">
            <a:off x="159074" y="49987"/>
            <a:ext cx="441470" cy="3835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64957-E4EA-4AFA-AF59-AD03AF157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F5C2332-5309-4435-B45C-F923A7250E5A}"/>
              </a:ext>
            </a:extLst>
          </p:cNvPr>
          <p:cNvSpPr/>
          <p:nvPr/>
        </p:nvSpPr>
        <p:spPr>
          <a:xfrm>
            <a:off x="3294130" y="1411034"/>
            <a:ext cx="5967075" cy="2483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ПРОЦЕДУРА АТТЕСТАЦИИ</a:t>
            </a:r>
            <a:endParaRPr kumimoji="0" lang="ru-RU" sz="1800" b="1" i="0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5722" y="5477651"/>
            <a:ext cx="360606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Прохождение тестовых испытаний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154" y="844515"/>
            <a:ext cx="54325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проводится 1 раз в 5 лет в соответствии с графиком проведения аттестации руководителей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7636" y="1572249"/>
            <a:ext cx="36356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на должность руководителя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75153" y="1584285"/>
            <a:ext cx="143834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0158" y="2796157"/>
            <a:ext cx="517403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согласие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обработку персональных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сведения: ФИО, контактная информация, образование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стаж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работы, сведения о переподготовке\повышении квалификации, профессиональные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достижения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области управления образованием;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руководителя: сведения о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достижениях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организации за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межаттестационный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период, 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и воспитательных результатов ОО (заверяется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работодателем);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 реализации программы развития образовательной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 доле выпускников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ОО,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заключивших договоры о целевом обучении,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заверяется работодателем);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документы по усмотрению руководителя.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3556" y="2893525"/>
            <a:ext cx="423596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согласие на обработку персональных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анкета (общие сведения):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ФИО, контактная информация, образование, стаж работы, сведения о переподготовке\повышении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 и др.;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описание управленческого опыта;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развития образовательной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 наличии (отсутствии)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судимости;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заверенные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копии документов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об образовании, квалификации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ученой степени, ученом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звании;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 усмотрению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кандидата.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8178" y="5477651"/>
            <a:ext cx="35745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Прохождение тестовых испытаний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40098" y="2506555"/>
            <a:ext cx="35745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Подготовка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подача документов: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923" y="2512509"/>
            <a:ext cx="35745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Подготовка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подача документов: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7636" y="5789711"/>
            <a:ext cx="50967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профессиональных компетенций:</a:t>
            </a:r>
          </a:p>
          <a:p>
            <a:pPr lvl="0"/>
            <a:r>
              <a:rPr lang="ru-RU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 или дистанционно </a:t>
            </a:r>
          </a:p>
          <a:p>
            <a:pPr lvl="0"/>
            <a:r>
              <a:rPr lang="ru-RU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и время строго регламентированы (н-р, 20 февраля, с 13:00 до 14:00)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6069" y="836317"/>
            <a:ext cx="54325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год: 35 руководителей общеобразовательных организаций из 16 муниципалитетов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4487" y="1971067"/>
            <a:ext cx="11109709" cy="461665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  <a:r>
              <a: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управления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 уведомляют руководителей, кандидатов на должность руководителя об участии в аттестации </a:t>
            </a:r>
            <a:r>
              <a: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утвержденным графиком </a:t>
            </a:r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не </a:t>
            </a:r>
            <a:r>
              <a: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позднее, чем за 30 дней </a:t>
            </a:r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ее начала </a:t>
            </a:r>
            <a:endParaRPr lang="ru-RU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12154" y="5166095"/>
            <a:ext cx="11229565" cy="26161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в </a:t>
            </a: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бумажном электронном </a:t>
            </a:r>
            <a:r>
              <a:rPr lang="ru-RU" sz="11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предоставляются в ОГБОУ ДПО «КОИРО» не позднее установленных сроков Шалимовой Наталье Александровне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99228" y="5785428"/>
            <a:ext cx="50967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профессиональных компетенций:</a:t>
            </a:r>
          </a:p>
          <a:p>
            <a:pPr lvl="0"/>
            <a:r>
              <a:rPr lang="ru-RU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 или дистанционно </a:t>
            </a:r>
          </a:p>
          <a:p>
            <a:pPr lvl="0"/>
            <a:r>
              <a:rPr lang="ru-RU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и время строго регламентированы (н-р, 20 февраля, с 13:00 до 14:00)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21859" y="6480011"/>
            <a:ext cx="8049927" cy="27699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проведения тестирования – ОГБОУ ДПО «</a:t>
            </a:r>
            <a:r>
              <a: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КОИРО» (</a:t>
            </a:r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Шалимова Наталья Александровна)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980931" y="3862954"/>
            <a:ext cx="1679724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Экспертиза представленных</a:t>
            </a:r>
            <a:r>
              <a:rPr kumimoji="0" lang="ru-RU" sz="1050" b="1" i="0" u="none" strike="noStrike" kern="1200" cap="none" spc="0" normalizeH="0" noProof="0" dirty="0" smtClean="0"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материалов проводится членами экспертной группы ОГБОУ ДПО «КОИРО»</a:t>
            </a:r>
            <a:endParaRPr kumimoji="0" lang="ru-RU" sz="1050" b="0" i="0" u="none" strike="noStrike" kern="1200" cap="none" spc="0" normalizeH="0" baseline="0" noProof="0" dirty="0"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34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08251" y="701149"/>
          <a:ext cx="12144671" cy="471898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2144671">
                  <a:extLst>
                    <a:ext uri="{9D8B030D-6E8A-4147-A177-3AD203B41FA5}">
                      <a16:colId xmlns:a16="http://schemas.microsoft.com/office/drawing/2014/main" xmlns="" val="1507082764"/>
                    </a:ext>
                  </a:extLst>
                </a:gridCol>
              </a:tblGrid>
              <a:tr h="471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8036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60315" y="575835"/>
            <a:ext cx="11328104" cy="6387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933810" y="37963"/>
            <a:ext cx="11799751" cy="782458"/>
            <a:chOff x="863094" y="1916832"/>
            <a:chExt cx="11799751" cy="828775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5750077" y="1916832"/>
              <a:ext cx="6912768" cy="764704"/>
              <a:chOff x="953183" y="14089"/>
              <a:chExt cx="11238817" cy="764704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3"/>
              <a:srcRect l="9838" t="16401" r="22044" b="76184"/>
              <a:stretch/>
            </p:blipFill>
            <p:spPr>
              <a:xfrm>
                <a:off x="953183" y="14089"/>
                <a:ext cx="11238817" cy="764704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 rotWithShape="1">
              <a:blip r:embed="rId3"/>
              <a:srcRect l="9838" t="16401" r="22044" b="76184"/>
              <a:stretch/>
            </p:blipFill>
            <p:spPr>
              <a:xfrm>
                <a:off x="2279576" y="30829"/>
                <a:ext cx="5832648" cy="144016"/>
              </a:xfrm>
              <a:prstGeom prst="rect">
                <a:avLst/>
              </a:prstGeom>
              <a:effectLst>
                <a:reflection blurRad="6350" stA="50000" endA="300" endPos="55000" dir="5400000" sy="-100000" algn="bl" rotWithShape="0"/>
              </a:effectLst>
            </p:spPr>
          </p:pic>
        </p:grpSp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3"/>
            <a:srcRect l="9838" t="16401" r="22044" b="76184"/>
            <a:stretch/>
          </p:blipFill>
          <p:spPr>
            <a:xfrm flipV="1">
              <a:off x="863094" y="2617919"/>
              <a:ext cx="11507751" cy="127688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51" name="Прямоугольник 50"/>
          <p:cNvSpPr/>
          <p:nvPr/>
        </p:nvSpPr>
        <p:spPr>
          <a:xfrm>
            <a:off x="613616" y="44624"/>
            <a:ext cx="1157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АТТЕСТАЦИЯ РУКОВОДИТЕЛЕЙ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МУНИЦИПАЛЬНЫЕ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ОБЩЕОБРАЗОВАТЕЛЬНЫЕ ОРГАНИЗАЦИИ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Изображение 11" descr="gerb1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>
          <a:xfrm flipH="1">
            <a:off x="159074" y="49987"/>
            <a:ext cx="441470" cy="3835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07855" y="6370114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64957-E4EA-4AFA-AF59-AD03AF157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F5C2332-5309-4435-B45C-F923A7250E5A}"/>
              </a:ext>
            </a:extLst>
          </p:cNvPr>
          <p:cNvSpPr/>
          <p:nvPr/>
        </p:nvSpPr>
        <p:spPr>
          <a:xfrm>
            <a:off x="3072355" y="1026680"/>
            <a:ext cx="5967075" cy="2483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ПРОЦЕДУРА АТТЕСТАЦИИ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6113" y="2443523"/>
            <a:ext cx="35450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Собеседование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55591" y="2255645"/>
            <a:ext cx="315776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Заседание аттестационной комиссии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 или в режиме видео-конференц-связи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Уведомление – не позднее 7 рабочих дней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57627" y="4303282"/>
            <a:ext cx="37046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Решение по результатам аттестации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0810" y="4695508"/>
            <a:ext cx="6108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признании кандидата на должность руководителя прошедшим аттестацию;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признании кандидата на должность руководителя не прошедшим аттестацию.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09780" y="4676379"/>
            <a:ext cx="4142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 соответствует занимаемой должности;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не соответствует занимаемой должности.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505" y="1393923"/>
            <a:ext cx="36356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кандидат на должность руководителя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30401" y="1359170"/>
            <a:ext cx="143834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7627" y="2449495"/>
            <a:ext cx="356829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Собеседование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1641" y="4310807"/>
            <a:ext cx="36910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Решение по результатам аттестации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24439" y="5508476"/>
            <a:ext cx="2108872" cy="76944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заседания комиссии департамента образования и науки Костромской области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1641" y="2866768"/>
            <a:ext cx="4142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публичная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защита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ответы на вопросы членов аттестационной комиссии.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1641" y="1831861"/>
            <a:ext cx="1081788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Заседание аттестационной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комиссии департамента образования и науки Костромской области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09781" y="2889095"/>
            <a:ext cx="4142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публичная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защита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ответы на вопросы членов аттестационной комиссии.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0958" y="3446199"/>
            <a:ext cx="10292114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содержание материалов для публичной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защиты: актуальность, цель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задачи,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результаты/ожидаемые 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развития ОО; анализ потенциала развития ОО по ключевым направлениям деятельности; аналитическое обоснование планируемых изменений;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управления 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развитием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ОО; риски; конкретный 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действий по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достижению 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поставленных целей и задач.</a:t>
            </a:r>
            <a:endParaRPr lang="ru-RU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59128" y="5626426"/>
            <a:ext cx="2461665" cy="60016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департамента образования и науки Костромской области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80585" y="5327733"/>
            <a:ext cx="2470356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департамента образования и науки Костромской области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09421" y="6036408"/>
            <a:ext cx="2433931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муниципальные органы управления образованием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681217" y="5631586"/>
            <a:ext cx="18818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участники аттестации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33311" y="5926508"/>
            <a:ext cx="356736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5830554" y="5729373"/>
            <a:ext cx="286461" cy="19713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830139" y="5927345"/>
            <a:ext cx="286876" cy="22746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8651097" y="6055477"/>
            <a:ext cx="790678" cy="224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8907855" y="5540201"/>
            <a:ext cx="773362" cy="253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01700" y="4129179"/>
            <a:ext cx="315776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по результатам аттестации</a:t>
            </a:r>
            <a:r>
              <a:rPr kumimoji="0" lang="ru-RU" sz="105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принимается простым голосованием членов аттестационной комиссии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08251" y="701149"/>
          <a:ext cx="12144671" cy="471898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2144671">
                  <a:extLst>
                    <a:ext uri="{9D8B030D-6E8A-4147-A177-3AD203B41FA5}">
                      <a16:colId xmlns:a16="http://schemas.microsoft.com/office/drawing/2014/main" xmlns="" val="1507082764"/>
                    </a:ext>
                  </a:extLst>
                </a:gridCol>
              </a:tblGrid>
              <a:tr h="471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80360"/>
                  </a:ext>
                </a:extLst>
              </a:tr>
            </a:tbl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933810" y="37963"/>
            <a:ext cx="11799751" cy="782458"/>
            <a:chOff x="863094" y="1916832"/>
            <a:chExt cx="11799751" cy="828775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5750077" y="1916832"/>
              <a:ext cx="6912768" cy="764704"/>
              <a:chOff x="953183" y="14089"/>
              <a:chExt cx="11238817" cy="764704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3"/>
              <a:srcRect l="9838" t="16401" r="22044" b="76184"/>
              <a:stretch/>
            </p:blipFill>
            <p:spPr>
              <a:xfrm>
                <a:off x="953183" y="14089"/>
                <a:ext cx="11238817" cy="764704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 rotWithShape="1">
              <a:blip r:embed="rId3"/>
              <a:srcRect l="9838" t="16401" r="22044" b="76184"/>
              <a:stretch/>
            </p:blipFill>
            <p:spPr>
              <a:xfrm>
                <a:off x="2279576" y="30829"/>
                <a:ext cx="5832648" cy="144016"/>
              </a:xfrm>
              <a:prstGeom prst="rect">
                <a:avLst/>
              </a:prstGeom>
              <a:effectLst>
                <a:reflection blurRad="6350" stA="50000" endA="300" endPos="55000" dir="5400000" sy="-100000" algn="bl" rotWithShape="0"/>
              </a:effectLst>
            </p:spPr>
          </p:pic>
        </p:grpSp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3"/>
            <a:srcRect l="9838" t="16401" r="22044" b="76184"/>
            <a:stretch/>
          </p:blipFill>
          <p:spPr>
            <a:xfrm flipV="1">
              <a:off x="863094" y="2617919"/>
              <a:ext cx="11507751" cy="127688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51" name="Прямоугольник 50"/>
          <p:cNvSpPr/>
          <p:nvPr/>
        </p:nvSpPr>
        <p:spPr>
          <a:xfrm>
            <a:off x="613616" y="44624"/>
            <a:ext cx="1157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АТТЕСТАЦИЯ РУКОВОДИТЕЛЕЙ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МУНИЦИПАЛЬНЫЕ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ОБЩЕОБРАЗОВАТЕЛЬНЫЕ ОРГАНИЗАЦИИ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Изображение 11" descr="gerb1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>
          <a:xfrm flipH="1">
            <a:off x="159074" y="49987"/>
            <a:ext cx="441470" cy="3835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27143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64957-E4EA-4AFA-AF59-AD03AF157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081" y="2686761"/>
            <a:ext cx="75064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аттестации не изменятся: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и подача документов, тестирование, собеседование,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вынесение решения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082" y="1732397"/>
            <a:ext cx="750643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 департамента образования и науки Костромской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с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ФГАОУ ДПО «Академия Министерства просвещения РФ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использование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программного комплекса для проведения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аттестации руководителей ОО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F5C2332-5309-4435-B45C-F923A7250E5A}"/>
              </a:ext>
            </a:extLst>
          </p:cNvPr>
          <p:cNvSpPr/>
          <p:nvPr/>
        </p:nvSpPr>
        <p:spPr>
          <a:xfrm>
            <a:off x="729734" y="1369305"/>
            <a:ext cx="5091059" cy="21272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ПЕРСПЕКТИВЫ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25938" y="3401163"/>
            <a:ext cx="49530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Процедура аттестации проводится через личный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кабинет участника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аттестации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7172" t="14868" r="10595" b="4885"/>
          <a:stretch/>
        </p:blipFill>
        <p:spPr>
          <a:xfrm>
            <a:off x="8295010" y="1276128"/>
            <a:ext cx="3525136" cy="193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8169" t="15159" r="15140" b="11135"/>
          <a:stretch/>
        </p:blipFill>
        <p:spPr>
          <a:xfrm>
            <a:off x="5724580" y="3361492"/>
            <a:ext cx="6283825" cy="339711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9368" t="15990" r="12495" b="13596"/>
          <a:stretch/>
        </p:blipFill>
        <p:spPr>
          <a:xfrm>
            <a:off x="525938" y="4181560"/>
            <a:ext cx="4953052" cy="251070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344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4C208D-6638-41E6-A007-DCE88825EC22}"/>
</file>

<file path=customXml/itemProps2.xml><?xml version="1.0" encoding="utf-8"?>
<ds:datastoreItem xmlns:ds="http://schemas.openxmlformats.org/officeDocument/2006/customXml" ds:itemID="{8A5147C4-DE77-465A-9FDA-6A015F4C7811}"/>
</file>

<file path=customXml/itemProps3.xml><?xml version="1.0" encoding="utf-8"?>
<ds:datastoreItem xmlns:ds="http://schemas.openxmlformats.org/officeDocument/2006/customXml" ds:itemID="{1FC8B00A-6541-4F6C-94A1-5E810758A091}"/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859</Words>
  <Application>Microsoft Office PowerPoint</Application>
  <PresentationFormat>Широкоэкранный</PresentationFormat>
  <Paragraphs>98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руководителей</dc:title>
  <dc:creator>User</dc:creator>
  <cp:lastModifiedBy>Пользователь</cp:lastModifiedBy>
  <cp:revision>25</cp:revision>
  <dcterms:created xsi:type="dcterms:W3CDTF">2024-02-16T08:40:53Z</dcterms:created>
  <dcterms:modified xsi:type="dcterms:W3CDTF">2024-02-20T16:47:17Z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