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>
      <p:cViewPr varScale="1">
        <p:scale>
          <a:sx n="74" d="100"/>
          <a:sy n="74" d="100"/>
        </p:scale>
        <p:origin x="2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instrao.ru/index.php/prim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com/uploads/posts/2021-01/1610931980_13-p-gosudarstvennii-fon-dlya-prezentatsi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3888" y="2100263"/>
            <a:ext cx="78771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Примерная программа по географии: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обсуждение проекта документа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982266" y="115889"/>
            <a:ext cx="7024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Областная августовская конференция работников образования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Конференция работников среднего профессионального образования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214414" y="5214950"/>
            <a:ext cx="74759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Степанова Е.П.,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географии МБОУ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города Костромы «Гимназия № 15»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9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000100" y="3357562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885" y="2786058"/>
            <a:ext cx="6780115" cy="15716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7199611" cy="17859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286372"/>
            <a:ext cx="6613935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трелка вправо 13"/>
          <p:cNvSpPr/>
          <p:nvPr/>
        </p:nvSpPr>
        <p:spPr>
          <a:xfrm rot="5400000">
            <a:off x="714348" y="4214818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714348" y="2500306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382" r="2420"/>
          <a:stretch>
            <a:fillRect/>
          </a:stretch>
        </p:blipFill>
        <p:spPr bwMode="auto">
          <a:xfrm>
            <a:off x="22882" y="1285860"/>
            <a:ext cx="9121118" cy="409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Тематическое планирование: структура и содержание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836712"/>
            <a:ext cx="8856984" cy="3479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instrao.ru/index.php/primer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3151"/>
            <a:ext cx="9144000" cy="15316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99617"/>
            <a:ext cx="9144000" cy="15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7" y="980728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должна </a:t>
            </a:r>
            <a:r>
              <a:rPr lang="ru-RU" dirty="0"/>
              <a:t>включать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содержание </a:t>
            </a:r>
            <a:r>
              <a:rPr lang="ru-RU" dirty="0"/>
              <a:t>учебного предмета</a:t>
            </a:r>
            <a:r>
              <a:rPr lang="ru-RU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планируемые </a:t>
            </a:r>
            <a:r>
              <a:rPr lang="ru-RU" dirty="0"/>
              <a:t>результаты освоения учебного предмета, курса (в том числе внеурочной деятельности</a:t>
            </a:r>
            <a:r>
              <a:rPr lang="ru-RU" dirty="0" smtClean="0"/>
              <a:t>);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dirty="0" smtClean="0"/>
              <a:t>- тематическое </a:t>
            </a:r>
            <a:r>
              <a:rPr lang="ru-RU" dirty="0"/>
              <a:t>планирование с указанием количества академических часов, отводимых на освоение каждой темы учебного предмета </a:t>
            </a:r>
            <a:r>
              <a:rPr lang="ru-RU" dirty="0" smtClean="0">
                <a:solidFill>
                  <a:srgbClr val="C00000"/>
                </a:solidFill>
              </a:rPr>
              <a:t>и возможность </a:t>
            </a:r>
            <a:r>
              <a:rPr lang="ru-RU" dirty="0">
                <a:solidFill>
                  <a:srgbClr val="C00000"/>
                </a:solidFill>
              </a:rPr>
              <a:t>использования по этой теме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</a:t>
            </a:r>
            <a:r>
              <a:rPr lang="ru-RU" dirty="0" smtClean="0">
                <a:solidFill>
                  <a:srgbClr val="C00000"/>
                </a:solidFill>
              </a:rPr>
              <a:t>образовательных </a:t>
            </a:r>
            <a:r>
              <a:rPr lang="ru-RU" dirty="0">
                <a:solidFill>
                  <a:srgbClr val="C00000"/>
                </a:solidFill>
              </a:rPr>
              <a:t>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Рабочие </a:t>
            </a:r>
            <a:r>
              <a:rPr lang="ru-RU" dirty="0">
                <a:solidFill>
                  <a:srgbClr val="C00000"/>
                </a:solidFill>
              </a:rPr>
              <a:t>программы учебных предметов формируются с учетом рабочей программы воспитания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0569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Структура рабочей программы учебного предмета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5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42" y="745277"/>
            <a:ext cx="5257800" cy="340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529" y="3429000"/>
            <a:ext cx="5241471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Стрелка влево 6"/>
          <p:cNvSpPr/>
          <p:nvPr/>
        </p:nvSpPr>
        <p:spPr>
          <a:xfrm>
            <a:off x="5786446" y="1071546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4786322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29454" y="3929066"/>
            <a:ext cx="185738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3372" y="4071942"/>
            <a:ext cx="285752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15206" y="4071942"/>
            <a:ext cx="150019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214810" y="4225930"/>
            <a:ext cx="4652994" cy="603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71934" y="4429132"/>
            <a:ext cx="342902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15074" y="4929198"/>
            <a:ext cx="185738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72396" y="5286388"/>
            <a:ext cx="1214446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71934" y="5500702"/>
            <a:ext cx="500066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14876" y="5500702"/>
            <a:ext cx="342902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71934" y="5643578"/>
            <a:ext cx="3929090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29454" y="5857892"/>
            <a:ext cx="178595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214810" y="6000768"/>
            <a:ext cx="264320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72264" y="2428868"/>
            <a:ext cx="85725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00958" y="221455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Новые темы +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429520" y="2928934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Темы стали обязательными</a:t>
            </a:r>
            <a:endParaRPr lang="ru-RU" sz="1400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572264" y="3214686"/>
            <a:ext cx="78581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72264" y="2643182"/>
            <a:ext cx="928694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0958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Новые обязательные 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5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433" y="77284"/>
            <a:ext cx="512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Содержание программы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5715008" y="1088210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4786322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14348" y="3571876"/>
            <a:ext cx="85725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14480" y="342900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Новые темы +</a:t>
            </a:r>
            <a:endParaRPr lang="ru-RU" sz="14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14348" y="3786190"/>
            <a:ext cx="928694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85918" y="364331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Новые обязательные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286375"/>
            <a:ext cx="466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06" y="822234"/>
            <a:ext cx="5105400" cy="1971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786058"/>
            <a:ext cx="4743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4610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6215074" y="5643578"/>
            <a:ext cx="1857388" cy="6429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58016" y="3286124"/>
            <a:ext cx="1857388" cy="3571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143372" y="5072074"/>
            <a:ext cx="4538662" cy="4286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643570" y="4533912"/>
            <a:ext cx="2857520" cy="380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071934" y="4572008"/>
            <a:ext cx="1357322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14810" y="6000768"/>
            <a:ext cx="1857388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572000" y="3857628"/>
            <a:ext cx="3929090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071934" y="4071942"/>
            <a:ext cx="4429156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224334" y="4224342"/>
            <a:ext cx="4429156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929190" y="5429264"/>
            <a:ext cx="1357322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4810" y="5643578"/>
            <a:ext cx="3571900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143372" y="4714884"/>
            <a:ext cx="435771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77129" y="783967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6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474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Усиление профессиональной ориентации учебного предмета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785794"/>
            <a:ext cx="6685223" cy="219551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429" y="3500438"/>
            <a:ext cx="6334169" cy="200026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7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7429520" y="1500174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357290" y="3929066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5286388"/>
            <a:ext cx="150019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8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86512" y="1643050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28794" y="4000504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5376354" cy="32861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5530684" cy="228601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071678"/>
            <a:ext cx="4071966" cy="127661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7143768" y="6429396"/>
            <a:ext cx="13648" cy="163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428992" y="3571876"/>
            <a:ext cx="6194" cy="444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428992" y="5715016"/>
            <a:ext cx="6194" cy="444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3"/>
          </p:cNvCxnSpPr>
          <p:nvPr/>
        </p:nvCxnSpPr>
        <p:spPr>
          <a:xfrm>
            <a:off x="3394075" y="3429000"/>
            <a:ext cx="34917" cy="314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00430" y="6572272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9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86512" y="1142984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28794" y="4000504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15" y="785794"/>
            <a:ext cx="5569035" cy="142876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150" y="3429000"/>
            <a:ext cx="5938627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714348" y="857232"/>
            <a:ext cx="442915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2000240"/>
            <a:ext cx="214314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071934" y="6286520"/>
            <a:ext cx="4786346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14678" y="6500834"/>
            <a:ext cx="3143272" cy="15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82" y="35716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9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кл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Bahnschrift Light SemiCondensed" pitchFamily="34" charset="0"/>
              </a:rPr>
              <a:t>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86512" y="1142984"/>
            <a:ext cx="121444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28794" y="4000504"/>
            <a:ext cx="121444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52673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8093" y="3143248"/>
            <a:ext cx="56170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00430" y="5500702"/>
            <a:ext cx="5357850" cy="10715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85728"/>
            <a:ext cx="5072098" cy="28575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5276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9AD1D-52E8-40B3-9BEE-8EEFEFF0B823}"/>
</file>

<file path=customXml/itemProps2.xml><?xml version="1.0" encoding="utf-8"?>
<ds:datastoreItem xmlns:ds="http://schemas.openxmlformats.org/officeDocument/2006/customXml" ds:itemID="{98A79C45-723D-454A-93F7-3EDA2787C77E}"/>
</file>

<file path=customXml/itemProps3.xml><?xml version="1.0" encoding="utf-8"?>
<ds:datastoreItem xmlns:ds="http://schemas.openxmlformats.org/officeDocument/2006/customXml" ds:itemID="{92A3AF16-55F5-4E94-B7B5-1D4FD81212D7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218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Bahnschrift Light SemiCondensed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Людмила-ПК</dc:creator>
  <cp:lastModifiedBy>Администратор</cp:lastModifiedBy>
  <cp:revision>23</cp:revision>
  <dcterms:created xsi:type="dcterms:W3CDTF">2021-08-12T16:21:30Z</dcterms:created>
  <dcterms:modified xsi:type="dcterms:W3CDTF">2021-08-13T10:19:34Z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