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9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media/image169.jpg" ContentType="image/jpeg"/>
  <Override PartName="/ppt/media/image170.jpg" ContentType="image/jpeg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33.xml" ContentType="application/vnd.openxmlformats-officedocument.presentationml.tags+xml"/>
  <Override PartName="/ppt/tags/tag12.xml" ContentType="application/vnd.openxmlformats-officedocument.presentationml.tag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ppt/tags/tag25.xml" ContentType="application/vnd.openxmlformats-officedocument.presentationml.tags+xml"/>
  <Override PartName="/ppt/tags/tag10.xml" ContentType="application/vnd.openxmlformats-officedocument.presentationml.tags+xml"/>
  <Override PartName="/ppt/tags/tag27.xml" ContentType="application/vnd.openxmlformats-officedocument.presentationml.tags+xml"/>
  <Override PartName="/ppt/tags/tag16.xml" ContentType="application/vnd.openxmlformats-officedocument.presentationml.tags+xml"/>
  <Override PartName="/ppt/tags/tag24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39.xml" ContentType="application/vnd.openxmlformats-officedocument.presentationml.tags+xml"/>
  <Override PartName="/ppt/tags/tag11.xml" ContentType="application/vnd.openxmlformats-officedocument.presentationml.tags+xml"/>
  <Override PartName="/ppt/tags/tag37.xml" ContentType="application/vnd.openxmlformats-officedocument.presentationml.tags+xml"/>
  <Override PartName="/ppt/tags/tag18.xml" ContentType="application/vnd.openxmlformats-officedocument.presentationml.tags+xml"/>
  <Override PartName="/ppt/tags/tag26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15.xml" ContentType="application/vnd.openxmlformats-officedocument.presentationml.tags+xml"/>
  <Override PartName="/docProps/app.xml" ContentType="application/vnd.openxmlformats-officedocument.extended-properties+xml"/>
  <Override PartName="/ppt/tags/tag9.xml" ContentType="application/vnd.openxmlformats-officedocument.presentationml.tags+xml"/>
  <Override PartName="/ppt/tags/tag38.xml" ContentType="application/vnd.openxmlformats-officedocument.presentationml.tags+xml"/>
  <Override PartName="/ppt/tags/tag35.xml" ContentType="application/vnd.openxmlformats-officedocument.presentationml.tags+xml"/>
  <Override PartName="/ppt/tags/tag32.xml" ContentType="application/vnd.openxmlformats-officedocument.presentationml.tags+xml"/>
  <Override PartName="/ppt/tags/tag6.xml" ContentType="application/vnd.openxmlformats-officedocument.presentationml.tags+xml"/>
  <Override PartName="/ppt/tags/tag14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21.xml" ContentType="application/vnd.openxmlformats-officedocument.presentationml.tags+xml"/>
  <Override PartName="/ppt/tags/tag13.xml" ContentType="application/vnd.openxmlformats-officedocument.presentationml.tags+xml"/>
  <Override PartName="/ppt/tags/tag36.xml" ContentType="application/vnd.openxmlformats-officedocument.presentationml.tags+xml"/>
  <Override PartName="/ppt/tags/tag22.xml" ContentType="application/vnd.openxmlformats-officedocument.presentationml.tags+xml"/>
  <Override PartName="/ppt/tags/tag4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tags/tag8.xml" ContentType="application/vnd.openxmlformats-officedocument.presentationml.tags+xml"/>
  <Override PartName="/ppt/tags/tag19.xml" ContentType="application/vnd.openxmlformats-officedocument.presentationml.tags+xml"/>
  <Override PartName="/ppt/tags/tag34.xml" ContentType="application/vnd.openxmlformats-officedocument.presentationml.tags+xml"/>
  <Override PartName="/ppt/tags/tag17.xml" ContentType="application/vnd.openxmlformats-officedocument.presentationml.tags+xml"/>
  <Override PartName="/ppt/tags/tag2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20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55" r:id="rId2"/>
    <p:sldId id="467" r:id="rId3"/>
    <p:sldId id="474" r:id="rId4"/>
    <p:sldId id="548" r:id="rId5"/>
    <p:sldId id="438" r:id="rId6"/>
    <p:sldId id="480" r:id="rId7"/>
    <p:sldId id="545" r:id="rId8"/>
    <p:sldId id="472" r:id="rId9"/>
    <p:sldId id="491" r:id="rId10"/>
    <p:sldId id="493" r:id="rId11"/>
    <p:sldId id="475" r:id="rId12"/>
    <p:sldId id="492" r:id="rId13"/>
    <p:sldId id="546" r:id="rId14"/>
    <p:sldId id="495" r:id="rId15"/>
    <p:sldId id="544" r:id="rId16"/>
    <p:sldId id="464" r:id="rId17"/>
    <p:sldId id="523" r:id="rId18"/>
    <p:sldId id="547" r:id="rId19"/>
    <p:sldId id="477" r:id="rId20"/>
    <p:sldId id="497" r:id="rId21"/>
    <p:sldId id="471" r:id="rId22"/>
    <p:sldId id="483" r:id="rId23"/>
    <p:sldId id="527" r:id="rId24"/>
    <p:sldId id="526" r:id="rId25"/>
    <p:sldId id="496" r:id="rId26"/>
    <p:sldId id="525" r:id="rId27"/>
    <p:sldId id="485" r:id="rId28"/>
    <p:sldId id="524" r:id="rId29"/>
    <p:sldId id="531" r:id="rId30"/>
    <p:sldId id="532" r:id="rId31"/>
    <p:sldId id="533" r:id="rId32"/>
    <p:sldId id="534" r:id="rId33"/>
    <p:sldId id="535" r:id="rId34"/>
    <p:sldId id="538" r:id="rId35"/>
    <p:sldId id="539" r:id="rId36"/>
    <p:sldId id="522" r:id="rId37"/>
    <p:sldId id="516" r:id="rId38"/>
    <p:sldId id="543" r:id="rId39"/>
    <p:sldId id="500" r:id="rId40"/>
    <p:sldId id="481" r:id="rId41"/>
    <p:sldId id="542" r:id="rId42"/>
    <p:sldId id="540" r:id="rId43"/>
    <p:sldId id="517" r:id="rId44"/>
    <p:sldId id="490" r:id="rId45"/>
    <p:sldId id="301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0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" initials="M" lastIdx="9" clrIdx="0"/>
  <p:cmAuthor id="2" name="Leilas" initials="L" lastIdx="11" clrIdx="1"/>
  <p:cmAuthor id="3" name="Admin" initials="AA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3DD"/>
    <a:srgbClr val="9ED442"/>
    <a:srgbClr val="0073B8"/>
    <a:srgbClr val="F5B144"/>
    <a:srgbClr val="40A7E1"/>
    <a:srgbClr val="F6DB7E"/>
    <a:srgbClr val="E9950D"/>
    <a:srgbClr val="79BFD5"/>
    <a:srgbClr val="D8EBF4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3" autoAdjust="0"/>
    <p:restoredTop sz="96399" autoAdjust="0"/>
  </p:normalViewPr>
  <p:slideViewPr>
    <p:cSldViewPr snapToGrid="0">
      <p:cViewPr varScale="1">
        <p:scale>
          <a:sx n="112" d="100"/>
          <a:sy n="112" d="100"/>
        </p:scale>
        <p:origin x="378" y="108"/>
      </p:cViewPr>
      <p:guideLst>
        <p:guide orient="horz" pos="2160"/>
        <p:guide pos="3840"/>
        <p:guide orient="horz" pos="30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8789-1979-4371-9085-ABA0C510A7FF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7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17.08.2021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82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50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25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8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2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12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21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69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66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8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451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751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69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154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48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5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447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56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29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20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4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753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01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78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50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7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5147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077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291022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 lIns="92409" tIns="46205" rIns="92409" bIns="46205"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 lIns="92409" tIns="46205" rIns="92409" bIns="46205"/>
          <a:lstStyle/>
          <a:p>
            <a:fld id="{2C303744-75B1-4822-B334-F398EF5941A4}" type="datetime1">
              <a:rPr lang="ru-RU" smtClean="0"/>
              <a:t>17.08.2021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616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8149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9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87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846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774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17.08.2021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78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0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1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1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42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17.08.2021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4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0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999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3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3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9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2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4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17.08.2021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78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85.jpeg"/><Relationship Id="rId7" Type="http://schemas.openxmlformats.org/officeDocument/2006/relationships/image" Target="../media/image75.jpg"/><Relationship Id="rId12" Type="http://schemas.openxmlformats.org/officeDocument/2006/relationships/image" Target="../media/image77.jpg"/><Relationship Id="rId17" Type="http://schemas.openxmlformats.org/officeDocument/2006/relationships/image" Target="../media/image82.jpg"/><Relationship Id="rId2" Type="http://schemas.openxmlformats.org/officeDocument/2006/relationships/tags" Target="../tags/tag8.xml"/><Relationship Id="rId16" Type="http://schemas.openxmlformats.org/officeDocument/2006/relationships/image" Target="../media/image81.jpg"/><Relationship Id="rId20" Type="http://schemas.openxmlformats.org/officeDocument/2006/relationships/image" Target="../media/image84.jpg"/><Relationship Id="rId1" Type="http://schemas.openxmlformats.org/officeDocument/2006/relationships/vmlDrawing" Target="../drawings/vmlDrawing7.vml"/><Relationship Id="rId6" Type="http://schemas.openxmlformats.org/officeDocument/2006/relationships/image" Target="../media/image74.jpg"/><Relationship Id="rId11" Type="http://schemas.openxmlformats.org/officeDocument/2006/relationships/image" Target="../media/image76.png"/><Relationship Id="rId24" Type="http://schemas.openxmlformats.org/officeDocument/2006/relationships/image" Target="../media/image88.jpg"/><Relationship Id="rId5" Type="http://schemas.openxmlformats.org/officeDocument/2006/relationships/image" Target="../media/image73.jpg"/><Relationship Id="rId15" Type="http://schemas.openxmlformats.org/officeDocument/2006/relationships/image" Target="../media/image80.png"/><Relationship Id="rId23" Type="http://schemas.openxmlformats.org/officeDocument/2006/relationships/image" Target="../media/image87.jpg"/><Relationship Id="rId10" Type="http://schemas.openxmlformats.org/officeDocument/2006/relationships/image" Target="../media/image7.emf"/><Relationship Id="rId19" Type="http://schemas.openxmlformats.org/officeDocument/2006/relationships/image" Target="../media/image83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emf"/><Relationship Id="rId14" Type="http://schemas.openxmlformats.org/officeDocument/2006/relationships/image" Target="../media/image79.jpg"/><Relationship Id="rId22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.jpeg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tags" Target="../tags/tag10.xml"/><Relationship Id="rId16" Type="http://schemas.openxmlformats.org/officeDocument/2006/relationships/image" Target="../media/image98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91.png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emf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image" Target="../media/image107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11" Type="http://schemas.openxmlformats.org/officeDocument/2006/relationships/image" Target="../media/image106.jpe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05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4.jpe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89.png"/><Relationship Id="rId7" Type="http://schemas.openxmlformats.org/officeDocument/2006/relationships/image" Target="../media/image113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7.emf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6.jpeg"/><Relationship Id="rId10" Type="http://schemas.openxmlformats.org/officeDocument/2006/relationships/image" Target="../media/image118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2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image" Target="../media/image125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24.gi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3.jpeg"/><Relationship Id="rId14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7.jpe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32" Type="http://schemas.openxmlformats.org/officeDocument/2006/relationships/image" Target="../media/image33.pn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28" Type="http://schemas.openxmlformats.org/officeDocument/2006/relationships/image" Target="../media/image29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31" Type="http://schemas.openxmlformats.org/officeDocument/2006/relationships/image" Target="../media/image32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Relationship Id="rId27" Type="http://schemas.openxmlformats.org/officeDocument/2006/relationships/image" Target="../media/image28.jpeg"/><Relationship Id="rId30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6.bin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1.png"/><Relationship Id="rId11" Type="http://schemas.openxmlformats.org/officeDocument/2006/relationships/image" Target="../media/image133.jpeg"/><Relationship Id="rId5" Type="http://schemas.openxmlformats.org/officeDocument/2006/relationships/image" Target="../media/image130.jpeg"/><Relationship Id="rId10" Type="http://schemas.openxmlformats.org/officeDocument/2006/relationships/image" Target="../media/image13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image" Target="../media/image139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11" Type="http://schemas.openxmlformats.org/officeDocument/2006/relationships/image" Target="../media/image138.gi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37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image" Target="../media/image14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11" Type="http://schemas.openxmlformats.org/officeDocument/2006/relationships/image" Target="../media/image142.gi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4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8.png"/><Relationship Id="rId14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11" Type="http://schemas.openxmlformats.org/officeDocument/2006/relationships/image" Target="../media/image110.jpe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11" Type="http://schemas.openxmlformats.org/officeDocument/2006/relationships/image" Target="../media/image150.jpe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152.jpe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7.emf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156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54.jpeg"/><Relationship Id="rId11" Type="http://schemas.openxmlformats.org/officeDocument/2006/relationships/image" Target="../media/image89.png"/><Relationship Id="rId5" Type="http://schemas.openxmlformats.org/officeDocument/2006/relationships/image" Target="../media/image153.jpeg"/><Relationship Id="rId10" Type="http://schemas.openxmlformats.org/officeDocument/2006/relationships/image" Target="../media/image155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159.jpeg"/><Relationship Id="rId5" Type="http://schemas.openxmlformats.org/officeDocument/2006/relationships/image" Target="../media/image157.jpeg"/><Relationship Id="rId10" Type="http://schemas.openxmlformats.org/officeDocument/2006/relationships/image" Target="../media/image147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5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162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165.jpe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6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168.gif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6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71.gif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7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175.jpe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177.emf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prosv.ru/katalog#/orderby=5&amp;sFilters=13!67611;" TargetMode="External"/><Relationship Id="rId13" Type="http://schemas.openxmlformats.org/officeDocument/2006/relationships/image" Target="../media/image180.png"/><Relationship Id="rId18" Type="http://schemas.openxmlformats.org/officeDocument/2006/relationships/image" Target="../media/image18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hop.prosv.ru/katalog#/orderby=5&amp;sFilters=13!81288;" TargetMode="External"/><Relationship Id="rId12" Type="http://schemas.openxmlformats.org/officeDocument/2006/relationships/image" Target="../media/image179.jpeg"/><Relationship Id="rId17" Type="http://schemas.openxmlformats.org/officeDocument/2006/relationships/hyperlink" Target="https://prosv.ru/pages/pisa.html" TargetMode="External"/><Relationship Id="rId2" Type="http://schemas.openxmlformats.org/officeDocument/2006/relationships/tags" Target="../tags/tag36.xml"/><Relationship Id="rId16" Type="http://schemas.openxmlformats.org/officeDocument/2006/relationships/hyperlink" Target="https://media.prosv.ru/content/?situations=true" TargetMode="Externa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11" Type="http://schemas.openxmlformats.org/officeDocument/2006/relationships/image" Target="../media/image178.png"/><Relationship Id="rId5" Type="http://schemas.openxmlformats.org/officeDocument/2006/relationships/oleObject" Target="../embeddings/oleObject35.bin"/><Relationship Id="rId15" Type="http://schemas.openxmlformats.org/officeDocument/2006/relationships/image" Target="../media/image182.png"/><Relationship Id="rId10" Type="http://schemas.openxmlformats.org/officeDocument/2006/relationships/hyperlink" Target="https://shop.prosv.ru/katalog#/orderby=5&amp;sFilters=13!3000;" TargetMode="External"/><Relationship Id="rId19" Type="http://schemas.openxmlformats.org/officeDocument/2006/relationships/image" Target="../media/image184.gif"/><Relationship Id="rId4" Type="http://schemas.openxmlformats.org/officeDocument/2006/relationships/notesSlide" Target="../notesSlides/notesSlide37.xml"/><Relationship Id="rId9" Type="http://schemas.openxmlformats.org/officeDocument/2006/relationships/hyperlink" Target="https://shop.prosv.ru/katalog#/orderby=5&amp;sFilters=13!2969,101891;" TargetMode="External"/><Relationship Id="rId14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hyperlink" Target="http://www.instrao.ru/primer" TargetMode="External"/><Relationship Id="rId4" Type="http://schemas.openxmlformats.org/officeDocument/2006/relationships/image" Target="../media/image4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image" Target="../media/image189.jpeg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11" Type="http://schemas.openxmlformats.org/officeDocument/2006/relationships/image" Target="../media/image188.gif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187.jpe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18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193.gif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19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vopros@prosv.ru" TargetMode="External"/><Relationship Id="rId3" Type="http://schemas.openxmlformats.org/officeDocument/2006/relationships/tags" Target="../tags/tag42.xml"/><Relationship Id="rId7" Type="http://schemas.openxmlformats.org/officeDocument/2006/relationships/image" Target="../media/image1.emf"/><Relationship Id="rId12" Type="http://schemas.openxmlformats.org/officeDocument/2006/relationships/hyperlink" Target="https://vk.com/geodistantprosv" TargetMode="Externa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40.bin"/><Relationship Id="rId11" Type="http://schemas.openxmlformats.org/officeDocument/2006/relationships/hyperlink" Target="https://cloud.prosv.ru/s/NGiXx7Kk2Aor7se" TargetMode="External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198.gif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shop.prosv.ru/formirovanie-funkcionalnoj-gramotnosti-sbornik-zadach-po-russkomu-yazyku-dlya-8-11-klassov278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yadi.sk/d/VPj3WY95xMTOzw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12" Type="http://schemas.openxmlformats.org/officeDocument/2006/relationships/hyperlink" Target="https://yadi.sk/d/LNlprfCs4XHpyg" TargetMode="Externa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Relationship Id="rId14" Type="http://schemas.openxmlformats.org/officeDocument/2006/relationships/hyperlink" Target="https://yadi.sk/d/6kfkuchq8c3afA%20-%205-6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12" Type="http://schemas.openxmlformats.org/officeDocument/2006/relationships/image" Target="../media/image52.jpeg"/><Relationship Id="rId17" Type="http://schemas.openxmlformats.org/officeDocument/2006/relationships/hyperlink" Target="https://cloud.prosv.ru/s/NGiXx7Kk2Aor7se" TargetMode="External"/><Relationship Id="rId2" Type="http://schemas.openxmlformats.org/officeDocument/2006/relationships/tags" Target="../tags/tag4.xml"/><Relationship Id="rId16" Type="http://schemas.openxmlformats.org/officeDocument/2006/relationships/image" Target="../media/image56.gi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11" Type="http://schemas.openxmlformats.org/officeDocument/2006/relationships/image" Target="../media/image51.png"/><Relationship Id="rId5" Type="http://schemas.openxmlformats.org/officeDocument/2006/relationships/image" Target="../media/image49.jpeg"/><Relationship Id="rId15" Type="http://schemas.openxmlformats.org/officeDocument/2006/relationships/image" Target="../media/image55.jpe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emf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60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tags" Target="../tags/tag7.xml"/><Relationship Id="rId16" Type="http://schemas.openxmlformats.org/officeDocument/2006/relationships/image" Target="../media/image71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emf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78605" y="4097378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Freeform 30"/>
          <p:cNvSpPr>
            <a:spLocks noEditPoints="1"/>
          </p:cNvSpPr>
          <p:nvPr/>
        </p:nvSpPr>
        <p:spPr bwMode="auto">
          <a:xfrm>
            <a:off x="10963791" y="3056737"/>
            <a:ext cx="606596" cy="489249"/>
          </a:xfrm>
          <a:custGeom>
            <a:avLst/>
            <a:gdLst>
              <a:gd name="T0" fmla="*/ 442 w 884"/>
              <a:gd name="T1" fmla="*/ 286 h 711"/>
              <a:gd name="T2" fmla="*/ 334 w 884"/>
              <a:gd name="T3" fmla="*/ 179 h 711"/>
              <a:gd name="T4" fmla="*/ 442 w 884"/>
              <a:gd name="T5" fmla="*/ 71 h 711"/>
              <a:gd name="T6" fmla="*/ 549 w 884"/>
              <a:gd name="T7" fmla="*/ 179 h 711"/>
              <a:gd name="T8" fmla="*/ 442 w 884"/>
              <a:gd name="T9" fmla="*/ 286 h 711"/>
              <a:gd name="T10" fmla="*/ 442 w 884"/>
              <a:gd name="T11" fmla="*/ 0 h 711"/>
              <a:gd name="T12" fmla="*/ 263 w 884"/>
              <a:gd name="T13" fmla="*/ 179 h 711"/>
              <a:gd name="T14" fmla="*/ 442 w 884"/>
              <a:gd name="T15" fmla="*/ 358 h 711"/>
              <a:gd name="T16" fmla="*/ 514 w 884"/>
              <a:gd name="T17" fmla="*/ 343 h 711"/>
              <a:gd name="T18" fmla="*/ 514 w 884"/>
              <a:gd name="T19" fmla="*/ 577 h 711"/>
              <a:gd name="T20" fmla="*/ 442 w 884"/>
              <a:gd name="T21" fmla="*/ 529 h 711"/>
              <a:gd name="T22" fmla="*/ 370 w 884"/>
              <a:gd name="T23" fmla="*/ 577 h 711"/>
              <a:gd name="T24" fmla="*/ 370 w 884"/>
              <a:gd name="T25" fmla="*/ 391 h 711"/>
              <a:gd name="T26" fmla="*/ 299 w 884"/>
              <a:gd name="T27" fmla="*/ 391 h 711"/>
              <a:gd name="T28" fmla="*/ 299 w 884"/>
              <a:gd name="T29" fmla="*/ 711 h 711"/>
              <a:gd name="T30" fmla="*/ 442 w 884"/>
              <a:gd name="T31" fmla="*/ 616 h 711"/>
              <a:gd name="T32" fmla="*/ 585 w 884"/>
              <a:gd name="T33" fmla="*/ 711 h 711"/>
              <a:gd name="T34" fmla="*/ 585 w 884"/>
              <a:gd name="T35" fmla="*/ 285 h 711"/>
              <a:gd name="T36" fmla="*/ 621 w 884"/>
              <a:gd name="T37" fmla="*/ 179 h 711"/>
              <a:gd name="T38" fmla="*/ 442 w 884"/>
              <a:gd name="T39" fmla="*/ 0 h 711"/>
              <a:gd name="T40" fmla="*/ 836 w 884"/>
              <a:gd name="T41" fmla="*/ 36 h 711"/>
              <a:gd name="T42" fmla="*/ 662 w 884"/>
              <a:gd name="T43" fmla="*/ 60 h 711"/>
              <a:gd name="T44" fmla="*/ 687 w 884"/>
              <a:gd name="T45" fmla="*/ 130 h 711"/>
              <a:gd name="T46" fmla="*/ 789 w 884"/>
              <a:gd name="T47" fmla="*/ 116 h 711"/>
              <a:gd name="T48" fmla="*/ 789 w 884"/>
              <a:gd name="T49" fmla="*/ 277 h 711"/>
              <a:gd name="T50" fmla="*/ 678 w 884"/>
              <a:gd name="T51" fmla="*/ 262 h 711"/>
              <a:gd name="T52" fmla="*/ 641 w 884"/>
              <a:gd name="T53" fmla="*/ 330 h 711"/>
              <a:gd name="T54" fmla="*/ 836 w 884"/>
              <a:gd name="T55" fmla="*/ 358 h 711"/>
              <a:gd name="T56" fmla="*/ 836 w 884"/>
              <a:gd name="T57" fmla="*/ 36 h 711"/>
              <a:gd name="T58" fmla="*/ 95 w 884"/>
              <a:gd name="T59" fmla="*/ 277 h 711"/>
              <a:gd name="T60" fmla="*/ 95 w 884"/>
              <a:gd name="T61" fmla="*/ 116 h 711"/>
              <a:gd name="T62" fmla="*/ 196 w 884"/>
              <a:gd name="T63" fmla="*/ 130 h 711"/>
              <a:gd name="T64" fmla="*/ 221 w 884"/>
              <a:gd name="T65" fmla="*/ 60 h 711"/>
              <a:gd name="T66" fmla="*/ 48 w 884"/>
              <a:gd name="T67" fmla="*/ 35 h 711"/>
              <a:gd name="T68" fmla="*/ 48 w 884"/>
              <a:gd name="T69" fmla="*/ 358 h 711"/>
              <a:gd name="T70" fmla="*/ 243 w 884"/>
              <a:gd name="T71" fmla="*/ 331 h 711"/>
              <a:gd name="T72" fmla="*/ 206 w 884"/>
              <a:gd name="T73" fmla="*/ 263 h 711"/>
              <a:gd name="T74" fmla="*/ 95 w 884"/>
              <a:gd name="T75" fmla="*/ 27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4" h="711">
                <a:moveTo>
                  <a:pt x="442" y="286"/>
                </a:moveTo>
                <a:cubicBezTo>
                  <a:pt x="382" y="286"/>
                  <a:pt x="334" y="238"/>
                  <a:pt x="334" y="179"/>
                </a:cubicBezTo>
                <a:cubicBezTo>
                  <a:pt x="334" y="120"/>
                  <a:pt x="382" y="71"/>
                  <a:pt x="442" y="71"/>
                </a:cubicBezTo>
                <a:cubicBezTo>
                  <a:pt x="501" y="71"/>
                  <a:pt x="549" y="120"/>
                  <a:pt x="549" y="179"/>
                </a:cubicBezTo>
                <a:cubicBezTo>
                  <a:pt x="549" y="238"/>
                  <a:pt x="501" y="286"/>
                  <a:pt x="442" y="286"/>
                </a:cubicBezTo>
                <a:close/>
                <a:moveTo>
                  <a:pt x="442" y="0"/>
                </a:moveTo>
                <a:cubicBezTo>
                  <a:pt x="343" y="0"/>
                  <a:pt x="263" y="80"/>
                  <a:pt x="263" y="179"/>
                </a:cubicBezTo>
                <a:cubicBezTo>
                  <a:pt x="263" y="277"/>
                  <a:pt x="343" y="358"/>
                  <a:pt x="442" y="358"/>
                </a:cubicBezTo>
                <a:cubicBezTo>
                  <a:pt x="467" y="358"/>
                  <a:pt x="478" y="352"/>
                  <a:pt x="514" y="343"/>
                </a:cubicBezTo>
                <a:lnTo>
                  <a:pt x="514" y="577"/>
                </a:lnTo>
                <a:lnTo>
                  <a:pt x="442" y="529"/>
                </a:lnTo>
                <a:lnTo>
                  <a:pt x="370" y="577"/>
                </a:lnTo>
                <a:lnTo>
                  <a:pt x="370" y="391"/>
                </a:lnTo>
                <a:lnTo>
                  <a:pt x="299" y="391"/>
                </a:lnTo>
                <a:lnTo>
                  <a:pt x="299" y="711"/>
                </a:lnTo>
                <a:lnTo>
                  <a:pt x="442" y="616"/>
                </a:lnTo>
                <a:lnTo>
                  <a:pt x="585" y="711"/>
                </a:lnTo>
                <a:lnTo>
                  <a:pt x="585" y="285"/>
                </a:lnTo>
                <a:cubicBezTo>
                  <a:pt x="621" y="255"/>
                  <a:pt x="621" y="219"/>
                  <a:pt x="621" y="179"/>
                </a:cubicBezTo>
                <a:cubicBezTo>
                  <a:pt x="621" y="80"/>
                  <a:pt x="540" y="0"/>
                  <a:pt x="442" y="0"/>
                </a:cubicBezTo>
                <a:close/>
                <a:moveTo>
                  <a:pt x="836" y="36"/>
                </a:moveTo>
                <a:cubicBezTo>
                  <a:pt x="778" y="46"/>
                  <a:pt x="720" y="54"/>
                  <a:pt x="662" y="60"/>
                </a:cubicBezTo>
                <a:cubicBezTo>
                  <a:pt x="674" y="82"/>
                  <a:pt x="683" y="105"/>
                  <a:pt x="687" y="130"/>
                </a:cubicBezTo>
                <a:cubicBezTo>
                  <a:pt x="721" y="126"/>
                  <a:pt x="756" y="121"/>
                  <a:pt x="789" y="116"/>
                </a:cubicBezTo>
                <a:cubicBezTo>
                  <a:pt x="804" y="169"/>
                  <a:pt x="804" y="224"/>
                  <a:pt x="789" y="277"/>
                </a:cubicBezTo>
                <a:cubicBezTo>
                  <a:pt x="752" y="271"/>
                  <a:pt x="715" y="266"/>
                  <a:pt x="678" y="262"/>
                </a:cubicBezTo>
                <a:cubicBezTo>
                  <a:pt x="669" y="287"/>
                  <a:pt x="656" y="310"/>
                  <a:pt x="641" y="330"/>
                </a:cubicBezTo>
                <a:cubicBezTo>
                  <a:pt x="706" y="336"/>
                  <a:pt x="771" y="346"/>
                  <a:pt x="836" y="358"/>
                </a:cubicBezTo>
                <a:cubicBezTo>
                  <a:pt x="883" y="258"/>
                  <a:pt x="884" y="138"/>
                  <a:pt x="836" y="36"/>
                </a:cubicBezTo>
                <a:close/>
                <a:moveTo>
                  <a:pt x="95" y="277"/>
                </a:moveTo>
                <a:cubicBezTo>
                  <a:pt x="81" y="225"/>
                  <a:pt x="81" y="170"/>
                  <a:pt x="95" y="116"/>
                </a:cubicBezTo>
                <a:cubicBezTo>
                  <a:pt x="129" y="122"/>
                  <a:pt x="162" y="126"/>
                  <a:pt x="196" y="130"/>
                </a:cubicBezTo>
                <a:cubicBezTo>
                  <a:pt x="201" y="105"/>
                  <a:pt x="209" y="82"/>
                  <a:pt x="221" y="60"/>
                </a:cubicBezTo>
                <a:cubicBezTo>
                  <a:pt x="163" y="54"/>
                  <a:pt x="105" y="46"/>
                  <a:pt x="48" y="35"/>
                </a:cubicBezTo>
                <a:cubicBezTo>
                  <a:pt x="3" y="140"/>
                  <a:pt x="0" y="255"/>
                  <a:pt x="48" y="358"/>
                </a:cubicBezTo>
                <a:cubicBezTo>
                  <a:pt x="112" y="346"/>
                  <a:pt x="178" y="337"/>
                  <a:pt x="243" y="331"/>
                </a:cubicBezTo>
                <a:cubicBezTo>
                  <a:pt x="227" y="310"/>
                  <a:pt x="215" y="287"/>
                  <a:pt x="206" y="263"/>
                </a:cubicBezTo>
                <a:cubicBezTo>
                  <a:pt x="169" y="267"/>
                  <a:pt x="132" y="271"/>
                  <a:pt x="95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3" name="Freeform 31"/>
          <p:cNvSpPr>
            <a:spLocks noEditPoints="1"/>
          </p:cNvSpPr>
          <p:nvPr/>
        </p:nvSpPr>
        <p:spPr bwMode="auto">
          <a:xfrm>
            <a:off x="5062984" y="3029721"/>
            <a:ext cx="591581" cy="567288"/>
          </a:xfrm>
          <a:custGeom>
            <a:avLst/>
            <a:gdLst>
              <a:gd name="T0" fmla="*/ 466 w 860"/>
              <a:gd name="T1" fmla="*/ 465 h 823"/>
              <a:gd name="T2" fmla="*/ 394 w 860"/>
              <a:gd name="T3" fmla="*/ 393 h 823"/>
              <a:gd name="T4" fmla="*/ 537 w 860"/>
              <a:gd name="T5" fmla="*/ 716 h 823"/>
              <a:gd name="T6" fmla="*/ 609 w 860"/>
              <a:gd name="T7" fmla="*/ 644 h 823"/>
              <a:gd name="T8" fmla="*/ 537 w 860"/>
              <a:gd name="T9" fmla="*/ 716 h 823"/>
              <a:gd name="T10" fmla="*/ 609 w 860"/>
              <a:gd name="T11" fmla="*/ 608 h 823"/>
              <a:gd name="T12" fmla="*/ 537 w 860"/>
              <a:gd name="T13" fmla="*/ 537 h 823"/>
              <a:gd name="T14" fmla="*/ 716 w 860"/>
              <a:gd name="T15" fmla="*/ 644 h 823"/>
              <a:gd name="T16" fmla="*/ 645 w 860"/>
              <a:gd name="T17" fmla="*/ 716 h 823"/>
              <a:gd name="T18" fmla="*/ 716 w 860"/>
              <a:gd name="T19" fmla="*/ 644 h 823"/>
              <a:gd name="T20" fmla="*/ 645 w 860"/>
              <a:gd name="T21" fmla="*/ 537 h 823"/>
              <a:gd name="T22" fmla="*/ 716 w 860"/>
              <a:gd name="T23" fmla="*/ 608 h 823"/>
              <a:gd name="T24" fmla="*/ 251 w 860"/>
              <a:gd name="T25" fmla="*/ 716 h 823"/>
              <a:gd name="T26" fmla="*/ 322 w 860"/>
              <a:gd name="T27" fmla="*/ 644 h 823"/>
              <a:gd name="T28" fmla="*/ 251 w 860"/>
              <a:gd name="T29" fmla="*/ 716 h 823"/>
              <a:gd name="T30" fmla="*/ 322 w 860"/>
              <a:gd name="T31" fmla="*/ 608 h 823"/>
              <a:gd name="T32" fmla="*/ 251 w 860"/>
              <a:gd name="T33" fmla="*/ 537 h 823"/>
              <a:gd name="T34" fmla="*/ 143 w 860"/>
              <a:gd name="T35" fmla="*/ 716 h 823"/>
              <a:gd name="T36" fmla="*/ 215 w 860"/>
              <a:gd name="T37" fmla="*/ 644 h 823"/>
              <a:gd name="T38" fmla="*/ 143 w 860"/>
              <a:gd name="T39" fmla="*/ 716 h 823"/>
              <a:gd name="T40" fmla="*/ 215 w 860"/>
              <a:gd name="T41" fmla="*/ 608 h 823"/>
              <a:gd name="T42" fmla="*/ 143 w 860"/>
              <a:gd name="T43" fmla="*/ 537 h 823"/>
              <a:gd name="T44" fmla="*/ 788 w 860"/>
              <a:gd name="T45" fmla="*/ 752 h 823"/>
              <a:gd name="T46" fmla="*/ 466 w 860"/>
              <a:gd name="T47" fmla="*/ 537 h 823"/>
              <a:gd name="T48" fmla="*/ 394 w 860"/>
              <a:gd name="T49" fmla="*/ 752 h 823"/>
              <a:gd name="T50" fmla="*/ 72 w 860"/>
              <a:gd name="T51" fmla="*/ 501 h 823"/>
              <a:gd name="T52" fmla="*/ 430 w 860"/>
              <a:gd name="T53" fmla="*/ 269 h 823"/>
              <a:gd name="T54" fmla="*/ 788 w 860"/>
              <a:gd name="T55" fmla="*/ 501 h 823"/>
              <a:gd name="T56" fmla="*/ 100 w 860"/>
              <a:gd name="T57" fmla="*/ 358 h 823"/>
              <a:gd name="T58" fmla="*/ 199 w 860"/>
              <a:gd name="T59" fmla="*/ 429 h 823"/>
              <a:gd name="T60" fmla="*/ 100 w 860"/>
              <a:gd name="T61" fmla="*/ 358 h 823"/>
              <a:gd name="T62" fmla="*/ 778 w 860"/>
              <a:gd name="T63" fmla="*/ 429 h 823"/>
              <a:gd name="T64" fmla="*/ 600 w 860"/>
              <a:gd name="T65" fmla="*/ 358 h 823"/>
              <a:gd name="T66" fmla="*/ 816 w 860"/>
              <a:gd name="T67" fmla="*/ 286 h 823"/>
              <a:gd name="T68" fmla="*/ 466 w 860"/>
              <a:gd name="T69" fmla="*/ 183 h 823"/>
              <a:gd name="T70" fmla="*/ 483 w 860"/>
              <a:gd name="T71" fmla="*/ 73 h 823"/>
              <a:gd name="T72" fmla="*/ 645 w 860"/>
              <a:gd name="T73" fmla="*/ 53 h 823"/>
              <a:gd name="T74" fmla="*/ 430 w 860"/>
              <a:gd name="T75" fmla="*/ 0 h 823"/>
              <a:gd name="T76" fmla="*/ 394 w 860"/>
              <a:gd name="T77" fmla="*/ 183 h 823"/>
              <a:gd name="T78" fmla="*/ 44 w 860"/>
              <a:gd name="T79" fmla="*/ 286 h 823"/>
              <a:gd name="T80" fmla="*/ 0 w 860"/>
              <a:gd name="T81" fmla="*/ 823 h 823"/>
              <a:gd name="T82" fmla="*/ 860 w 860"/>
              <a:gd name="T83" fmla="*/ 448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0" h="823">
                <a:moveTo>
                  <a:pt x="394" y="465"/>
                </a:moveTo>
                <a:lnTo>
                  <a:pt x="466" y="465"/>
                </a:lnTo>
                <a:lnTo>
                  <a:pt x="466" y="393"/>
                </a:lnTo>
                <a:lnTo>
                  <a:pt x="394" y="393"/>
                </a:lnTo>
                <a:lnTo>
                  <a:pt x="394" y="465"/>
                </a:lnTo>
                <a:close/>
                <a:moveTo>
                  <a:pt x="537" y="716"/>
                </a:moveTo>
                <a:lnTo>
                  <a:pt x="609" y="716"/>
                </a:lnTo>
                <a:lnTo>
                  <a:pt x="609" y="644"/>
                </a:lnTo>
                <a:lnTo>
                  <a:pt x="537" y="644"/>
                </a:lnTo>
                <a:lnTo>
                  <a:pt x="537" y="716"/>
                </a:lnTo>
                <a:close/>
                <a:moveTo>
                  <a:pt x="537" y="608"/>
                </a:moveTo>
                <a:lnTo>
                  <a:pt x="609" y="608"/>
                </a:lnTo>
                <a:lnTo>
                  <a:pt x="609" y="537"/>
                </a:lnTo>
                <a:lnTo>
                  <a:pt x="537" y="537"/>
                </a:lnTo>
                <a:lnTo>
                  <a:pt x="537" y="608"/>
                </a:lnTo>
                <a:close/>
                <a:moveTo>
                  <a:pt x="716" y="644"/>
                </a:moveTo>
                <a:lnTo>
                  <a:pt x="645" y="644"/>
                </a:lnTo>
                <a:lnTo>
                  <a:pt x="645" y="716"/>
                </a:lnTo>
                <a:lnTo>
                  <a:pt x="716" y="716"/>
                </a:lnTo>
                <a:lnTo>
                  <a:pt x="716" y="644"/>
                </a:lnTo>
                <a:close/>
                <a:moveTo>
                  <a:pt x="716" y="537"/>
                </a:moveTo>
                <a:lnTo>
                  <a:pt x="645" y="537"/>
                </a:lnTo>
                <a:lnTo>
                  <a:pt x="645" y="608"/>
                </a:lnTo>
                <a:lnTo>
                  <a:pt x="716" y="608"/>
                </a:lnTo>
                <a:lnTo>
                  <a:pt x="716" y="537"/>
                </a:lnTo>
                <a:close/>
                <a:moveTo>
                  <a:pt x="251" y="716"/>
                </a:moveTo>
                <a:lnTo>
                  <a:pt x="322" y="716"/>
                </a:lnTo>
                <a:lnTo>
                  <a:pt x="322" y="644"/>
                </a:lnTo>
                <a:lnTo>
                  <a:pt x="251" y="644"/>
                </a:lnTo>
                <a:lnTo>
                  <a:pt x="251" y="716"/>
                </a:lnTo>
                <a:close/>
                <a:moveTo>
                  <a:pt x="251" y="608"/>
                </a:moveTo>
                <a:lnTo>
                  <a:pt x="322" y="608"/>
                </a:lnTo>
                <a:lnTo>
                  <a:pt x="322" y="537"/>
                </a:lnTo>
                <a:lnTo>
                  <a:pt x="251" y="537"/>
                </a:lnTo>
                <a:lnTo>
                  <a:pt x="251" y="608"/>
                </a:lnTo>
                <a:close/>
                <a:moveTo>
                  <a:pt x="143" y="716"/>
                </a:moveTo>
                <a:lnTo>
                  <a:pt x="215" y="716"/>
                </a:lnTo>
                <a:lnTo>
                  <a:pt x="215" y="644"/>
                </a:lnTo>
                <a:lnTo>
                  <a:pt x="143" y="644"/>
                </a:lnTo>
                <a:lnTo>
                  <a:pt x="143" y="716"/>
                </a:lnTo>
                <a:close/>
                <a:moveTo>
                  <a:pt x="143" y="608"/>
                </a:moveTo>
                <a:lnTo>
                  <a:pt x="215" y="608"/>
                </a:lnTo>
                <a:lnTo>
                  <a:pt x="215" y="537"/>
                </a:lnTo>
                <a:lnTo>
                  <a:pt x="143" y="537"/>
                </a:lnTo>
                <a:lnTo>
                  <a:pt x="143" y="608"/>
                </a:lnTo>
                <a:close/>
                <a:moveTo>
                  <a:pt x="788" y="752"/>
                </a:moveTo>
                <a:lnTo>
                  <a:pt x="466" y="752"/>
                </a:lnTo>
                <a:lnTo>
                  <a:pt x="466" y="537"/>
                </a:lnTo>
                <a:lnTo>
                  <a:pt x="394" y="537"/>
                </a:lnTo>
                <a:lnTo>
                  <a:pt x="394" y="752"/>
                </a:lnTo>
                <a:lnTo>
                  <a:pt x="72" y="752"/>
                </a:lnTo>
                <a:lnTo>
                  <a:pt x="72" y="501"/>
                </a:lnTo>
                <a:lnTo>
                  <a:pt x="232" y="501"/>
                </a:lnTo>
                <a:lnTo>
                  <a:pt x="430" y="269"/>
                </a:lnTo>
                <a:lnTo>
                  <a:pt x="628" y="501"/>
                </a:lnTo>
                <a:lnTo>
                  <a:pt x="788" y="501"/>
                </a:lnTo>
                <a:lnTo>
                  <a:pt x="788" y="752"/>
                </a:lnTo>
                <a:close/>
                <a:moveTo>
                  <a:pt x="100" y="358"/>
                </a:moveTo>
                <a:lnTo>
                  <a:pt x="260" y="358"/>
                </a:lnTo>
                <a:lnTo>
                  <a:pt x="199" y="429"/>
                </a:lnTo>
                <a:lnTo>
                  <a:pt x="82" y="429"/>
                </a:lnTo>
                <a:lnTo>
                  <a:pt x="100" y="358"/>
                </a:lnTo>
                <a:close/>
                <a:moveTo>
                  <a:pt x="760" y="358"/>
                </a:moveTo>
                <a:lnTo>
                  <a:pt x="778" y="429"/>
                </a:lnTo>
                <a:lnTo>
                  <a:pt x="661" y="429"/>
                </a:lnTo>
                <a:lnTo>
                  <a:pt x="600" y="358"/>
                </a:lnTo>
                <a:lnTo>
                  <a:pt x="760" y="358"/>
                </a:lnTo>
                <a:close/>
                <a:moveTo>
                  <a:pt x="816" y="286"/>
                </a:moveTo>
                <a:lnTo>
                  <a:pt x="539" y="286"/>
                </a:lnTo>
                <a:lnTo>
                  <a:pt x="466" y="183"/>
                </a:lnTo>
                <a:lnTo>
                  <a:pt x="466" y="59"/>
                </a:lnTo>
                <a:cubicBezTo>
                  <a:pt x="466" y="62"/>
                  <a:pt x="477" y="67"/>
                  <a:pt x="483" y="73"/>
                </a:cubicBezTo>
                <a:cubicBezTo>
                  <a:pt x="512" y="101"/>
                  <a:pt x="537" y="125"/>
                  <a:pt x="645" y="125"/>
                </a:cubicBezTo>
                <a:lnTo>
                  <a:pt x="645" y="53"/>
                </a:lnTo>
                <a:cubicBezTo>
                  <a:pt x="573" y="53"/>
                  <a:pt x="550" y="47"/>
                  <a:pt x="533" y="31"/>
                </a:cubicBezTo>
                <a:cubicBezTo>
                  <a:pt x="511" y="9"/>
                  <a:pt x="488" y="0"/>
                  <a:pt x="430" y="0"/>
                </a:cubicBezTo>
                <a:lnTo>
                  <a:pt x="394" y="0"/>
                </a:lnTo>
                <a:lnTo>
                  <a:pt x="394" y="183"/>
                </a:lnTo>
                <a:lnTo>
                  <a:pt x="322" y="286"/>
                </a:lnTo>
                <a:lnTo>
                  <a:pt x="44" y="286"/>
                </a:lnTo>
                <a:lnTo>
                  <a:pt x="1" y="458"/>
                </a:lnTo>
                <a:lnTo>
                  <a:pt x="0" y="823"/>
                </a:lnTo>
                <a:lnTo>
                  <a:pt x="860" y="823"/>
                </a:lnTo>
                <a:lnTo>
                  <a:pt x="860" y="448"/>
                </a:lnTo>
                <a:lnTo>
                  <a:pt x="816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3077747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54"/>
          <p:cNvSpPr>
            <a:spLocks noEditPoints="1"/>
          </p:cNvSpPr>
          <p:nvPr/>
        </p:nvSpPr>
        <p:spPr bwMode="auto">
          <a:xfrm>
            <a:off x="2108074" y="3005710"/>
            <a:ext cx="588580" cy="591300"/>
          </a:xfrm>
          <a:custGeom>
            <a:avLst/>
            <a:gdLst>
              <a:gd name="T0" fmla="*/ 358 w 860"/>
              <a:gd name="T1" fmla="*/ 322 h 859"/>
              <a:gd name="T2" fmla="*/ 358 w 860"/>
              <a:gd name="T3" fmla="*/ 250 h 859"/>
              <a:gd name="T4" fmla="*/ 287 w 860"/>
              <a:gd name="T5" fmla="*/ 250 h 859"/>
              <a:gd name="T6" fmla="*/ 287 w 860"/>
              <a:gd name="T7" fmla="*/ 322 h 859"/>
              <a:gd name="T8" fmla="*/ 358 w 860"/>
              <a:gd name="T9" fmla="*/ 322 h 859"/>
              <a:gd name="T10" fmla="*/ 215 w 860"/>
              <a:gd name="T11" fmla="*/ 394 h 859"/>
              <a:gd name="T12" fmla="*/ 144 w 860"/>
              <a:gd name="T13" fmla="*/ 394 h 859"/>
              <a:gd name="T14" fmla="*/ 144 w 860"/>
              <a:gd name="T15" fmla="*/ 465 h 859"/>
              <a:gd name="T16" fmla="*/ 215 w 860"/>
              <a:gd name="T17" fmla="*/ 465 h 859"/>
              <a:gd name="T18" fmla="*/ 215 w 860"/>
              <a:gd name="T19" fmla="*/ 394 h 859"/>
              <a:gd name="T20" fmla="*/ 251 w 860"/>
              <a:gd name="T21" fmla="*/ 143 h 859"/>
              <a:gd name="T22" fmla="*/ 394 w 860"/>
              <a:gd name="T23" fmla="*/ 143 h 859"/>
              <a:gd name="T24" fmla="*/ 394 w 860"/>
              <a:gd name="T25" fmla="*/ 71 h 859"/>
              <a:gd name="T26" fmla="*/ 251 w 860"/>
              <a:gd name="T27" fmla="*/ 71 h 859"/>
              <a:gd name="T28" fmla="*/ 251 w 860"/>
              <a:gd name="T29" fmla="*/ 0 h 859"/>
              <a:gd name="T30" fmla="*/ 179 w 860"/>
              <a:gd name="T31" fmla="*/ 0 h 859"/>
              <a:gd name="T32" fmla="*/ 179 w 860"/>
              <a:gd name="T33" fmla="*/ 179 h 859"/>
              <a:gd name="T34" fmla="*/ 251 w 860"/>
              <a:gd name="T35" fmla="*/ 179 h 859"/>
              <a:gd name="T36" fmla="*/ 251 w 860"/>
              <a:gd name="T37" fmla="*/ 143 h 859"/>
              <a:gd name="T38" fmla="*/ 215 w 860"/>
              <a:gd name="T39" fmla="*/ 250 h 859"/>
              <a:gd name="T40" fmla="*/ 144 w 860"/>
              <a:gd name="T41" fmla="*/ 250 h 859"/>
              <a:gd name="T42" fmla="*/ 144 w 860"/>
              <a:gd name="T43" fmla="*/ 322 h 859"/>
              <a:gd name="T44" fmla="*/ 215 w 860"/>
              <a:gd name="T45" fmla="*/ 322 h 859"/>
              <a:gd name="T46" fmla="*/ 215 w 860"/>
              <a:gd name="T47" fmla="*/ 250 h 859"/>
              <a:gd name="T48" fmla="*/ 609 w 860"/>
              <a:gd name="T49" fmla="*/ 429 h 859"/>
              <a:gd name="T50" fmla="*/ 537 w 860"/>
              <a:gd name="T51" fmla="*/ 429 h 859"/>
              <a:gd name="T52" fmla="*/ 537 w 860"/>
              <a:gd name="T53" fmla="*/ 588 h 859"/>
              <a:gd name="T54" fmla="*/ 620 w 860"/>
              <a:gd name="T55" fmla="*/ 670 h 859"/>
              <a:gd name="T56" fmla="*/ 670 w 860"/>
              <a:gd name="T57" fmla="*/ 619 h 859"/>
              <a:gd name="T58" fmla="*/ 609 w 860"/>
              <a:gd name="T59" fmla="*/ 558 h 859"/>
              <a:gd name="T60" fmla="*/ 609 w 860"/>
              <a:gd name="T61" fmla="*/ 429 h 859"/>
              <a:gd name="T62" fmla="*/ 573 w 860"/>
              <a:gd name="T63" fmla="*/ 788 h 859"/>
              <a:gd name="T64" fmla="*/ 358 w 860"/>
              <a:gd name="T65" fmla="*/ 573 h 859"/>
              <a:gd name="T66" fmla="*/ 573 w 860"/>
              <a:gd name="T67" fmla="*/ 358 h 859"/>
              <a:gd name="T68" fmla="*/ 788 w 860"/>
              <a:gd name="T69" fmla="*/ 573 h 859"/>
              <a:gd name="T70" fmla="*/ 573 w 860"/>
              <a:gd name="T71" fmla="*/ 788 h 859"/>
              <a:gd name="T72" fmla="*/ 712 w 860"/>
              <a:gd name="T73" fmla="*/ 322 h 859"/>
              <a:gd name="T74" fmla="*/ 716 w 860"/>
              <a:gd name="T75" fmla="*/ 322 h 859"/>
              <a:gd name="T76" fmla="*/ 716 w 860"/>
              <a:gd name="T77" fmla="*/ 71 h 859"/>
              <a:gd name="T78" fmla="*/ 537 w 860"/>
              <a:gd name="T79" fmla="*/ 71 h 859"/>
              <a:gd name="T80" fmla="*/ 537 w 860"/>
              <a:gd name="T81" fmla="*/ 0 h 859"/>
              <a:gd name="T82" fmla="*/ 466 w 860"/>
              <a:gd name="T83" fmla="*/ 0 h 859"/>
              <a:gd name="T84" fmla="*/ 466 w 860"/>
              <a:gd name="T85" fmla="*/ 179 h 859"/>
              <a:gd name="T86" fmla="*/ 537 w 860"/>
              <a:gd name="T87" fmla="*/ 179 h 859"/>
              <a:gd name="T88" fmla="*/ 537 w 860"/>
              <a:gd name="T89" fmla="*/ 143 h 859"/>
              <a:gd name="T90" fmla="*/ 645 w 860"/>
              <a:gd name="T91" fmla="*/ 143 h 859"/>
              <a:gd name="T92" fmla="*/ 645 w 860"/>
              <a:gd name="T93" fmla="*/ 296 h 859"/>
              <a:gd name="T94" fmla="*/ 573 w 860"/>
              <a:gd name="T95" fmla="*/ 286 h 859"/>
              <a:gd name="T96" fmla="*/ 289 w 860"/>
              <a:gd name="T97" fmla="*/ 537 h 859"/>
              <a:gd name="T98" fmla="*/ 72 w 860"/>
              <a:gd name="T99" fmla="*/ 537 h 859"/>
              <a:gd name="T100" fmla="*/ 72 w 860"/>
              <a:gd name="T101" fmla="*/ 143 h 859"/>
              <a:gd name="T102" fmla="*/ 108 w 860"/>
              <a:gd name="T103" fmla="*/ 143 h 859"/>
              <a:gd name="T104" fmla="*/ 108 w 860"/>
              <a:gd name="T105" fmla="*/ 71 h 859"/>
              <a:gd name="T106" fmla="*/ 0 w 860"/>
              <a:gd name="T107" fmla="*/ 71 h 859"/>
              <a:gd name="T108" fmla="*/ 0 w 860"/>
              <a:gd name="T109" fmla="*/ 609 h 859"/>
              <a:gd name="T110" fmla="*/ 289 w 860"/>
              <a:gd name="T111" fmla="*/ 609 h 859"/>
              <a:gd name="T112" fmla="*/ 573 w 860"/>
              <a:gd name="T113" fmla="*/ 859 h 859"/>
              <a:gd name="T114" fmla="*/ 860 w 860"/>
              <a:gd name="T115" fmla="*/ 573 h 859"/>
              <a:gd name="T116" fmla="*/ 712 w 860"/>
              <a:gd name="T117" fmla="*/ 322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0" h="859">
                <a:moveTo>
                  <a:pt x="358" y="322"/>
                </a:moveTo>
                <a:lnTo>
                  <a:pt x="358" y="250"/>
                </a:lnTo>
                <a:lnTo>
                  <a:pt x="287" y="250"/>
                </a:lnTo>
                <a:lnTo>
                  <a:pt x="287" y="322"/>
                </a:lnTo>
                <a:lnTo>
                  <a:pt x="358" y="322"/>
                </a:lnTo>
                <a:close/>
                <a:moveTo>
                  <a:pt x="215" y="394"/>
                </a:moveTo>
                <a:lnTo>
                  <a:pt x="144" y="394"/>
                </a:lnTo>
                <a:lnTo>
                  <a:pt x="144" y="465"/>
                </a:lnTo>
                <a:lnTo>
                  <a:pt x="215" y="465"/>
                </a:lnTo>
                <a:lnTo>
                  <a:pt x="215" y="394"/>
                </a:lnTo>
                <a:close/>
                <a:moveTo>
                  <a:pt x="251" y="143"/>
                </a:moveTo>
                <a:lnTo>
                  <a:pt x="394" y="143"/>
                </a:lnTo>
                <a:lnTo>
                  <a:pt x="394" y="71"/>
                </a:lnTo>
                <a:lnTo>
                  <a:pt x="251" y="71"/>
                </a:lnTo>
                <a:lnTo>
                  <a:pt x="251" y="0"/>
                </a:lnTo>
                <a:lnTo>
                  <a:pt x="179" y="0"/>
                </a:lnTo>
                <a:lnTo>
                  <a:pt x="179" y="179"/>
                </a:lnTo>
                <a:lnTo>
                  <a:pt x="251" y="179"/>
                </a:lnTo>
                <a:lnTo>
                  <a:pt x="251" y="143"/>
                </a:lnTo>
                <a:close/>
                <a:moveTo>
                  <a:pt x="215" y="250"/>
                </a:moveTo>
                <a:lnTo>
                  <a:pt x="144" y="250"/>
                </a:lnTo>
                <a:lnTo>
                  <a:pt x="144" y="322"/>
                </a:lnTo>
                <a:lnTo>
                  <a:pt x="215" y="322"/>
                </a:lnTo>
                <a:lnTo>
                  <a:pt x="215" y="250"/>
                </a:lnTo>
                <a:close/>
                <a:moveTo>
                  <a:pt x="609" y="429"/>
                </a:moveTo>
                <a:lnTo>
                  <a:pt x="537" y="429"/>
                </a:lnTo>
                <a:lnTo>
                  <a:pt x="537" y="588"/>
                </a:lnTo>
                <a:lnTo>
                  <a:pt x="620" y="670"/>
                </a:lnTo>
                <a:lnTo>
                  <a:pt x="670" y="619"/>
                </a:lnTo>
                <a:lnTo>
                  <a:pt x="609" y="558"/>
                </a:lnTo>
                <a:lnTo>
                  <a:pt x="609" y="429"/>
                </a:lnTo>
                <a:close/>
                <a:moveTo>
                  <a:pt x="573" y="788"/>
                </a:moveTo>
                <a:cubicBezTo>
                  <a:pt x="455" y="788"/>
                  <a:pt x="358" y="691"/>
                  <a:pt x="358" y="573"/>
                </a:cubicBezTo>
                <a:cubicBezTo>
                  <a:pt x="358" y="454"/>
                  <a:pt x="455" y="358"/>
                  <a:pt x="573" y="358"/>
                </a:cubicBezTo>
                <a:cubicBezTo>
                  <a:pt x="692" y="358"/>
                  <a:pt x="788" y="454"/>
                  <a:pt x="788" y="573"/>
                </a:cubicBezTo>
                <a:cubicBezTo>
                  <a:pt x="788" y="691"/>
                  <a:pt x="692" y="788"/>
                  <a:pt x="573" y="788"/>
                </a:cubicBezTo>
                <a:close/>
                <a:moveTo>
                  <a:pt x="712" y="322"/>
                </a:moveTo>
                <a:lnTo>
                  <a:pt x="716" y="322"/>
                </a:lnTo>
                <a:lnTo>
                  <a:pt x="716" y="71"/>
                </a:lnTo>
                <a:lnTo>
                  <a:pt x="537" y="71"/>
                </a:lnTo>
                <a:lnTo>
                  <a:pt x="537" y="0"/>
                </a:lnTo>
                <a:lnTo>
                  <a:pt x="466" y="0"/>
                </a:lnTo>
                <a:lnTo>
                  <a:pt x="466" y="179"/>
                </a:lnTo>
                <a:lnTo>
                  <a:pt x="537" y="179"/>
                </a:lnTo>
                <a:lnTo>
                  <a:pt x="537" y="143"/>
                </a:lnTo>
                <a:lnTo>
                  <a:pt x="645" y="143"/>
                </a:lnTo>
                <a:lnTo>
                  <a:pt x="645" y="296"/>
                </a:lnTo>
                <a:cubicBezTo>
                  <a:pt x="609" y="290"/>
                  <a:pt x="598" y="286"/>
                  <a:pt x="573" y="286"/>
                </a:cubicBezTo>
                <a:cubicBezTo>
                  <a:pt x="427" y="286"/>
                  <a:pt x="307" y="394"/>
                  <a:pt x="289" y="537"/>
                </a:cubicBezTo>
                <a:lnTo>
                  <a:pt x="72" y="537"/>
                </a:lnTo>
                <a:lnTo>
                  <a:pt x="72" y="143"/>
                </a:lnTo>
                <a:lnTo>
                  <a:pt x="108" y="143"/>
                </a:lnTo>
                <a:lnTo>
                  <a:pt x="108" y="71"/>
                </a:lnTo>
                <a:lnTo>
                  <a:pt x="0" y="71"/>
                </a:lnTo>
                <a:lnTo>
                  <a:pt x="0" y="609"/>
                </a:lnTo>
                <a:lnTo>
                  <a:pt x="289" y="609"/>
                </a:lnTo>
                <a:cubicBezTo>
                  <a:pt x="307" y="752"/>
                  <a:pt x="427" y="859"/>
                  <a:pt x="573" y="859"/>
                </a:cubicBezTo>
                <a:cubicBezTo>
                  <a:pt x="731" y="859"/>
                  <a:pt x="860" y="731"/>
                  <a:pt x="860" y="573"/>
                </a:cubicBezTo>
                <a:cubicBezTo>
                  <a:pt x="860" y="465"/>
                  <a:pt x="800" y="358"/>
                  <a:pt x="712" y="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xmlns="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2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xmlns="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xmlns="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2172" y="4251621"/>
            <a:ext cx="11467650" cy="609398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4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Объединённый портфель по географии</a:t>
            </a: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21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6322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2" y="1655303"/>
            <a:ext cx="780452" cy="7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ACC3B95-724C-6E4A-B70A-030F46E10B58}"/>
              </a:ext>
            </a:extLst>
          </p:cNvPr>
          <p:cNvSpPr/>
          <p:nvPr/>
        </p:nvSpPr>
        <p:spPr>
          <a:xfrm>
            <a:off x="293761" y="5421243"/>
            <a:ext cx="10670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Дубинина Софья Петровна,  ведущий методист Центра географии и картографии</a:t>
            </a:r>
          </a:p>
          <a:p>
            <a:r>
              <a:rPr lang="ru-RU" dirty="0"/>
              <a:t>АО «Издательство «Просвещение», </a:t>
            </a:r>
            <a:r>
              <a:rPr lang="en-US" dirty="0" err="1"/>
              <a:t>Sdubinina@prosv.ru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867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object 35"/>
          <p:cNvSpPr/>
          <p:nvPr/>
        </p:nvSpPr>
        <p:spPr>
          <a:xfrm>
            <a:off x="3759740" y="992505"/>
            <a:ext cx="997907" cy="1301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9" name="object 29"/>
          <p:cNvSpPr/>
          <p:nvPr/>
        </p:nvSpPr>
        <p:spPr>
          <a:xfrm>
            <a:off x="2638018" y="988769"/>
            <a:ext cx="962151" cy="12997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7" name="object 5"/>
          <p:cNvSpPr/>
          <p:nvPr/>
        </p:nvSpPr>
        <p:spPr>
          <a:xfrm>
            <a:off x="1401611" y="1003595"/>
            <a:ext cx="997907" cy="12927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1" name="Слайд think-cell" r:id="rId8" imgW="359" imgH="360" progId="TCLayout.ActiveDocument.1">
                  <p:embed/>
                </p:oleObj>
              </mc:Choice>
              <mc:Fallback>
                <p:oleObj name="Слайд think-cell" r:id="rId8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67631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791919" y="181741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50" y="6775913"/>
            <a:ext cx="12192000" cy="9755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89296" y="98495"/>
            <a:ext cx="483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КОМПОНЕНТЫ УМК «Роза ветров»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240696" y="194745"/>
            <a:ext cx="1350169" cy="452107"/>
            <a:chOff x="254665" y="195486"/>
            <a:chExt cx="951720" cy="32908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6" name="object 31"/>
          <p:cNvGrpSpPr/>
          <p:nvPr/>
        </p:nvGrpSpPr>
        <p:grpSpPr>
          <a:xfrm>
            <a:off x="7431986" y="1177204"/>
            <a:ext cx="1525521" cy="2056984"/>
            <a:chOff x="2013274" y="2737104"/>
            <a:chExt cx="771525" cy="978535"/>
          </a:xfrm>
        </p:grpSpPr>
        <p:sp>
          <p:nvSpPr>
            <p:cNvPr id="87" name="object 32"/>
            <p:cNvSpPr/>
            <p:nvPr/>
          </p:nvSpPr>
          <p:spPr>
            <a:xfrm>
              <a:off x="2013274" y="2737104"/>
              <a:ext cx="771038" cy="9784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33"/>
            <p:cNvSpPr/>
            <p:nvPr/>
          </p:nvSpPr>
          <p:spPr>
            <a:xfrm>
              <a:off x="2020823" y="2744724"/>
              <a:ext cx="691895" cy="8991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47"/>
          <p:cNvGrpSpPr/>
          <p:nvPr/>
        </p:nvGrpSpPr>
        <p:grpSpPr>
          <a:xfrm>
            <a:off x="7536766" y="3674534"/>
            <a:ext cx="1645211" cy="2138129"/>
            <a:chOff x="2013274" y="3870987"/>
            <a:chExt cx="771525" cy="980440"/>
          </a:xfrm>
        </p:grpSpPr>
        <p:sp>
          <p:nvSpPr>
            <p:cNvPr id="106" name="object 48"/>
            <p:cNvSpPr/>
            <p:nvPr/>
          </p:nvSpPr>
          <p:spPr>
            <a:xfrm>
              <a:off x="2013274" y="3870987"/>
              <a:ext cx="771038" cy="97989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49"/>
            <p:cNvSpPr/>
            <p:nvPr/>
          </p:nvSpPr>
          <p:spPr>
            <a:xfrm>
              <a:off x="2020823" y="3878580"/>
              <a:ext cx="691895" cy="9006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1"/>
          <p:cNvGrpSpPr/>
          <p:nvPr/>
        </p:nvGrpSpPr>
        <p:grpSpPr>
          <a:xfrm>
            <a:off x="8415374" y="1068249"/>
            <a:ext cx="1659768" cy="2080716"/>
            <a:chOff x="7245095" y="2755392"/>
            <a:chExt cx="828040" cy="1042669"/>
          </a:xfrm>
        </p:grpSpPr>
        <p:sp>
          <p:nvSpPr>
            <p:cNvPr id="123" name="object 122"/>
            <p:cNvSpPr/>
            <p:nvPr/>
          </p:nvSpPr>
          <p:spPr>
            <a:xfrm>
              <a:off x="7245095" y="2755392"/>
              <a:ext cx="827531" cy="10424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3"/>
            <p:cNvSpPr/>
            <p:nvPr/>
          </p:nvSpPr>
          <p:spPr>
            <a:xfrm>
              <a:off x="7271003" y="2781300"/>
              <a:ext cx="720851" cy="93573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4" name="object 59"/>
          <p:cNvGrpSpPr/>
          <p:nvPr/>
        </p:nvGrpSpPr>
        <p:grpSpPr>
          <a:xfrm>
            <a:off x="8722129" y="3841462"/>
            <a:ext cx="1603158" cy="2138118"/>
            <a:chOff x="7470718" y="3870987"/>
            <a:chExt cx="771525" cy="980440"/>
          </a:xfrm>
        </p:grpSpPr>
        <p:sp>
          <p:nvSpPr>
            <p:cNvPr id="145" name="object 60"/>
            <p:cNvSpPr/>
            <p:nvPr/>
          </p:nvSpPr>
          <p:spPr>
            <a:xfrm>
              <a:off x="7470718" y="3870987"/>
              <a:ext cx="771038" cy="97989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61"/>
            <p:cNvSpPr/>
            <p:nvPr/>
          </p:nvSpPr>
          <p:spPr>
            <a:xfrm>
              <a:off x="7478268" y="3878580"/>
              <a:ext cx="691896" cy="9006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404268" y="686912"/>
            <a:ext cx="3248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165" marR="723265">
              <a:lnSpc>
                <a:spcPct val="100000"/>
              </a:lnSpc>
              <a:spcBef>
                <a:spcPts val="710"/>
              </a:spcBef>
            </a:pPr>
            <a:r>
              <a:rPr lang="ru-RU" sz="1400" b="1" dirty="0">
                <a:solidFill>
                  <a:srgbClr val="171717"/>
                </a:solidFill>
                <a:latin typeface="Carlito"/>
                <a:cs typeface="Carlito"/>
              </a:rPr>
              <a:t>Ра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бо</a:t>
            </a:r>
            <a:r>
              <a:rPr lang="ru-RU" sz="1400" b="1" dirty="0">
                <a:solidFill>
                  <a:srgbClr val="171717"/>
                </a:solidFill>
                <a:latin typeface="Carlito"/>
                <a:cs typeface="Carlito"/>
              </a:rPr>
              <a:t>чие  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тетради 5-9 </a:t>
            </a:r>
            <a:r>
              <a:rPr lang="ru-RU" sz="1400" b="1" spc="-5" dirty="0" err="1">
                <a:solidFill>
                  <a:srgbClr val="171717"/>
                </a:solidFill>
                <a:latin typeface="Carlito"/>
                <a:cs typeface="Carlito"/>
              </a:rPr>
              <a:t>кл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endParaRPr lang="ru-RU" sz="1400" b="1" dirty="0">
              <a:latin typeface="Carlito"/>
              <a:cs typeface="Carli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0370" y="3249745"/>
            <a:ext cx="56016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165" marR="284480">
              <a:lnSpc>
                <a:spcPct val="100000"/>
              </a:lnSpc>
              <a:spcBef>
                <a:spcPts val="635"/>
              </a:spcBef>
            </a:pPr>
            <a:r>
              <a:rPr lang="ru-RU" sz="1400" b="1" spc="-10" dirty="0">
                <a:solidFill>
                  <a:srgbClr val="171717"/>
                </a:solidFill>
                <a:latin typeface="Carlito"/>
                <a:cs typeface="Carlito"/>
              </a:rPr>
              <a:t>Контрольные</a:t>
            </a:r>
            <a:r>
              <a:rPr lang="ru-RU" sz="1400" b="1" spc="-75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lang="ru-RU" sz="1400" b="1" dirty="0">
                <a:solidFill>
                  <a:srgbClr val="171717"/>
                </a:solidFill>
                <a:latin typeface="Carlito"/>
                <a:cs typeface="Carlito"/>
              </a:rPr>
              <a:t>и  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проверочные  работы 5-9 </a:t>
            </a:r>
            <a:r>
              <a:rPr lang="ru-RU" sz="1400" b="1" spc="-5" dirty="0" err="1">
                <a:solidFill>
                  <a:srgbClr val="171717"/>
                </a:solidFill>
                <a:latin typeface="Carlito"/>
                <a:cs typeface="Carlito"/>
              </a:rPr>
              <a:t>кл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.</a:t>
            </a:r>
            <a:endParaRPr lang="ru-RU" sz="1400" b="1" dirty="0">
              <a:latin typeface="Carlito"/>
              <a:cs typeface="Carlito"/>
            </a:endParaRPr>
          </a:p>
        </p:txBody>
      </p:sp>
      <p:sp>
        <p:nvSpPr>
          <p:cNvPr id="205" name="object 62"/>
          <p:cNvSpPr txBox="1"/>
          <p:nvPr/>
        </p:nvSpPr>
        <p:spPr>
          <a:xfrm>
            <a:off x="896696" y="4369789"/>
            <a:ext cx="438787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71717"/>
                </a:solidFill>
                <a:latin typeface="Carlito"/>
                <a:cs typeface="Carlito"/>
              </a:rPr>
              <a:t>Методические</a:t>
            </a:r>
            <a:r>
              <a:rPr lang="ru-RU" sz="1400" b="1" dirty="0">
                <a:latin typeface="Carlito"/>
                <a:cs typeface="Carlito"/>
              </a:rPr>
              <a:t> 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п</a:t>
            </a:r>
            <a:r>
              <a:rPr sz="1400" b="1" spc="-5" dirty="0">
                <a:solidFill>
                  <a:srgbClr val="171717"/>
                </a:solidFill>
                <a:latin typeface="Carlito"/>
                <a:cs typeface="Carlito"/>
              </a:rPr>
              <a:t>особия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 с рабочими программами</a:t>
            </a:r>
            <a:endParaRPr sz="1400" b="1" dirty="0">
              <a:latin typeface="Carlito"/>
              <a:cs typeface="Carlito"/>
            </a:endParaRPr>
          </a:p>
        </p:txBody>
      </p:sp>
      <p:sp>
        <p:nvSpPr>
          <p:cNvPr id="225" name="object 52"/>
          <p:cNvSpPr/>
          <p:nvPr/>
        </p:nvSpPr>
        <p:spPr>
          <a:xfrm>
            <a:off x="4601837" y="5021093"/>
            <a:ext cx="192024" cy="2405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53"/>
          <p:cNvSpPr/>
          <p:nvPr/>
        </p:nvSpPr>
        <p:spPr>
          <a:xfrm>
            <a:off x="4496680" y="4932303"/>
            <a:ext cx="414655" cy="421802"/>
          </a:xfrm>
          <a:custGeom>
            <a:avLst/>
            <a:gdLst/>
            <a:ahLst/>
            <a:cxnLst/>
            <a:rect l="l" t="t" r="r" b="b"/>
            <a:pathLst>
              <a:path w="414654" h="411479">
                <a:moveTo>
                  <a:pt x="227838" y="0"/>
                </a:moveTo>
                <a:lnTo>
                  <a:pt x="183769" y="0"/>
                </a:lnTo>
                <a:lnTo>
                  <a:pt x="166116" y="2920"/>
                </a:lnTo>
                <a:lnTo>
                  <a:pt x="126365" y="14604"/>
                </a:lnTo>
                <a:lnTo>
                  <a:pt x="89662" y="33654"/>
                </a:lnTo>
                <a:lnTo>
                  <a:pt x="60325" y="60070"/>
                </a:lnTo>
                <a:lnTo>
                  <a:pt x="33782" y="89280"/>
                </a:lnTo>
                <a:lnTo>
                  <a:pt x="25019" y="106933"/>
                </a:lnTo>
                <a:lnTo>
                  <a:pt x="14732" y="124459"/>
                </a:lnTo>
                <a:lnTo>
                  <a:pt x="8763" y="143509"/>
                </a:lnTo>
                <a:lnTo>
                  <a:pt x="4445" y="162559"/>
                </a:lnTo>
                <a:lnTo>
                  <a:pt x="0" y="183006"/>
                </a:lnTo>
                <a:lnTo>
                  <a:pt x="0" y="226948"/>
                </a:lnTo>
                <a:lnTo>
                  <a:pt x="4445" y="247522"/>
                </a:lnTo>
                <a:lnTo>
                  <a:pt x="8763" y="265048"/>
                </a:lnTo>
                <a:lnTo>
                  <a:pt x="14732" y="284098"/>
                </a:lnTo>
                <a:lnTo>
                  <a:pt x="25019" y="303148"/>
                </a:lnTo>
                <a:lnTo>
                  <a:pt x="33782" y="320674"/>
                </a:lnTo>
                <a:lnTo>
                  <a:pt x="46990" y="336803"/>
                </a:lnTo>
                <a:lnTo>
                  <a:pt x="60325" y="349973"/>
                </a:lnTo>
                <a:lnTo>
                  <a:pt x="74930" y="364616"/>
                </a:lnTo>
                <a:lnTo>
                  <a:pt x="89662" y="376339"/>
                </a:lnTo>
                <a:lnTo>
                  <a:pt x="107315" y="385127"/>
                </a:lnTo>
                <a:lnTo>
                  <a:pt x="126365" y="395376"/>
                </a:lnTo>
                <a:lnTo>
                  <a:pt x="145542" y="402691"/>
                </a:lnTo>
                <a:lnTo>
                  <a:pt x="166116" y="408546"/>
                </a:lnTo>
                <a:lnTo>
                  <a:pt x="183769" y="410019"/>
                </a:lnTo>
                <a:lnTo>
                  <a:pt x="207264" y="411479"/>
                </a:lnTo>
                <a:lnTo>
                  <a:pt x="248412" y="408546"/>
                </a:lnTo>
                <a:lnTo>
                  <a:pt x="267589" y="402691"/>
                </a:lnTo>
                <a:lnTo>
                  <a:pt x="288163" y="395376"/>
                </a:lnTo>
                <a:lnTo>
                  <a:pt x="304292" y="385127"/>
                </a:lnTo>
                <a:lnTo>
                  <a:pt x="310184" y="382193"/>
                </a:lnTo>
                <a:lnTo>
                  <a:pt x="188214" y="382193"/>
                </a:lnTo>
                <a:lnTo>
                  <a:pt x="170561" y="377799"/>
                </a:lnTo>
                <a:lnTo>
                  <a:pt x="154305" y="374865"/>
                </a:lnTo>
                <a:lnTo>
                  <a:pt x="136651" y="369011"/>
                </a:lnTo>
                <a:lnTo>
                  <a:pt x="122047" y="361695"/>
                </a:lnTo>
                <a:lnTo>
                  <a:pt x="107315" y="351447"/>
                </a:lnTo>
                <a:lnTo>
                  <a:pt x="94107" y="342658"/>
                </a:lnTo>
                <a:lnTo>
                  <a:pt x="58800" y="303148"/>
                </a:lnTo>
                <a:lnTo>
                  <a:pt x="35306" y="257682"/>
                </a:lnTo>
                <a:lnTo>
                  <a:pt x="27940" y="204977"/>
                </a:lnTo>
                <a:lnTo>
                  <a:pt x="29337" y="187451"/>
                </a:lnTo>
                <a:lnTo>
                  <a:pt x="32385" y="169925"/>
                </a:lnTo>
                <a:lnTo>
                  <a:pt x="35306" y="153796"/>
                </a:lnTo>
                <a:lnTo>
                  <a:pt x="42672" y="136143"/>
                </a:lnTo>
                <a:lnTo>
                  <a:pt x="51435" y="121538"/>
                </a:lnTo>
                <a:lnTo>
                  <a:pt x="58800" y="106933"/>
                </a:lnTo>
                <a:lnTo>
                  <a:pt x="107315" y="57149"/>
                </a:lnTo>
                <a:lnTo>
                  <a:pt x="154305" y="35178"/>
                </a:lnTo>
                <a:lnTo>
                  <a:pt x="207264" y="27812"/>
                </a:lnTo>
                <a:lnTo>
                  <a:pt x="311919" y="27812"/>
                </a:lnTo>
                <a:lnTo>
                  <a:pt x="304292" y="23367"/>
                </a:lnTo>
                <a:lnTo>
                  <a:pt x="288163" y="14604"/>
                </a:lnTo>
                <a:lnTo>
                  <a:pt x="267589" y="7365"/>
                </a:lnTo>
                <a:lnTo>
                  <a:pt x="248412" y="2920"/>
                </a:lnTo>
                <a:lnTo>
                  <a:pt x="227838" y="0"/>
                </a:lnTo>
                <a:close/>
              </a:path>
              <a:path w="414654" h="411479">
                <a:moveTo>
                  <a:pt x="311919" y="27812"/>
                </a:moveTo>
                <a:lnTo>
                  <a:pt x="207264" y="27812"/>
                </a:lnTo>
                <a:lnTo>
                  <a:pt x="223393" y="29336"/>
                </a:lnTo>
                <a:lnTo>
                  <a:pt x="242570" y="30733"/>
                </a:lnTo>
                <a:lnTo>
                  <a:pt x="260223" y="35178"/>
                </a:lnTo>
                <a:lnTo>
                  <a:pt x="274827" y="42417"/>
                </a:lnTo>
                <a:lnTo>
                  <a:pt x="291084" y="49783"/>
                </a:lnTo>
                <a:lnTo>
                  <a:pt x="304292" y="57149"/>
                </a:lnTo>
                <a:lnTo>
                  <a:pt x="320421" y="68833"/>
                </a:lnTo>
                <a:lnTo>
                  <a:pt x="330708" y="80517"/>
                </a:lnTo>
                <a:lnTo>
                  <a:pt x="343916" y="93725"/>
                </a:lnTo>
                <a:lnTo>
                  <a:pt x="370459" y="136143"/>
                </a:lnTo>
                <a:lnTo>
                  <a:pt x="379222" y="169925"/>
                </a:lnTo>
                <a:lnTo>
                  <a:pt x="383667" y="187451"/>
                </a:lnTo>
                <a:lnTo>
                  <a:pt x="383667" y="222630"/>
                </a:lnTo>
                <a:lnTo>
                  <a:pt x="379222" y="241553"/>
                </a:lnTo>
                <a:lnTo>
                  <a:pt x="376300" y="257682"/>
                </a:lnTo>
                <a:lnTo>
                  <a:pt x="354202" y="303148"/>
                </a:lnTo>
                <a:lnTo>
                  <a:pt x="330708" y="329476"/>
                </a:lnTo>
                <a:lnTo>
                  <a:pt x="320421" y="342658"/>
                </a:lnTo>
                <a:lnTo>
                  <a:pt x="304292" y="351447"/>
                </a:lnTo>
                <a:lnTo>
                  <a:pt x="291084" y="361695"/>
                </a:lnTo>
                <a:lnTo>
                  <a:pt x="274827" y="369011"/>
                </a:lnTo>
                <a:lnTo>
                  <a:pt x="260223" y="374865"/>
                </a:lnTo>
                <a:lnTo>
                  <a:pt x="242570" y="377799"/>
                </a:lnTo>
                <a:lnTo>
                  <a:pt x="223393" y="382193"/>
                </a:lnTo>
                <a:lnTo>
                  <a:pt x="310184" y="382193"/>
                </a:lnTo>
                <a:lnTo>
                  <a:pt x="321945" y="376339"/>
                </a:lnTo>
                <a:lnTo>
                  <a:pt x="338074" y="364616"/>
                </a:lnTo>
                <a:lnTo>
                  <a:pt x="354202" y="349973"/>
                </a:lnTo>
                <a:lnTo>
                  <a:pt x="367538" y="336803"/>
                </a:lnTo>
                <a:lnTo>
                  <a:pt x="377825" y="320674"/>
                </a:lnTo>
                <a:lnTo>
                  <a:pt x="389509" y="303148"/>
                </a:lnTo>
                <a:lnTo>
                  <a:pt x="404241" y="265048"/>
                </a:lnTo>
                <a:lnTo>
                  <a:pt x="410083" y="247522"/>
                </a:lnTo>
                <a:lnTo>
                  <a:pt x="411607" y="226948"/>
                </a:lnTo>
                <a:lnTo>
                  <a:pt x="414527" y="204977"/>
                </a:lnTo>
                <a:lnTo>
                  <a:pt x="411607" y="183006"/>
                </a:lnTo>
                <a:lnTo>
                  <a:pt x="410083" y="162559"/>
                </a:lnTo>
                <a:lnTo>
                  <a:pt x="404241" y="143509"/>
                </a:lnTo>
                <a:lnTo>
                  <a:pt x="389509" y="106933"/>
                </a:lnTo>
                <a:lnTo>
                  <a:pt x="367538" y="74675"/>
                </a:lnTo>
                <a:lnTo>
                  <a:pt x="321945" y="33654"/>
                </a:lnTo>
                <a:lnTo>
                  <a:pt x="311919" y="27812"/>
                </a:lnTo>
                <a:close/>
              </a:path>
            </a:pathLst>
          </a:custGeom>
          <a:solidFill>
            <a:srgbClr val="2E3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3"/>
          <p:cNvSpPr txBox="1"/>
          <p:nvPr/>
        </p:nvSpPr>
        <p:spPr>
          <a:xfrm>
            <a:off x="4522668" y="5464056"/>
            <a:ext cx="2129439" cy="10342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srgbClr val="171717"/>
                </a:solidFill>
                <a:latin typeface="Carlito"/>
                <a:cs typeface="Carlito"/>
              </a:rPr>
              <a:t>в электронной </a:t>
            </a:r>
            <a:r>
              <a:rPr sz="1050" dirty="0" err="1">
                <a:solidFill>
                  <a:srgbClr val="171717"/>
                </a:solidFill>
                <a:latin typeface="Carlito"/>
                <a:cs typeface="Carlito"/>
              </a:rPr>
              <a:t>форме</a:t>
            </a:r>
            <a:r>
              <a:rPr sz="1050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sz="1050" dirty="0" err="1">
                <a:solidFill>
                  <a:srgbClr val="171717"/>
                </a:solidFill>
                <a:latin typeface="Carlito"/>
                <a:cs typeface="Carlito"/>
              </a:rPr>
              <a:t>на</a:t>
            </a:r>
            <a:r>
              <a:rPr lang="ru-RU" sz="1050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sz="1050" dirty="0">
                <a:solidFill>
                  <a:srgbClr val="171717"/>
                </a:solidFill>
                <a:latin typeface="Carlito"/>
                <a:cs typeface="Carlito"/>
              </a:rPr>
              <a:t>сайте</a:t>
            </a:r>
            <a:endParaRPr lang="ru-RU" sz="1050" dirty="0">
              <a:solidFill>
                <a:srgbClr val="171717"/>
              </a:solidFill>
              <a:latin typeface="Carlito"/>
              <a:cs typeface="Carlito"/>
            </a:endParaRPr>
          </a:p>
          <a:p>
            <a:pPr marL="12700">
              <a:spcBef>
                <a:spcPts val="105"/>
              </a:spcBef>
            </a:pPr>
            <a:endParaRPr lang="ru-RU" sz="1050" dirty="0">
              <a:solidFill>
                <a:srgbClr val="171717"/>
              </a:solidFill>
              <a:latin typeface="Carlito"/>
              <a:cs typeface="Carlito"/>
            </a:endParaRPr>
          </a:p>
          <a:p>
            <a:pPr marL="12700">
              <a:spcBef>
                <a:spcPts val="105"/>
              </a:spcBef>
            </a:pPr>
            <a:r>
              <a:rPr lang="ru-RU" sz="1050" dirty="0">
                <a:solidFill>
                  <a:srgbClr val="171717"/>
                </a:solidFill>
                <a:latin typeface="Carlito"/>
                <a:cs typeface="Carlito"/>
              </a:rPr>
              <a:t>для обновлённой линии</a:t>
            </a:r>
          </a:p>
          <a:p>
            <a:pPr marL="12700">
              <a:spcBef>
                <a:spcPts val="105"/>
              </a:spcBef>
            </a:pPr>
            <a:r>
              <a:rPr lang="ru-RU" sz="1050" dirty="0">
                <a:solidFill>
                  <a:srgbClr val="171717"/>
                </a:solidFill>
                <a:latin typeface="Carlito"/>
                <a:cs typeface="Carlito"/>
              </a:rPr>
              <a:t>УМК «Роза ветров» доступно для скачивания с </a:t>
            </a:r>
            <a:r>
              <a:rPr lang="ru-RU" sz="1050" dirty="0" err="1">
                <a:solidFill>
                  <a:srgbClr val="171717"/>
                </a:solidFill>
                <a:latin typeface="Carlito"/>
                <a:cs typeface="Carlito"/>
              </a:rPr>
              <a:t>матра</a:t>
            </a:r>
            <a:r>
              <a:rPr lang="ru-RU" sz="1050" dirty="0">
                <a:solidFill>
                  <a:srgbClr val="171717"/>
                </a:solidFill>
                <a:latin typeface="Carlito"/>
                <a:cs typeface="Carlito"/>
              </a:rPr>
              <a:t>  2021 г.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sz="1050" spc="-114" dirty="0">
                <a:solidFill>
                  <a:srgbClr val="2C3493"/>
                </a:solidFill>
                <a:latin typeface="Carlito"/>
                <a:cs typeface="Carlito"/>
              </a:rPr>
              <a:t> </a:t>
            </a:r>
            <a:endParaRPr sz="1050" dirty="0">
              <a:latin typeface="Carlito"/>
              <a:cs typeface="Carlito"/>
            </a:endParaRPr>
          </a:p>
        </p:txBody>
      </p:sp>
      <p:sp>
        <p:nvSpPr>
          <p:cNvPr id="265" name="object 44"/>
          <p:cNvSpPr/>
          <p:nvPr/>
        </p:nvSpPr>
        <p:spPr>
          <a:xfrm>
            <a:off x="118279" y="1554494"/>
            <a:ext cx="980681" cy="6494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6" name="object 8"/>
          <p:cNvSpPr/>
          <p:nvPr/>
        </p:nvSpPr>
        <p:spPr>
          <a:xfrm>
            <a:off x="1551326" y="1283526"/>
            <a:ext cx="1091840" cy="141333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35" y="4677490"/>
            <a:ext cx="1349406" cy="1896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03" y="4646707"/>
            <a:ext cx="1387050" cy="1948894"/>
          </a:xfrm>
          <a:prstGeom prst="rect">
            <a:avLst/>
          </a:prstGeom>
        </p:spPr>
      </p:pic>
      <p:sp>
        <p:nvSpPr>
          <p:cNvPr id="268" name="object 32"/>
          <p:cNvSpPr/>
          <p:nvPr/>
        </p:nvSpPr>
        <p:spPr>
          <a:xfrm>
            <a:off x="2720961" y="1274387"/>
            <a:ext cx="1053298" cy="14224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0" name="object 38"/>
          <p:cNvSpPr/>
          <p:nvPr/>
        </p:nvSpPr>
        <p:spPr>
          <a:xfrm>
            <a:off x="3874091" y="1265734"/>
            <a:ext cx="1037244" cy="139864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Прямоугольник 12"/>
          <p:cNvSpPr/>
          <p:nvPr/>
        </p:nvSpPr>
        <p:spPr>
          <a:xfrm>
            <a:off x="979767" y="640221"/>
            <a:ext cx="4221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rlito"/>
              </a:rPr>
              <a:t>Атласы и контурные карты  «РОЗА ВЕТРОВ»</a:t>
            </a:r>
            <a:endParaRPr lang="ru-RU" sz="1400" dirty="0"/>
          </a:p>
        </p:txBody>
      </p:sp>
      <p:cxnSp>
        <p:nvCxnSpPr>
          <p:cNvPr id="272" name="Прямая соединительная линия 271"/>
          <p:cNvCxnSpPr/>
          <p:nvPr/>
        </p:nvCxnSpPr>
        <p:spPr>
          <a:xfrm>
            <a:off x="1669002" y="633520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Прямоугольник 272"/>
          <p:cNvSpPr/>
          <p:nvPr/>
        </p:nvSpPr>
        <p:spPr>
          <a:xfrm>
            <a:off x="713477" y="2739032"/>
            <a:ext cx="5048747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Атласы прошли экспертизу в Институте Географии Российской Академии наук.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Рекомендованы для подготовки к ВПР, ОГЭ, ЕГЭ и при  подготовке к предметным олимпиадам.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Соответствуют ФГОС.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Могут быть использованы со всем УМК по географии как базового, так и углубленного изучения.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9554" y="5962285"/>
            <a:ext cx="384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Рабочие тетради, контрольные и проверочные работы к обновлённой линии доступны в режиме </a:t>
            </a:r>
            <a:r>
              <a:rPr lang="ru-RU" sz="1200" b="1" dirty="0" err="1">
                <a:solidFill>
                  <a:srgbClr val="C00000"/>
                </a:solidFill>
              </a:rPr>
              <a:t>предзаказа</a:t>
            </a:r>
            <a:r>
              <a:rPr lang="ru-RU" sz="12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373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95"/>
          <p:cNvSpPr/>
          <p:nvPr/>
        </p:nvSpPr>
        <p:spPr>
          <a:xfrm>
            <a:off x="2717535" y="1720245"/>
            <a:ext cx="1884178" cy="2584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7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71461" y="1818713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87"/>
          <p:cNvSpPr/>
          <p:nvPr/>
        </p:nvSpPr>
        <p:spPr>
          <a:xfrm>
            <a:off x="485820" y="1690779"/>
            <a:ext cx="1884178" cy="26242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9"/>
          <p:cNvSpPr txBox="1"/>
          <p:nvPr/>
        </p:nvSpPr>
        <p:spPr>
          <a:xfrm>
            <a:off x="1462341" y="4476906"/>
            <a:ext cx="2510388" cy="170560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spcBef>
                <a:spcPts val="5"/>
              </a:spcBef>
            </a:pPr>
            <a:r>
              <a:rPr sz="11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1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100" b="1" spc="-10" dirty="0">
                <a:solidFill>
                  <a:srgbClr val="FFFFFF"/>
                </a:solidFill>
                <a:latin typeface="Carlito"/>
                <a:cs typeface="Carlito"/>
              </a:rPr>
              <a:t> 1.1.2.3.4.5.1- 1.1.2.3.4.5.5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1192" y="2039617"/>
            <a:ext cx="6119477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/>
              <a:t>        Ключевые преимущества учебников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классические теоретические предметные знания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методический аппарат базируется на </a:t>
            </a:r>
            <a:r>
              <a:rPr lang="ru-RU" dirty="0" err="1"/>
              <a:t>деятельностном</a:t>
            </a:r>
            <a:r>
              <a:rPr lang="ru-RU" dirty="0"/>
              <a:t> подходе в изучении географии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формирование  умений ставить проблемные вопросы, аргументировано отстаивать собственное мнение, </a:t>
            </a:r>
            <a:r>
              <a:rPr lang="ru-RU" sz="1600" dirty="0"/>
              <a:t>делать</a:t>
            </a:r>
            <a:r>
              <a:rPr lang="ru-RU" dirty="0"/>
              <a:t> выводы и открывать существующие законы географической науки, решая практические задачи.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51398" y="65958"/>
            <a:ext cx="7696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УМК «КЛАССИЧЕСКАЯ ГЕОГРАФИЯ»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9224" y="909840"/>
            <a:ext cx="10330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Учебники прошли </a:t>
            </a:r>
            <a:r>
              <a:rPr lang="ru-RU" b="1" dirty="0"/>
              <a:t>рецензирование Комиссии Русского географического общества </a:t>
            </a:r>
            <a:r>
              <a:rPr lang="ru-RU" dirty="0"/>
              <a:t>по географическому и экологическому образованию под председательством академика Н. С. </a:t>
            </a:r>
            <a:r>
              <a:rPr lang="ru-RU" dirty="0" err="1"/>
              <a:t>Касимова</a:t>
            </a:r>
            <a:r>
              <a:rPr lang="ru-RU" dirty="0"/>
              <a:t>.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88139" y="139564"/>
            <a:ext cx="1268960" cy="438775"/>
            <a:chOff x="254665" y="195486"/>
            <a:chExt cx="951720" cy="32908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Подзаголовок 3"/>
          <p:cNvSpPr txBox="1">
            <a:spLocks/>
          </p:cNvSpPr>
          <p:nvPr/>
        </p:nvSpPr>
        <p:spPr>
          <a:xfrm>
            <a:off x="471828" y="4911701"/>
            <a:ext cx="2132381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            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868" y="804457"/>
            <a:ext cx="1000826" cy="755225"/>
          </a:xfrm>
          <a:prstGeom prst="rect">
            <a:avLst/>
          </a:prstGeom>
        </p:spPr>
      </p:pic>
      <p:sp>
        <p:nvSpPr>
          <p:cNvPr id="83" name="Подзаголовок 3"/>
          <p:cNvSpPr txBox="1">
            <a:spLocks/>
          </p:cNvSpPr>
          <p:nvPr/>
        </p:nvSpPr>
        <p:spPr>
          <a:xfrm>
            <a:off x="2469332" y="5128716"/>
            <a:ext cx="2132381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рабочие тетради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атласы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контурные карты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669002" y="748019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6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248" y="1055514"/>
            <a:ext cx="4818963" cy="12027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859" y="876129"/>
            <a:ext cx="1439151" cy="1886045"/>
          </a:xfrm>
          <a:prstGeom prst="rect">
            <a:avLst/>
          </a:prstGeom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3" name="Слайд think-cell" r:id="rId7" imgW="359" imgH="360" progId="TCLayout.ActiveDocument.1">
                  <p:embed/>
                </p:oleObj>
              </mc:Choice>
              <mc:Fallback>
                <p:oleObj name="Слайд think-cell" r:id="rId7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7993126" y="966400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548658" y="-202"/>
            <a:ext cx="10357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rlito"/>
              </a:rPr>
              <a:t>УМК «КЛАССИЧЕСКАЯ ГЕОГРАФИЯ» — формирование  умений ставить проблемные вопросы и решать практические задачи.</a:t>
            </a:r>
          </a:p>
          <a:p>
            <a:endParaRPr lang="ru-RU" b="1" dirty="0">
              <a:solidFill>
                <a:srgbClr val="002060"/>
              </a:solidFill>
              <a:latin typeface="Carlito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175" y="3214774"/>
            <a:ext cx="4256002" cy="8916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550" y="986005"/>
            <a:ext cx="3568201" cy="34676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635783" y="673415"/>
            <a:ext cx="3380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Carlito"/>
              </a:rPr>
              <a:t>«Как изучать географию России?»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811423" y="1194588"/>
            <a:ext cx="81788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8 класс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/>
          <a:srcRect b="26479"/>
          <a:stretch/>
        </p:blipFill>
        <p:spPr>
          <a:xfrm>
            <a:off x="173078" y="4929684"/>
            <a:ext cx="4443318" cy="9732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224853" y="4437466"/>
            <a:ext cx="4141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Carlito"/>
              </a:rPr>
              <a:t>Формирование  умения аргументировать </a:t>
            </a:r>
          </a:p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Carlito"/>
              </a:rPr>
              <a:t>и отстаивать свою точку зрения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/>
          <a:srcRect l="2775" t="6357" b="45496"/>
          <a:stretch/>
        </p:blipFill>
        <p:spPr>
          <a:xfrm>
            <a:off x="7796056" y="4885052"/>
            <a:ext cx="3534193" cy="10404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7737180" y="4273397"/>
            <a:ext cx="355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Carlito"/>
              </a:rPr>
              <a:t>Воспитание патриотизма и духовно-нравственных ценностей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/>
          <a:srcRect r="28852"/>
          <a:stretch/>
        </p:blipFill>
        <p:spPr>
          <a:xfrm>
            <a:off x="3723251" y="2614873"/>
            <a:ext cx="3224414" cy="16764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708889" y="655343"/>
            <a:ext cx="3736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Carlito"/>
              </a:rPr>
              <a:t>Решение практических задач</a:t>
            </a:r>
            <a:endParaRPr lang="ru-RU" sz="1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0273" y="2428128"/>
            <a:ext cx="4344479" cy="7088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691" y="5958443"/>
            <a:ext cx="4427705" cy="5887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0053" y="5731931"/>
            <a:ext cx="4400395" cy="965248"/>
          </a:xfrm>
          <a:prstGeom prst="rect">
            <a:avLst/>
          </a:prstGeom>
        </p:spPr>
      </p:pic>
      <p:cxnSp>
        <p:nvCxnSpPr>
          <p:cNvPr id="90" name="Прямая соединительная линия 89"/>
          <p:cNvCxnSpPr/>
          <p:nvPr/>
        </p:nvCxnSpPr>
        <p:spPr>
          <a:xfrm>
            <a:off x="1635783" y="632808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294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7993126" y="966400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548658" y="-202"/>
            <a:ext cx="10357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rlito"/>
              </a:rPr>
              <a:t>УМК «КЛАССИЧЕСКАЯ ГЕОГРАФИЯ» — формирование  умений ставить проблемные вопросы и решать практические задачи.</a:t>
            </a:r>
          </a:p>
          <a:p>
            <a:endParaRPr lang="ru-RU" b="1" dirty="0">
              <a:solidFill>
                <a:srgbClr val="002060"/>
              </a:solidFill>
              <a:latin typeface="Carlito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1635783" y="632808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3A7B1B-1E5A-D240-AB6E-3F920DAF5D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0" y="1314739"/>
            <a:ext cx="4316727" cy="40819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5DC91C2-F410-3240-B703-074A40785D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58" y="2331299"/>
            <a:ext cx="4418703" cy="41783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16A44C-A5D4-7F4C-9353-54A868E3D3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07" y="2981951"/>
            <a:ext cx="4006341" cy="36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2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4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445955" y="83806"/>
            <a:ext cx="8148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КОМПОНЕНТЫ УМК </a:t>
            </a:r>
            <a:r>
              <a:rPr lang="ru-RU" b="1" dirty="0">
                <a:solidFill>
                  <a:srgbClr val="002060"/>
                </a:solidFill>
                <a:latin typeface="Carlito"/>
              </a:rPr>
              <a:t>«КЛАССИЧЕСКАЯ ГЕОГРАФИЯ»  </a:t>
            </a:r>
            <a:r>
              <a:rPr lang="ru-RU" sz="2000" b="1" dirty="0">
                <a:solidFill>
                  <a:srgbClr val="002060"/>
                </a:solidFill>
              </a:rPr>
              <a:t>5-9классы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6" y="2443610"/>
            <a:ext cx="1799712" cy="23077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57" y="1946338"/>
            <a:ext cx="1841522" cy="2361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96" y="1549898"/>
            <a:ext cx="1822999" cy="23376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249503" y="1026815"/>
            <a:ext cx="2864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165" marR="723265">
              <a:lnSpc>
                <a:spcPct val="100000"/>
              </a:lnSpc>
              <a:spcBef>
                <a:spcPts val="710"/>
              </a:spcBef>
            </a:pPr>
            <a:r>
              <a:rPr lang="ru-RU" sz="1600" b="1" dirty="0">
                <a:latin typeface="Carlito"/>
                <a:cs typeface="Carlito"/>
              </a:rPr>
              <a:t>Ра</a:t>
            </a:r>
            <a:r>
              <a:rPr lang="ru-RU" sz="1600" b="1" spc="-5" dirty="0">
                <a:latin typeface="Carlito"/>
                <a:cs typeface="Carlito"/>
              </a:rPr>
              <a:t>бо</a:t>
            </a:r>
            <a:r>
              <a:rPr lang="ru-RU" sz="1600" b="1" dirty="0">
                <a:latin typeface="Carlito"/>
                <a:cs typeface="Carlito"/>
              </a:rPr>
              <a:t>чие  </a:t>
            </a:r>
            <a:r>
              <a:rPr lang="ru-RU" sz="1600" b="1" spc="-5" dirty="0">
                <a:latin typeface="Carlito"/>
                <a:cs typeface="Carlito"/>
              </a:rPr>
              <a:t>тетради</a:t>
            </a:r>
            <a:endParaRPr lang="ru-RU" sz="1600" b="1" dirty="0">
              <a:latin typeface="Carlito"/>
              <a:cs typeface="Carli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3519" y="5012680"/>
            <a:ext cx="203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Скоро в продаже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3" y="1549898"/>
            <a:ext cx="1793871" cy="2406082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47" y="1839680"/>
            <a:ext cx="1748919" cy="2345789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79" y="2408281"/>
            <a:ext cx="1732857" cy="2324244"/>
          </a:xfrm>
          <a:prstGeom prst="rect">
            <a:avLst/>
          </a:prstGeom>
        </p:spPr>
      </p:pic>
      <p:sp>
        <p:nvSpPr>
          <p:cNvPr id="99" name="object 62"/>
          <p:cNvSpPr txBox="1"/>
          <p:nvPr/>
        </p:nvSpPr>
        <p:spPr>
          <a:xfrm>
            <a:off x="5967417" y="1027834"/>
            <a:ext cx="583833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177165" marR="723265">
              <a:lnSpc>
                <a:spcPct val="100000"/>
              </a:lnSpc>
              <a:spcBef>
                <a:spcPts val="710"/>
              </a:spcBef>
              <a:defRPr sz="1600" b="1">
                <a:latin typeface="Carlito"/>
                <a:cs typeface="Carlito"/>
              </a:defRPr>
            </a:lvl1pPr>
          </a:lstStyle>
          <a:p>
            <a:r>
              <a:rPr dirty="0" err="1"/>
              <a:t>Методические</a:t>
            </a:r>
            <a:r>
              <a:rPr lang="ru-RU" dirty="0"/>
              <a:t> п</a:t>
            </a:r>
            <a:r>
              <a:rPr dirty="0" err="1"/>
              <a:t>особия</a:t>
            </a:r>
            <a:r>
              <a:rPr lang="ru-RU" dirty="0"/>
              <a:t> с рабочей программой</a:t>
            </a:r>
            <a:endParaRPr dirty="0"/>
          </a:p>
        </p:txBody>
      </p:sp>
      <p:sp>
        <p:nvSpPr>
          <p:cNvPr id="100" name="object 52"/>
          <p:cNvSpPr/>
          <p:nvPr/>
        </p:nvSpPr>
        <p:spPr>
          <a:xfrm>
            <a:off x="6606391" y="5000660"/>
            <a:ext cx="192024" cy="2420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53"/>
          <p:cNvSpPr/>
          <p:nvPr/>
        </p:nvSpPr>
        <p:spPr>
          <a:xfrm>
            <a:off x="6495076" y="4909488"/>
            <a:ext cx="414655" cy="424420"/>
          </a:xfrm>
          <a:custGeom>
            <a:avLst/>
            <a:gdLst/>
            <a:ahLst/>
            <a:cxnLst/>
            <a:rect l="l" t="t" r="r" b="b"/>
            <a:pathLst>
              <a:path w="414654" h="411479">
                <a:moveTo>
                  <a:pt x="227838" y="0"/>
                </a:moveTo>
                <a:lnTo>
                  <a:pt x="183769" y="0"/>
                </a:lnTo>
                <a:lnTo>
                  <a:pt x="166116" y="2920"/>
                </a:lnTo>
                <a:lnTo>
                  <a:pt x="126365" y="14604"/>
                </a:lnTo>
                <a:lnTo>
                  <a:pt x="89662" y="33654"/>
                </a:lnTo>
                <a:lnTo>
                  <a:pt x="60325" y="60070"/>
                </a:lnTo>
                <a:lnTo>
                  <a:pt x="33782" y="89280"/>
                </a:lnTo>
                <a:lnTo>
                  <a:pt x="25019" y="106933"/>
                </a:lnTo>
                <a:lnTo>
                  <a:pt x="14732" y="124459"/>
                </a:lnTo>
                <a:lnTo>
                  <a:pt x="8763" y="143509"/>
                </a:lnTo>
                <a:lnTo>
                  <a:pt x="4445" y="162559"/>
                </a:lnTo>
                <a:lnTo>
                  <a:pt x="0" y="183006"/>
                </a:lnTo>
                <a:lnTo>
                  <a:pt x="0" y="226948"/>
                </a:lnTo>
                <a:lnTo>
                  <a:pt x="4445" y="247522"/>
                </a:lnTo>
                <a:lnTo>
                  <a:pt x="8763" y="265048"/>
                </a:lnTo>
                <a:lnTo>
                  <a:pt x="14732" y="284098"/>
                </a:lnTo>
                <a:lnTo>
                  <a:pt x="25019" y="303148"/>
                </a:lnTo>
                <a:lnTo>
                  <a:pt x="33782" y="320674"/>
                </a:lnTo>
                <a:lnTo>
                  <a:pt x="46990" y="336803"/>
                </a:lnTo>
                <a:lnTo>
                  <a:pt x="60325" y="349973"/>
                </a:lnTo>
                <a:lnTo>
                  <a:pt x="74930" y="364616"/>
                </a:lnTo>
                <a:lnTo>
                  <a:pt x="89662" y="376339"/>
                </a:lnTo>
                <a:lnTo>
                  <a:pt x="107315" y="385127"/>
                </a:lnTo>
                <a:lnTo>
                  <a:pt x="126365" y="395376"/>
                </a:lnTo>
                <a:lnTo>
                  <a:pt x="145542" y="402691"/>
                </a:lnTo>
                <a:lnTo>
                  <a:pt x="166116" y="408546"/>
                </a:lnTo>
                <a:lnTo>
                  <a:pt x="183769" y="410019"/>
                </a:lnTo>
                <a:lnTo>
                  <a:pt x="207264" y="411479"/>
                </a:lnTo>
                <a:lnTo>
                  <a:pt x="248412" y="408546"/>
                </a:lnTo>
                <a:lnTo>
                  <a:pt x="267589" y="402691"/>
                </a:lnTo>
                <a:lnTo>
                  <a:pt x="288163" y="395376"/>
                </a:lnTo>
                <a:lnTo>
                  <a:pt x="304292" y="385127"/>
                </a:lnTo>
                <a:lnTo>
                  <a:pt x="310184" y="382193"/>
                </a:lnTo>
                <a:lnTo>
                  <a:pt x="188214" y="382193"/>
                </a:lnTo>
                <a:lnTo>
                  <a:pt x="170561" y="377799"/>
                </a:lnTo>
                <a:lnTo>
                  <a:pt x="154305" y="374865"/>
                </a:lnTo>
                <a:lnTo>
                  <a:pt x="136651" y="369011"/>
                </a:lnTo>
                <a:lnTo>
                  <a:pt x="122047" y="361695"/>
                </a:lnTo>
                <a:lnTo>
                  <a:pt x="107315" y="351447"/>
                </a:lnTo>
                <a:lnTo>
                  <a:pt x="94107" y="342658"/>
                </a:lnTo>
                <a:lnTo>
                  <a:pt x="58800" y="303148"/>
                </a:lnTo>
                <a:lnTo>
                  <a:pt x="35306" y="257682"/>
                </a:lnTo>
                <a:lnTo>
                  <a:pt x="27940" y="204977"/>
                </a:lnTo>
                <a:lnTo>
                  <a:pt x="29337" y="187451"/>
                </a:lnTo>
                <a:lnTo>
                  <a:pt x="32385" y="169925"/>
                </a:lnTo>
                <a:lnTo>
                  <a:pt x="35306" y="153796"/>
                </a:lnTo>
                <a:lnTo>
                  <a:pt x="42672" y="136143"/>
                </a:lnTo>
                <a:lnTo>
                  <a:pt x="51435" y="121538"/>
                </a:lnTo>
                <a:lnTo>
                  <a:pt x="58800" y="106933"/>
                </a:lnTo>
                <a:lnTo>
                  <a:pt x="107315" y="57149"/>
                </a:lnTo>
                <a:lnTo>
                  <a:pt x="154305" y="35178"/>
                </a:lnTo>
                <a:lnTo>
                  <a:pt x="207264" y="27812"/>
                </a:lnTo>
                <a:lnTo>
                  <a:pt x="311919" y="27812"/>
                </a:lnTo>
                <a:lnTo>
                  <a:pt x="304292" y="23367"/>
                </a:lnTo>
                <a:lnTo>
                  <a:pt x="288163" y="14604"/>
                </a:lnTo>
                <a:lnTo>
                  <a:pt x="267589" y="7365"/>
                </a:lnTo>
                <a:lnTo>
                  <a:pt x="248412" y="2920"/>
                </a:lnTo>
                <a:lnTo>
                  <a:pt x="227838" y="0"/>
                </a:lnTo>
                <a:close/>
              </a:path>
              <a:path w="414654" h="411479">
                <a:moveTo>
                  <a:pt x="311919" y="27812"/>
                </a:moveTo>
                <a:lnTo>
                  <a:pt x="207264" y="27812"/>
                </a:lnTo>
                <a:lnTo>
                  <a:pt x="223393" y="29336"/>
                </a:lnTo>
                <a:lnTo>
                  <a:pt x="242570" y="30733"/>
                </a:lnTo>
                <a:lnTo>
                  <a:pt x="260223" y="35178"/>
                </a:lnTo>
                <a:lnTo>
                  <a:pt x="274827" y="42417"/>
                </a:lnTo>
                <a:lnTo>
                  <a:pt x="291084" y="49783"/>
                </a:lnTo>
                <a:lnTo>
                  <a:pt x="304292" y="57149"/>
                </a:lnTo>
                <a:lnTo>
                  <a:pt x="320421" y="68833"/>
                </a:lnTo>
                <a:lnTo>
                  <a:pt x="330708" y="80517"/>
                </a:lnTo>
                <a:lnTo>
                  <a:pt x="343916" y="93725"/>
                </a:lnTo>
                <a:lnTo>
                  <a:pt x="370459" y="136143"/>
                </a:lnTo>
                <a:lnTo>
                  <a:pt x="379222" y="169925"/>
                </a:lnTo>
                <a:lnTo>
                  <a:pt x="383667" y="187451"/>
                </a:lnTo>
                <a:lnTo>
                  <a:pt x="383667" y="222630"/>
                </a:lnTo>
                <a:lnTo>
                  <a:pt x="379222" y="241553"/>
                </a:lnTo>
                <a:lnTo>
                  <a:pt x="376300" y="257682"/>
                </a:lnTo>
                <a:lnTo>
                  <a:pt x="354202" y="303148"/>
                </a:lnTo>
                <a:lnTo>
                  <a:pt x="330708" y="329476"/>
                </a:lnTo>
                <a:lnTo>
                  <a:pt x="320421" y="342658"/>
                </a:lnTo>
                <a:lnTo>
                  <a:pt x="304292" y="351447"/>
                </a:lnTo>
                <a:lnTo>
                  <a:pt x="291084" y="361695"/>
                </a:lnTo>
                <a:lnTo>
                  <a:pt x="274827" y="369011"/>
                </a:lnTo>
                <a:lnTo>
                  <a:pt x="260223" y="374865"/>
                </a:lnTo>
                <a:lnTo>
                  <a:pt x="242570" y="377799"/>
                </a:lnTo>
                <a:lnTo>
                  <a:pt x="223393" y="382193"/>
                </a:lnTo>
                <a:lnTo>
                  <a:pt x="310184" y="382193"/>
                </a:lnTo>
                <a:lnTo>
                  <a:pt x="321945" y="376339"/>
                </a:lnTo>
                <a:lnTo>
                  <a:pt x="338074" y="364616"/>
                </a:lnTo>
                <a:lnTo>
                  <a:pt x="354202" y="349973"/>
                </a:lnTo>
                <a:lnTo>
                  <a:pt x="367538" y="336803"/>
                </a:lnTo>
                <a:lnTo>
                  <a:pt x="377825" y="320674"/>
                </a:lnTo>
                <a:lnTo>
                  <a:pt x="389509" y="303148"/>
                </a:lnTo>
                <a:lnTo>
                  <a:pt x="404241" y="265048"/>
                </a:lnTo>
                <a:lnTo>
                  <a:pt x="410083" y="247522"/>
                </a:lnTo>
                <a:lnTo>
                  <a:pt x="411607" y="226948"/>
                </a:lnTo>
                <a:lnTo>
                  <a:pt x="414527" y="204977"/>
                </a:lnTo>
                <a:lnTo>
                  <a:pt x="411607" y="183006"/>
                </a:lnTo>
                <a:lnTo>
                  <a:pt x="410083" y="162559"/>
                </a:lnTo>
                <a:lnTo>
                  <a:pt x="404241" y="143509"/>
                </a:lnTo>
                <a:lnTo>
                  <a:pt x="389509" y="106933"/>
                </a:lnTo>
                <a:lnTo>
                  <a:pt x="367538" y="74675"/>
                </a:lnTo>
                <a:lnTo>
                  <a:pt x="321945" y="33654"/>
                </a:lnTo>
                <a:lnTo>
                  <a:pt x="311919" y="27812"/>
                </a:lnTo>
                <a:close/>
              </a:path>
            </a:pathLst>
          </a:custGeom>
          <a:solidFill>
            <a:srgbClr val="2E3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23"/>
          <p:cNvSpPr txBox="1"/>
          <p:nvPr/>
        </p:nvSpPr>
        <p:spPr>
          <a:xfrm>
            <a:off x="7078221" y="4899447"/>
            <a:ext cx="3839117" cy="6854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71717"/>
                </a:solidFill>
                <a:latin typeface="Carlito"/>
                <a:cs typeface="Carlito"/>
              </a:rPr>
              <a:t>в электронной </a:t>
            </a:r>
            <a:r>
              <a:rPr sz="1400" dirty="0" err="1">
                <a:solidFill>
                  <a:srgbClr val="171717"/>
                </a:solidFill>
                <a:latin typeface="Carlito"/>
                <a:cs typeface="Carlito"/>
              </a:rPr>
              <a:t>форме</a:t>
            </a:r>
            <a:r>
              <a:rPr sz="1400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sz="1400" dirty="0" err="1">
                <a:solidFill>
                  <a:srgbClr val="171717"/>
                </a:solidFill>
                <a:latin typeface="Carlito"/>
                <a:cs typeface="Carlito"/>
              </a:rPr>
              <a:t>на</a:t>
            </a:r>
            <a:r>
              <a:rPr sz="1400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sz="1400" dirty="0" err="1">
                <a:solidFill>
                  <a:srgbClr val="171717"/>
                </a:solidFill>
                <a:latin typeface="Carlito"/>
                <a:cs typeface="Carlito"/>
              </a:rPr>
              <a:t>сайте</a:t>
            </a:r>
            <a:endParaRPr lang="ru-RU" sz="1400" dirty="0">
              <a:solidFill>
                <a:srgbClr val="171717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solidFill>
                  <a:srgbClr val="171717"/>
                </a:solidFill>
                <a:latin typeface="Carlito"/>
                <a:cs typeface="Carlito"/>
              </a:rPr>
              <a:t>доступно для скачивания с марта 2021 г.</a:t>
            </a:r>
          </a:p>
          <a:p>
            <a:pPr marL="12700">
              <a:spcBef>
                <a:spcPts val="105"/>
              </a:spcBef>
            </a:pPr>
            <a:r>
              <a:rPr sz="1400" spc="-114" dirty="0">
                <a:solidFill>
                  <a:srgbClr val="2C3493"/>
                </a:solidFill>
                <a:latin typeface="Carlito"/>
                <a:cs typeface="Carlito"/>
              </a:rPr>
              <a:t> </a:t>
            </a:r>
            <a:endParaRPr sz="1200" dirty="0">
              <a:latin typeface="Carlito"/>
              <a:cs typeface="Carlito"/>
            </a:endParaRPr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>
            <a:off x="1669002" y="633520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58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 descr="cover1__w220 (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4950" y="4069336"/>
            <a:ext cx="1338458" cy="178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36460" y="185287"/>
            <a:ext cx="8952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АТЛАСЫ И КОНТУРНЫЕ КАРТЫ. Традиционный комплект (РГО)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0" name="Прямая соединительная линия 19"/>
          <p:cNvCxnSpPr/>
          <p:nvPr/>
        </p:nvCxnSpPr>
        <p:spPr>
          <a:xfrm>
            <a:off x="1669002" y="633520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443186" y="633520"/>
            <a:ext cx="8701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73B8"/>
                </a:solidFill>
                <a:latin typeface="Carlito"/>
                <a:ea typeface="Cambria Math" pitchFamily="18" charset="0"/>
                <a:cs typeface="Times New Roman" pitchFamily="18" charset="0"/>
              </a:rPr>
              <a:t>Атласы и контурные карты прошли рецензирование и получили рекомендацию РГО. </a:t>
            </a:r>
          </a:p>
          <a:p>
            <a:pPr algn="just"/>
            <a:endParaRPr lang="ru-RU" sz="1400" dirty="0">
              <a:solidFill>
                <a:srgbClr val="0073B8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627" y="675372"/>
            <a:ext cx="657266" cy="49597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5145803" y="1290047"/>
            <a:ext cx="5460024" cy="51244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i="1" dirty="0"/>
              <a:t>При обновлении атласов учтены пожелания учителей и замечания методистов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Ряд уже существующих карт увеличен в размерах для большей наглядности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 атласе 7 класса «Физическая карта мира» имеет градусную сеть с шагом в 20°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рекомендованы для подготовки к ВПР, ОГЭ, ЕГЭ и при  подготовке к предметным олимпиадам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В атлас 10-11 классов добавлены новые карты: «Международная торговля и инвестиции»,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«Мировой туризм»,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 «Трубопроводный транспорт»,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 «Россия в мире»,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«Продовольственная проблема»,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«Международная интеграция»,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экономическая карта «Африка»,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экономическая карта «Южная Америка». </a:t>
            </a:r>
          </a:p>
        </p:txBody>
      </p:sp>
      <p:pic>
        <p:nvPicPr>
          <p:cNvPr id="30" name="Рисунок 29" descr="cover1__w220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4179" y="4261149"/>
            <a:ext cx="1706168" cy="225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 descr="C:\Documents and Settings\Admin\Мои документы\Мои рисунки\cover1__w220 (2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35" y="1322498"/>
            <a:ext cx="1379336" cy="182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cover1__w220 (1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2384" y="1730878"/>
            <a:ext cx="1628360" cy="21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 descr="cover1__w220 (14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908" y="1402661"/>
            <a:ext cx="1443647" cy="190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 descr="cover1__w220 (16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3948" y="1953570"/>
            <a:ext cx="1580771" cy="2090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1442019" y="-21486"/>
            <a:ext cx="847538" cy="687948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2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6" name="Picture 106" descr="География России. Хозяйство и географические районы. 9 класс. Учебник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72" y="1800108"/>
            <a:ext cx="1953159" cy="25846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4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2029" y="28158"/>
            <a:ext cx="980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ЛИНИЯ УМК ПОД РЕД. О. А. КЛИМАНОВОЙ, А. И. АЛЕКСЕЕВА. 5-9 </a:t>
            </a:r>
            <a:r>
              <a:rPr lang="ru-RU" sz="2400" b="1" dirty="0" err="1">
                <a:solidFill>
                  <a:srgbClr val="002060"/>
                </a:solidFill>
              </a:rPr>
              <a:t>кл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241548" y="1576183"/>
            <a:ext cx="6759288" cy="3186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1400" b="1" kern="0" dirty="0">
                <a:latin typeface="Carlito"/>
                <a:ea typeface="Calibri"/>
                <a:cs typeface="Times New Roman"/>
              </a:rPr>
              <a:t>       </a:t>
            </a:r>
            <a:r>
              <a:rPr lang="ru-RU" b="1" i="1" kern="0" dirty="0">
                <a:latin typeface="Carlito"/>
                <a:ea typeface="Calibri"/>
                <a:cs typeface="Times New Roman"/>
              </a:rPr>
              <a:t>Ключевые преимущества учебников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i="1" dirty="0">
              <a:latin typeface="Carlito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kern="0" dirty="0">
                <a:ea typeface="Calibri"/>
                <a:cs typeface="Times New Roman"/>
              </a:rPr>
              <a:t>реализуется принцип личностно-ориентированного </a:t>
            </a:r>
            <a:r>
              <a:rPr lang="ru-RU" kern="0" dirty="0" err="1">
                <a:ea typeface="Calibri"/>
                <a:cs typeface="Times New Roman"/>
              </a:rPr>
              <a:t>деятельностного</a:t>
            </a:r>
            <a:r>
              <a:rPr lang="ru-RU" kern="0" dirty="0">
                <a:ea typeface="Calibri"/>
                <a:cs typeface="Times New Roman"/>
              </a:rPr>
              <a:t> подхода к усвоению учебного материала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kern="0" dirty="0">
                <a:ea typeface="Calibri"/>
                <a:cs typeface="Times New Roman"/>
              </a:rPr>
              <a:t>система уроков-практикумов направлена на формирование умений работать с различными источниками информации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kern="0" dirty="0" err="1">
                <a:ea typeface="Calibri"/>
                <a:cs typeface="Times New Roman"/>
              </a:rPr>
              <a:t>вопросно</a:t>
            </a:r>
            <a:r>
              <a:rPr lang="ru-RU" kern="0" dirty="0">
                <a:ea typeface="Calibri"/>
                <a:cs typeface="Times New Roman"/>
              </a:rPr>
              <a:t> – ответная форма подачи материала позволяет устанавливать активный диалог с учащимися.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kern="0" dirty="0">
                <a:ea typeface="Calibri"/>
                <a:cs typeface="Times New Roman"/>
              </a:rPr>
              <a:t>в курсе «</a:t>
            </a:r>
            <a:r>
              <a:rPr lang="ru-RU" sz="1600" kern="0" dirty="0">
                <a:ea typeface="Calibri"/>
                <a:cs typeface="Times New Roman"/>
              </a:rPr>
              <a:t>Начальная</a:t>
            </a:r>
            <a:r>
              <a:rPr lang="ru-RU" kern="0" dirty="0">
                <a:ea typeface="Calibri"/>
                <a:cs typeface="Times New Roman"/>
              </a:rPr>
              <a:t> география» 5-6 классы концентрическая подача материала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240696" y="194745"/>
            <a:ext cx="1395915" cy="553274"/>
            <a:chOff x="254665" y="195486"/>
            <a:chExt cx="951720" cy="32908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Подзаголовок 3"/>
          <p:cNvSpPr txBox="1">
            <a:spLocks/>
          </p:cNvSpPr>
          <p:nvPr/>
        </p:nvSpPr>
        <p:spPr>
          <a:xfrm>
            <a:off x="5507592" y="5303268"/>
            <a:ext cx="2132381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object 28"/>
          <p:cNvSpPr txBox="1"/>
          <p:nvPr/>
        </p:nvSpPr>
        <p:spPr>
          <a:xfrm>
            <a:off x="1098778" y="4647047"/>
            <a:ext cx="2005643" cy="203902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49530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390"/>
              </a:spcBef>
            </a:pPr>
            <a:r>
              <a:rPr lang="en-US" sz="10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 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.1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.2.3.4.2.1</a:t>
            </a:r>
            <a:r>
              <a:rPr sz="100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–</a:t>
            </a:r>
            <a:r>
              <a:rPr lang="en-US" sz="1000" b="1" dirty="0"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.1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.2.3.4.2.4</a:t>
            </a:r>
            <a:endParaRPr lang="en-US" sz="1000" b="1" spc="-5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1705294" y="516170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44849" y="5801316"/>
            <a:ext cx="452448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Рекомендовано использовать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Атласы и контурные карты «Учись быть первым!»</a:t>
            </a:r>
          </a:p>
        </p:txBody>
      </p:sp>
      <p:sp>
        <p:nvSpPr>
          <p:cNvPr id="81" name="Подзаголовок 3"/>
          <p:cNvSpPr txBox="1">
            <a:spLocks/>
          </p:cNvSpPr>
          <p:nvPr/>
        </p:nvSpPr>
        <p:spPr>
          <a:xfrm>
            <a:off x="729495" y="4854984"/>
            <a:ext cx="2369954" cy="1222802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Поурочные разработки 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Рабочие тетради</a:t>
            </a:r>
          </a:p>
        </p:txBody>
      </p:sp>
      <p:pic>
        <p:nvPicPr>
          <p:cNvPr id="66664" name="Picture 104" descr="География. Землеведение. 5-6 классы. Учебни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9" y="1171763"/>
            <a:ext cx="1953708" cy="25854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Изображение География. Атлас. 9 класс">
            <a:extLst>
              <a:ext uri="{FF2B5EF4-FFF2-40B4-BE49-F238E27FC236}">
                <a16:creationId xmlns:a16="http://schemas.microsoft.com/office/drawing/2014/main" xmlns="" id="{781944CA-A163-F54B-A4AC-34179893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119" y="4894749"/>
            <a:ext cx="1345161" cy="18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7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758244" y="35018"/>
            <a:ext cx="8060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Учебник в УМК ПОД РЕД. О. А. КЛИМАНОВОЙ, А. И. АЛЕКСЕЕВА. 5-9 </a:t>
            </a:r>
            <a:r>
              <a:rPr lang="ru-RU" sz="2000" b="1" dirty="0" err="1">
                <a:solidFill>
                  <a:srgbClr val="002060"/>
                </a:solidFill>
              </a:rPr>
              <a:t>кл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53" name="Прямая соединительная линия 52"/>
          <p:cNvCxnSpPr>
            <a:cxnSpLocks/>
          </p:cNvCxnSpPr>
          <p:nvPr/>
        </p:nvCxnSpPr>
        <p:spPr>
          <a:xfrm flipV="1">
            <a:off x="1572768" y="462152"/>
            <a:ext cx="9502952" cy="26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A459C2-4C1A-0D45-871D-5B28FB568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0" b="-426"/>
          <a:stretch/>
        </p:blipFill>
        <p:spPr>
          <a:xfrm>
            <a:off x="109844" y="2919596"/>
            <a:ext cx="5715469" cy="32049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3AC8EF-C8B9-1945-A197-6BCF5B2C1C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31" y="739521"/>
            <a:ext cx="5715469" cy="40225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93C9BC3-1B86-1B4C-A985-A9CE36466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84" y="2864873"/>
            <a:ext cx="4045999" cy="34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6" descr="Изображение География. 9 класс. География России. Хозяйство и географические районы. Рабочая тетрадь с тест. заданиями ЕГЭ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16" y="2467292"/>
            <a:ext cx="1792774" cy="24864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2" descr="Изображение География. Землеведение. 5 класс. Рабочая тетрадь к учебнику О.А. Климановой , В.В. Климанова , Э.В. Ким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4" y="1553123"/>
            <a:ext cx="1799572" cy="2495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8" descr="http://qrcoder.ru/code/?https%3A%2F%2Fshop.prosv.ru%2Fkatalog%3FFilterByArrtibuteId%3D6%21101379&amp;10&amp;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88" y="1560688"/>
            <a:ext cx="2147451" cy="21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2256256" y="34873"/>
            <a:ext cx="8619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КОМПОНЕНТЫ УМК ПОД РЕД. О. А. КЛИМАНОВОЙ, А. И. АЛЕКСЕЕВА. 5-9 </a:t>
            </a:r>
            <a:r>
              <a:rPr lang="ru-RU" sz="2000" b="1" dirty="0" err="1">
                <a:solidFill>
                  <a:srgbClr val="002060"/>
                </a:solidFill>
              </a:rPr>
              <a:t>кл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53" name="Прямая соединительная линия 52"/>
          <p:cNvCxnSpPr>
            <a:cxnSpLocks/>
          </p:cNvCxnSpPr>
          <p:nvPr/>
        </p:nvCxnSpPr>
        <p:spPr>
          <a:xfrm flipV="1">
            <a:off x="1618488" y="462152"/>
            <a:ext cx="9457232" cy="26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ject 52"/>
          <p:cNvSpPr/>
          <p:nvPr/>
        </p:nvSpPr>
        <p:spPr>
          <a:xfrm>
            <a:off x="4782930" y="6285794"/>
            <a:ext cx="192024" cy="2462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/>
              <a:t>                   </a:t>
            </a:r>
            <a:endParaRPr dirty="0"/>
          </a:p>
        </p:txBody>
      </p:sp>
      <p:sp>
        <p:nvSpPr>
          <p:cNvPr id="55" name="object 53"/>
          <p:cNvSpPr/>
          <p:nvPr/>
        </p:nvSpPr>
        <p:spPr>
          <a:xfrm>
            <a:off x="4677773" y="6192748"/>
            <a:ext cx="414655" cy="431705"/>
          </a:xfrm>
          <a:custGeom>
            <a:avLst/>
            <a:gdLst/>
            <a:ahLst/>
            <a:cxnLst/>
            <a:rect l="l" t="t" r="r" b="b"/>
            <a:pathLst>
              <a:path w="414654" h="411479">
                <a:moveTo>
                  <a:pt x="227838" y="0"/>
                </a:moveTo>
                <a:lnTo>
                  <a:pt x="183769" y="0"/>
                </a:lnTo>
                <a:lnTo>
                  <a:pt x="166116" y="2920"/>
                </a:lnTo>
                <a:lnTo>
                  <a:pt x="126365" y="14604"/>
                </a:lnTo>
                <a:lnTo>
                  <a:pt x="89662" y="33654"/>
                </a:lnTo>
                <a:lnTo>
                  <a:pt x="60325" y="60070"/>
                </a:lnTo>
                <a:lnTo>
                  <a:pt x="33782" y="89280"/>
                </a:lnTo>
                <a:lnTo>
                  <a:pt x="25019" y="106933"/>
                </a:lnTo>
                <a:lnTo>
                  <a:pt x="14732" y="124459"/>
                </a:lnTo>
                <a:lnTo>
                  <a:pt x="8763" y="143509"/>
                </a:lnTo>
                <a:lnTo>
                  <a:pt x="4445" y="162559"/>
                </a:lnTo>
                <a:lnTo>
                  <a:pt x="0" y="183006"/>
                </a:lnTo>
                <a:lnTo>
                  <a:pt x="0" y="226948"/>
                </a:lnTo>
                <a:lnTo>
                  <a:pt x="4445" y="247522"/>
                </a:lnTo>
                <a:lnTo>
                  <a:pt x="8763" y="265048"/>
                </a:lnTo>
                <a:lnTo>
                  <a:pt x="14732" y="284098"/>
                </a:lnTo>
                <a:lnTo>
                  <a:pt x="25019" y="303148"/>
                </a:lnTo>
                <a:lnTo>
                  <a:pt x="33782" y="320674"/>
                </a:lnTo>
                <a:lnTo>
                  <a:pt x="46990" y="336803"/>
                </a:lnTo>
                <a:lnTo>
                  <a:pt x="60325" y="349973"/>
                </a:lnTo>
                <a:lnTo>
                  <a:pt x="74930" y="364616"/>
                </a:lnTo>
                <a:lnTo>
                  <a:pt x="89662" y="376339"/>
                </a:lnTo>
                <a:lnTo>
                  <a:pt x="107315" y="385127"/>
                </a:lnTo>
                <a:lnTo>
                  <a:pt x="126365" y="395376"/>
                </a:lnTo>
                <a:lnTo>
                  <a:pt x="145542" y="402691"/>
                </a:lnTo>
                <a:lnTo>
                  <a:pt x="166116" y="408546"/>
                </a:lnTo>
                <a:lnTo>
                  <a:pt x="183769" y="410019"/>
                </a:lnTo>
                <a:lnTo>
                  <a:pt x="207264" y="411479"/>
                </a:lnTo>
                <a:lnTo>
                  <a:pt x="248412" y="408546"/>
                </a:lnTo>
                <a:lnTo>
                  <a:pt x="267589" y="402691"/>
                </a:lnTo>
                <a:lnTo>
                  <a:pt x="288163" y="395376"/>
                </a:lnTo>
                <a:lnTo>
                  <a:pt x="304292" y="385127"/>
                </a:lnTo>
                <a:lnTo>
                  <a:pt x="310184" y="382193"/>
                </a:lnTo>
                <a:lnTo>
                  <a:pt x="188214" y="382193"/>
                </a:lnTo>
                <a:lnTo>
                  <a:pt x="170561" y="377799"/>
                </a:lnTo>
                <a:lnTo>
                  <a:pt x="154305" y="374865"/>
                </a:lnTo>
                <a:lnTo>
                  <a:pt x="136651" y="369011"/>
                </a:lnTo>
                <a:lnTo>
                  <a:pt x="122047" y="361695"/>
                </a:lnTo>
                <a:lnTo>
                  <a:pt x="107315" y="351447"/>
                </a:lnTo>
                <a:lnTo>
                  <a:pt x="94107" y="342658"/>
                </a:lnTo>
                <a:lnTo>
                  <a:pt x="58800" y="303148"/>
                </a:lnTo>
                <a:lnTo>
                  <a:pt x="35306" y="257682"/>
                </a:lnTo>
                <a:lnTo>
                  <a:pt x="27940" y="204977"/>
                </a:lnTo>
                <a:lnTo>
                  <a:pt x="29337" y="187451"/>
                </a:lnTo>
                <a:lnTo>
                  <a:pt x="32385" y="169925"/>
                </a:lnTo>
                <a:lnTo>
                  <a:pt x="35306" y="153796"/>
                </a:lnTo>
                <a:lnTo>
                  <a:pt x="42672" y="136143"/>
                </a:lnTo>
                <a:lnTo>
                  <a:pt x="51435" y="121538"/>
                </a:lnTo>
                <a:lnTo>
                  <a:pt x="58800" y="106933"/>
                </a:lnTo>
                <a:lnTo>
                  <a:pt x="107315" y="57149"/>
                </a:lnTo>
                <a:lnTo>
                  <a:pt x="154305" y="35178"/>
                </a:lnTo>
                <a:lnTo>
                  <a:pt x="207264" y="27812"/>
                </a:lnTo>
                <a:lnTo>
                  <a:pt x="311919" y="27812"/>
                </a:lnTo>
                <a:lnTo>
                  <a:pt x="304292" y="23367"/>
                </a:lnTo>
                <a:lnTo>
                  <a:pt x="288163" y="14604"/>
                </a:lnTo>
                <a:lnTo>
                  <a:pt x="267589" y="7365"/>
                </a:lnTo>
                <a:lnTo>
                  <a:pt x="248412" y="2920"/>
                </a:lnTo>
                <a:lnTo>
                  <a:pt x="227838" y="0"/>
                </a:lnTo>
                <a:close/>
              </a:path>
              <a:path w="414654" h="411479">
                <a:moveTo>
                  <a:pt x="311919" y="27812"/>
                </a:moveTo>
                <a:lnTo>
                  <a:pt x="207264" y="27812"/>
                </a:lnTo>
                <a:lnTo>
                  <a:pt x="223393" y="29336"/>
                </a:lnTo>
                <a:lnTo>
                  <a:pt x="242570" y="30733"/>
                </a:lnTo>
                <a:lnTo>
                  <a:pt x="260223" y="35178"/>
                </a:lnTo>
                <a:lnTo>
                  <a:pt x="274827" y="42417"/>
                </a:lnTo>
                <a:lnTo>
                  <a:pt x="291084" y="49783"/>
                </a:lnTo>
                <a:lnTo>
                  <a:pt x="304292" y="57149"/>
                </a:lnTo>
                <a:lnTo>
                  <a:pt x="320421" y="68833"/>
                </a:lnTo>
                <a:lnTo>
                  <a:pt x="330708" y="80517"/>
                </a:lnTo>
                <a:lnTo>
                  <a:pt x="343916" y="93725"/>
                </a:lnTo>
                <a:lnTo>
                  <a:pt x="370459" y="136143"/>
                </a:lnTo>
                <a:lnTo>
                  <a:pt x="379222" y="169925"/>
                </a:lnTo>
                <a:lnTo>
                  <a:pt x="383667" y="187451"/>
                </a:lnTo>
                <a:lnTo>
                  <a:pt x="383667" y="222630"/>
                </a:lnTo>
                <a:lnTo>
                  <a:pt x="379222" y="241553"/>
                </a:lnTo>
                <a:lnTo>
                  <a:pt x="376300" y="257682"/>
                </a:lnTo>
                <a:lnTo>
                  <a:pt x="354202" y="303148"/>
                </a:lnTo>
                <a:lnTo>
                  <a:pt x="330708" y="329476"/>
                </a:lnTo>
                <a:lnTo>
                  <a:pt x="320421" y="342658"/>
                </a:lnTo>
                <a:lnTo>
                  <a:pt x="304292" y="351447"/>
                </a:lnTo>
                <a:lnTo>
                  <a:pt x="291084" y="361695"/>
                </a:lnTo>
                <a:lnTo>
                  <a:pt x="274827" y="369011"/>
                </a:lnTo>
                <a:lnTo>
                  <a:pt x="260223" y="374865"/>
                </a:lnTo>
                <a:lnTo>
                  <a:pt x="242570" y="377799"/>
                </a:lnTo>
                <a:lnTo>
                  <a:pt x="223393" y="382193"/>
                </a:lnTo>
                <a:lnTo>
                  <a:pt x="310184" y="382193"/>
                </a:lnTo>
                <a:lnTo>
                  <a:pt x="321945" y="376339"/>
                </a:lnTo>
                <a:lnTo>
                  <a:pt x="338074" y="364616"/>
                </a:lnTo>
                <a:lnTo>
                  <a:pt x="354202" y="349973"/>
                </a:lnTo>
                <a:lnTo>
                  <a:pt x="367538" y="336803"/>
                </a:lnTo>
                <a:lnTo>
                  <a:pt x="377825" y="320674"/>
                </a:lnTo>
                <a:lnTo>
                  <a:pt x="389509" y="303148"/>
                </a:lnTo>
                <a:lnTo>
                  <a:pt x="404241" y="265048"/>
                </a:lnTo>
                <a:lnTo>
                  <a:pt x="410083" y="247522"/>
                </a:lnTo>
                <a:lnTo>
                  <a:pt x="411607" y="226948"/>
                </a:lnTo>
                <a:lnTo>
                  <a:pt x="414527" y="204977"/>
                </a:lnTo>
                <a:lnTo>
                  <a:pt x="411607" y="183006"/>
                </a:lnTo>
                <a:lnTo>
                  <a:pt x="410083" y="162559"/>
                </a:lnTo>
                <a:lnTo>
                  <a:pt x="404241" y="143509"/>
                </a:lnTo>
                <a:lnTo>
                  <a:pt x="389509" y="106933"/>
                </a:lnTo>
                <a:lnTo>
                  <a:pt x="367538" y="74675"/>
                </a:lnTo>
                <a:lnTo>
                  <a:pt x="321945" y="33654"/>
                </a:lnTo>
                <a:lnTo>
                  <a:pt x="311919" y="27812"/>
                </a:lnTo>
                <a:close/>
              </a:path>
            </a:pathLst>
          </a:custGeom>
          <a:solidFill>
            <a:srgbClr val="2E3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Picture 45" descr="География. 8–9 классы. Методическое пособи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118" y="2223249"/>
            <a:ext cx="1651602" cy="249013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4" descr="География. 5–6 классы. Методическое пособи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73" y="1621514"/>
            <a:ext cx="1800749" cy="253224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8276460" y="1125394"/>
            <a:ext cx="2600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            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0928" y="4076870"/>
            <a:ext cx="1565912" cy="2146460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5136516" y="6149964"/>
            <a:ext cx="1753942" cy="474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dirty="0">
                <a:solidFill>
                  <a:srgbClr val="171717"/>
                </a:solidFill>
                <a:latin typeface="Carlito"/>
                <a:cs typeface="Carlito"/>
              </a:rPr>
              <a:t>в электронной форме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dirty="0">
                <a:solidFill>
                  <a:srgbClr val="171717"/>
                </a:solidFill>
                <a:latin typeface="Carlito"/>
                <a:cs typeface="Carlito"/>
              </a:rPr>
              <a:t> на сайте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5011937" y="3716317"/>
            <a:ext cx="1973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910343" y="975450"/>
            <a:ext cx="1686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рабочие тетради</a:t>
            </a:r>
          </a:p>
        </p:txBody>
      </p:sp>
    </p:spTree>
    <p:extLst>
      <p:ext uri="{BB962C8B-B14F-4D97-AF65-F5344CB8AC3E}">
        <p14:creationId xmlns:p14="http://schemas.microsoft.com/office/powerpoint/2010/main" val="115701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6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36093" y="134047"/>
            <a:ext cx="9534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 «СФЕРЫ» </a:t>
            </a:r>
            <a:r>
              <a:rPr lang="ru-RU" sz="2400" b="1" dirty="0">
                <a:solidFill>
                  <a:srgbClr val="002060"/>
                </a:solidFill>
                <a:sym typeface="Symbol" panose="05050102010706020507" pitchFamily="18" charset="2"/>
              </a:rPr>
              <a:t>— современная информационно-образовательная среда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25"/>
          <p:cNvSpPr txBox="1"/>
          <p:nvPr/>
        </p:nvSpPr>
        <p:spPr>
          <a:xfrm>
            <a:off x="517194" y="1072715"/>
            <a:ext cx="4426222" cy="21031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18159" marR="5080" indent="-506095">
              <a:lnSpc>
                <a:spcPts val="1400"/>
              </a:lnSpc>
              <a:spcBef>
                <a:spcPts val="180"/>
              </a:spcBef>
            </a:pPr>
            <a:r>
              <a:rPr lang="ru-RU" b="1" spc="-5" dirty="0">
                <a:solidFill>
                  <a:srgbClr val="002060"/>
                </a:solidFill>
                <a:latin typeface="Carlito"/>
                <a:cs typeface="Carlito"/>
              </a:rPr>
              <a:t>ЛИНИЯ </a:t>
            </a:r>
            <a:r>
              <a:rPr lang="ru-RU" b="1" dirty="0">
                <a:solidFill>
                  <a:srgbClr val="002060"/>
                </a:solidFill>
                <a:latin typeface="Carlito"/>
                <a:cs typeface="Carlito"/>
              </a:rPr>
              <a:t>УМК </a:t>
            </a:r>
            <a:r>
              <a:rPr lang="ru-RU" b="1" spc="-5" dirty="0">
                <a:solidFill>
                  <a:srgbClr val="002060"/>
                </a:solidFill>
                <a:latin typeface="Carlito"/>
                <a:cs typeface="Carlito"/>
              </a:rPr>
              <a:t>«СФЕРЫ» 5-11 КЛАССЫ  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" y="1808388"/>
            <a:ext cx="1671116" cy="224009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95" y="2045790"/>
            <a:ext cx="1697398" cy="22400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508731" y="1578584"/>
            <a:ext cx="5606550" cy="4016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i="1" dirty="0"/>
              <a:t>   </a:t>
            </a:r>
            <a:r>
              <a:rPr lang="ru-RU" sz="1600" b="1" i="1" dirty="0"/>
              <a:t>Ключевые преимущества учебников</a:t>
            </a:r>
          </a:p>
          <a:p>
            <a:endParaRPr lang="ru-RU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Повышение заинтересованности и мотивации учащихся при изучение географии, помогает лучше вникать и понимать сложные географические процессы и явления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акцент на формирование и отработку навыков самостоятельного получения учащимися необходимой информации, ее анализа и интерпретации,</a:t>
            </a:r>
            <a:r>
              <a:rPr lang="ru-RU" sz="1600" dirty="0">
                <a:solidFill>
                  <a:srgbClr val="294790"/>
                </a:solidFill>
              </a:rPr>
              <a:t> </a:t>
            </a:r>
            <a:r>
              <a:rPr lang="ru-RU" sz="1600" dirty="0"/>
              <a:t>умений осуществлять перенос знаний, операций и приёмов мышления из одной области знания в другую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Использование форм и способов подачи материала в соответствии с тенденциями, существующими в современных информационных технологиях.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параграфы учебников дополнены </a:t>
            </a:r>
            <a:r>
              <a:rPr lang="ru-RU" sz="1600" dirty="0" err="1"/>
              <a:t>разноуровневыми</a:t>
            </a:r>
            <a:r>
              <a:rPr lang="ru-RU" sz="1600" dirty="0"/>
              <a:t> вопросами и заданиями практической направленности</a:t>
            </a:r>
          </a:p>
        </p:txBody>
      </p:sp>
      <p:sp>
        <p:nvSpPr>
          <p:cNvPr id="54" name="Подзаголовок 3"/>
          <p:cNvSpPr txBox="1">
            <a:spLocks/>
          </p:cNvSpPr>
          <p:nvPr/>
        </p:nvSpPr>
        <p:spPr>
          <a:xfrm>
            <a:off x="486549" y="4884511"/>
            <a:ext cx="3455530" cy="140645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поурочное тематическое планирование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тетрадь-тренажёр</a:t>
            </a: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тетрадь-практикум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Подзаголовок 3"/>
          <p:cNvSpPr txBox="1">
            <a:spLocks/>
          </p:cNvSpPr>
          <p:nvPr/>
        </p:nvSpPr>
        <p:spPr>
          <a:xfrm>
            <a:off x="8945555" y="5062839"/>
            <a:ext cx="2513586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6047" y="1882649"/>
            <a:ext cx="1684092" cy="2253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8" name="object 29"/>
          <p:cNvSpPr txBox="1"/>
          <p:nvPr/>
        </p:nvSpPr>
        <p:spPr>
          <a:xfrm>
            <a:off x="445459" y="4554028"/>
            <a:ext cx="2756133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spcBef>
                <a:spcPts val="5"/>
              </a:spcBef>
            </a:pP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 1.1.2.3.4.8.1-1.1.2.3.4.8.4                            </a:t>
            </a:r>
          </a:p>
        </p:txBody>
      </p:sp>
      <p:sp>
        <p:nvSpPr>
          <p:cNvPr id="64" name="object 39"/>
          <p:cNvSpPr txBox="1"/>
          <p:nvPr/>
        </p:nvSpPr>
        <p:spPr>
          <a:xfrm>
            <a:off x="3510824" y="4554028"/>
            <a:ext cx="1738436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20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1.1.3.3.2.5.1</a:t>
            </a:r>
            <a:endParaRPr sz="1200" dirty="0">
              <a:latin typeface="Carlito"/>
              <a:cs typeface="Carlito"/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1641272" y="639222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86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32" y="1821869"/>
            <a:ext cx="795343" cy="104927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0" y="1647148"/>
            <a:ext cx="808566" cy="106672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23" y="1519571"/>
            <a:ext cx="723118" cy="95399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52" y="1366568"/>
            <a:ext cx="811641" cy="10707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317999" y="142905"/>
            <a:ext cx="10029387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Carlito"/>
                <a:ea typeface="Open Sans Condensed" pitchFamily="34" charset="0"/>
                <a:cs typeface="Open Sans Condensed" pitchFamily="34" charset="0"/>
              </a:rPr>
              <a:t>                           ГЕОГРАФИЯ.   </a:t>
            </a:r>
            <a:r>
              <a:rPr lang="ru-RU" sz="2400" b="1" dirty="0">
                <a:solidFill>
                  <a:srgbClr val="002060"/>
                </a:solidFill>
                <a:latin typeface="Carlito"/>
                <a:ea typeface="Open Sans Condensed" pitchFamily="34" charset="0"/>
                <a:cs typeface="Open Sans Condensed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Carlito"/>
                <a:ea typeface="Open Sans Condensed" pitchFamily="34" charset="0"/>
                <a:cs typeface="Open Sans Condensed" pitchFamily="34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rlito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2" name="object 23"/>
          <p:cNvSpPr txBox="1"/>
          <p:nvPr/>
        </p:nvSpPr>
        <p:spPr>
          <a:xfrm>
            <a:off x="5752098" y="102983"/>
            <a:ext cx="330487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02060"/>
                </a:solidFill>
                <a:latin typeface="Carlito"/>
                <a:cs typeface="Carlito"/>
              </a:rPr>
              <a:t>О</a:t>
            </a:r>
            <a:r>
              <a:rPr sz="2400" b="1" spc="-5" dirty="0">
                <a:solidFill>
                  <a:srgbClr val="002060"/>
                </a:solidFill>
                <a:latin typeface="Carlito"/>
                <a:cs typeface="Carlito"/>
              </a:rPr>
              <a:t>СН</a:t>
            </a:r>
            <a:r>
              <a:rPr sz="2400" b="1" dirty="0">
                <a:solidFill>
                  <a:srgbClr val="002060"/>
                </a:solidFill>
                <a:latin typeface="Carlito"/>
                <a:cs typeface="Carlito"/>
              </a:rPr>
              <a:t>ОВНАЯ</a:t>
            </a:r>
            <a:r>
              <a:rPr lang="ru-RU" sz="2400" b="1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b="1" spc="-15" dirty="0">
                <a:solidFill>
                  <a:srgbClr val="002060"/>
                </a:solidFill>
                <a:latin typeface="Carlito"/>
                <a:cs typeface="Carlito"/>
              </a:rPr>
              <a:t>ШКОЛА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sp>
        <p:nvSpPr>
          <p:cNvPr id="24" name="object 26"/>
          <p:cNvSpPr txBox="1"/>
          <p:nvPr/>
        </p:nvSpPr>
        <p:spPr>
          <a:xfrm>
            <a:off x="8549801" y="3548427"/>
            <a:ext cx="3406831" cy="52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2E2E2E"/>
                </a:solidFill>
                <a:latin typeface="Carlito"/>
                <a:cs typeface="Carlito"/>
              </a:rPr>
              <a:t>УМК </a:t>
            </a:r>
            <a:r>
              <a:rPr lang="ru-RU" sz="1050" b="1" spc="-10" dirty="0">
                <a:solidFill>
                  <a:srgbClr val="2E2E2E"/>
                </a:solidFill>
                <a:latin typeface="Carlito"/>
                <a:cs typeface="Carlito"/>
              </a:rPr>
              <a:t>Лифановой Т. М., Соломиной Е. Н.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50" b="1" spc="-10" dirty="0">
                <a:solidFill>
                  <a:srgbClr val="2E2E2E"/>
                </a:solidFill>
                <a:latin typeface="Carlito"/>
                <a:cs typeface="Carlito"/>
              </a:rPr>
              <a:t>для обучающихся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50" b="1" spc="-10" dirty="0">
                <a:solidFill>
                  <a:srgbClr val="2E2E2E"/>
                </a:solidFill>
                <a:latin typeface="Carlito"/>
                <a:cs typeface="Carlito"/>
              </a:rPr>
              <a:t>с интеллектуальными нарушениями. 6-9 классы</a:t>
            </a:r>
            <a:endParaRPr sz="1050" b="1" dirty="0">
              <a:latin typeface="Carlito"/>
              <a:cs typeface="Carlito"/>
            </a:endParaRPr>
          </a:p>
        </p:txBody>
      </p:sp>
      <p:pic>
        <p:nvPicPr>
          <p:cNvPr id="37" name="Picture 18" descr="https://catalog.prosv.ru/images/medium/45d43d3e-e2b3-11e4-8c1e-0050569c7d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675" y="4652676"/>
            <a:ext cx="806282" cy="11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s://catalog.prosv.ru/images/medium/ac5bd3d1-e2b0-11e4-8c1e-0050569c7d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62" y="4625988"/>
            <a:ext cx="806283" cy="11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https://catalog.prosv.ru/images/medium/ac5bd3c4-e2b0-11e4-8c1e-0050569c7d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1" y="4485120"/>
            <a:ext cx="854797" cy="12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https://catalog.prosv.ru/images/medium/ac5bd3b6-e2b0-11e4-8c1e-0050569c7d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114" y="4375288"/>
            <a:ext cx="820225" cy="115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object 39"/>
          <p:cNvSpPr txBox="1"/>
          <p:nvPr/>
        </p:nvSpPr>
        <p:spPr>
          <a:xfrm>
            <a:off x="9056977" y="6148197"/>
            <a:ext cx="2136948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1.1.2.3.4.4.1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 –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1.1.2.3.4.4.4</a:t>
            </a:r>
          </a:p>
        </p:txBody>
      </p:sp>
      <p:sp>
        <p:nvSpPr>
          <p:cNvPr id="81" name="object 38"/>
          <p:cNvSpPr/>
          <p:nvPr/>
        </p:nvSpPr>
        <p:spPr>
          <a:xfrm>
            <a:off x="522796" y="3388401"/>
            <a:ext cx="11245850" cy="41275"/>
          </a:xfrm>
          <a:custGeom>
            <a:avLst/>
            <a:gdLst/>
            <a:ahLst/>
            <a:cxnLst/>
            <a:rect l="l" t="t" r="r" b="b"/>
            <a:pathLst>
              <a:path w="11245850" h="41275">
                <a:moveTo>
                  <a:pt x="11245723" y="0"/>
                </a:moveTo>
                <a:lnTo>
                  <a:pt x="0" y="40893"/>
                </a:lnTo>
              </a:path>
            </a:pathLst>
          </a:custGeom>
          <a:ln w="9144">
            <a:solidFill>
              <a:srgbClr val="2C3493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59" y="1231515"/>
            <a:ext cx="807637" cy="1065494"/>
          </a:xfrm>
          <a:prstGeom prst="rect">
            <a:avLst/>
          </a:prstGeom>
        </p:spPr>
      </p:pic>
      <p:sp>
        <p:nvSpPr>
          <p:cNvPr id="93" name="object 29"/>
          <p:cNvSpPr txBox="1"/>
          <p:nvPr/>
        </p:nvSpPr>
        <p:spPr>
          <a:xfrm>
            <a:off x="3275185" y="3105896"/>
            <a:ext cx="2344361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1.1.2.3.4.6.1- № 1.1.2.3.4.6.5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AAC9F2FA-AF00-E447-85D3-C652AA36DF42}"/>
              </a:ext>
            </a:extLst>
          </p:cNvPr>
          <p:cNvGrpSpPr/>
          <p:nvPr/>
        </p:nvGrpSpPr>
        <p:grpSpPr>
          <a:xfrm>
            <a:off x="412878" y="3786612"/>
            <a:ext cx="2722146" cy="2531829"/>
            <a:chOff x="1075398" y="1573069"/>
            <a:chExt cx="2722146" cy="2531829"/>
          </a:xfrm>
        </p:grpSpPr>
        <p:sp>
          <p:nvSpPr>
            <p:cNvPr id="71" name="object 95"/>
            <p:cNvSpPr/>
            <p:nvPr/>
          </p:nvSpPr>
          <p:spPr>
            <a:xfrm>
              <a:off x="2917476" y="2644824"/>
              <a:ext cx="814206" cy="10524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93"/>
            <p:cNvSpPr/>
            <p:nvPr/>
          </p:nvSpPr>
          <p:spPr>
            <a:xfrm>
              <a:off x="2455253" y="2486953"/>
              <a:ext cx="785725" cy="110218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91"/>
            <p:cNvSpPr/>
            <p:nvPr/>
          </p:nvSpPr>
          <p:spPr>
            <a:xfrm>
              <a:off x="1998073" y="2320772"/>
              <a:ext cx="818036" cy="107583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89"/>
            <p:cNvSpPr/>
            <p:nvPr/>
          </p:nvSpPr>
          <p:spPr>
            <a:xfrm>
              <a:off x="1596446" y="2168601"/>
              <a:ext cx="811599" cy="110218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87"/>
            <p:cNvSpPr/>
            <p:nvPr/>
          </p:nvSpPr>
          <p:spPr>
            <a:xfrm>
              <a:off x="1075398" y="2042239"/>
              <a:ext cx="827066" cy="109186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1453183" y="3949727"/>
              <a:ext cx="2344361" cy="155171"/>
            </a:xfrm>
            <a:prstGeom prst="rect">
              <a:avLst/>
            </a:prstGeom>
            <a:solidFill>
              <a:srgbClr val="2C3493"/>
            </a:solidFill>
          </p:spPr>
          <p:txBody>
            <a:bodyPr vert="horz" wrap="square" lIns="0" tIns="1270" rIns="0" bIns="0" rtlCol="0">
              <a:spAutoFit/>
            </a:bodyPr>
            <a:lstStyle/>
            <a:p>
              <a:pPr marL="255904">
                <a:lnSpc>
                  <a:spcPct val="100000"/>
                </a:lnSpc>
                <a:spcBef>
                  <a:spcPts val="5"/>
                </a:spcBef>
              </a:pPr>
              <a:r>
                <a:rPr sz="1000" b="1" spc="-5" dirty="0">
                  <a:solidFill>
                    <a:srgbClr val="FFFFFF"/>
                  </a:solidFill>
                  <a:latin typeface="Carlito"/>
                  <a:cs typeface="Carlito"/>
                </a:rPr>
                <a:t>ФП</a:t>
              </a:r>
              <a:r>
                <a:rPr sz="1000" b="1" spc="-15" dirty="0">
                  <a:solidFill>
                    <a:srgbClr val="FFFFFF"/>
                  </a:solidFill>
                  <a:latin typeface="Carlito"/>
                  <a:cs typeface="Carlito"/>
                </a:rPr>
                <a:t> </a:t>
              </a:r>
              <a:r>
                <a:rPr sz="1000" b="1" spc="-10" dirty="0">
                  <a:solidFill>
                    <a:srgbClr val="FFFFFF"/>
                  </a:solidFill>
                  <a:latin typeface="Carlito"/>
                  <a:cs typeface="Carlito"/>
                </a:rPr>
                <a:t>№</a:t>
              </a:r>
              <a:r>
                <a:rPr lang="ru-RU" sz="1000" b="1" spc="-10" dirty="0">
                  <a:solidFill>
                    <a:srgbClr val="FFFFFF"/>
                  </a:solidFill>
                  <a:latin typeface="Carlito"/>
                  <a:cs typeface="Carlito"/>
                </a:rPr>
                <a:t> 1.1.2.3.4.5.1- № 1.1.2.3.4.5.5</a:t>
              </a:r>
            </a:p>
          </p:txBody>
        </p:sp>
        <p:sp>
          <p:nvSpPr>
            <p:cNvPr id="94" name="object 25"/>
            <p:cNvSpPr txBox="1"/>
            <p:nvPr/>
          </p:nvSpPr>
          <p:spPr>
            <a:xfrm>
              <a:off x="1075398" y="1573069"/>
              <a:ext cx="2690859" cy="407804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518159" marR="5080" indent="-506095">
                <a:lnSpc>
                  <a:spcPts val="1400"/>
                </a:lnSpc>
                <a:spcBef>
                  <a:spcPts val="180"/>
                </a:spcBef>
              </a:pPr>
              <a:r>
                <a:rPr sz="1050" b="1" spc="-5" dirty="0">
                  <a:solidFill>
                    <a:srgbClr val="171717"/>
                  </a:solidFill>
                  <a:latin typeface="Carlito"/>
                  <a:cs typeface="Carlito"/>
                </a:rPr>
                <a:t>Линия </a:t>
              </a:r>
              <a:r>
                <a:rPr sz="1050" b="1" dirty="0">
                  <a:solidFill>
                    <a:srgbClr val="171717"/>
                  </a:solidFill>
                  <a:latin typeface="Carlito"/>
                  <a:cs typeface="Carlito"/>
                </a:rPr>
                <a:t>УМК </a:t>
              </a:r>
              <a:r>
                <a:rPr lang="ru-RU" sz="1050" b="1" dirty="0">
                  <a:solidFill>
                    <a:srgbClr val="171717"/>
                  </a:solidFill>
                  <a:latin typeface="Carlito"/>
                  <a:cs typeface="Carlito"/>
                </a:rPr>
                <a:t> </a:t>
              </a:r>
              <a:r>
                <a:rPr sz="1050" b="1" spc="-5" dirty="0">
                  <a:solidFill>
                    <a:srgbClr val="171717"/>
                  </a:solidFill>
                  <a:latin typeface="Carlito"/>
                  <a:cs typeface="Carlito"/>
                </a:rPr>
                <a:t>«Классическая</a:t>
              </a:r>
              <a:r>
                <a:rPr lang="ru-RU" sz="1050" b="1" spc="-5" dirty="0">
                  <a:solidFill>
                    <a:srgbClr val="171717"/>
                  </a:solidFill>
                  <a:latin typeface="Carlito"/>
                  <a:cs typeface="Carlito"/>
                </a:rPr>
                <a:t> </a:t>
              </a:r>
              <a:r>
                <a:rPr sz="1050" b="1" spc="-5" dirty="0">
                  <a:solidFill>
                    <a:srgbClr val="171717"/>
                  </a:solidFill>
                  <a:latin typeface="Carlito"/>
                  <a:cs typeface="Carlito"/>
                </a:rPr>
                <a:t>география</a:t>
              </a:r>
              <a:r>
                <a:rPr lang="ru-RU" sz="1050" b="1" spc="-5" dirty="0">
                  <a:solidFill>
                    <a:srgbClr val="171717"/>
                  </a:solidFill>
                  <a:latin typeface="Carlito"/>
                  <a:cs typeface="Carlito"/>
                </a:rPr>
                <a:t>»</a:t>
              </a:r>
              <a:r>
                <a:rPr lang="ru-RU" sz="1050" b="1" dirty="0">
                  <a:latin typeface="Carlito"/>
                  <a:cs typeface="Carlito"/>
                </a:rPr>
                <a:t>  </a:t>
              </a:r>
              <a:r>
                <a:rPr lang="ru-RU" sz="1050" b="1" spc="-5" dirty="0">
                  <a:solidFill>
                    <a:srgbClr val="171717"/>
                  </a:solidFill>
                  <a:latin typeface="Carlito"/>
                  <a:cs typeface="Carlito"/>
                </a:rPr>
                <a:t> </a:t>
              </a:r>
            </a:p>
            <a:p>
              <a:pPr marL="518159" marR="5080" indent="-506095">
                <a:lnSpc>
                  <a:spcPts val="1400"/>
                </a:lnSpc>
                <a:spcBef>
                  <a:spcPts val="180"/>
                </a:spcBef>
              </a:pPr>
              <a:r>
                <a:rPr lang="ru-RU" sz="1050" b="1" spc="-5" dirty="0">
                  <a:solidFill>
                    <a:srgbClr val="171717"/>
                  </a:solidFill>
                  <a:latin typeface="Carlito"/>
                  <a:cs typeface="Carlito"/>
                </a:rPr>
                <a:t>5-9 классы</a:t>
              </a:r>
              <a:endParaRPr sz="1050" b="1" dirty="0">
                <a:latin typeface="Carlito"/>
                <a:cs typeface="Carlito"/>
              </a:endParaRPr>
            </a:p>
          </p:txBody>
        </p:sp>
      </p:grpSp>
      <p:sp>
        <p:nvSpPr>
          <p:cNvPr id="95" name="object 26"/>
          <p:cNvSpPr txBox="1"/>
          <p:nvPr/>
        </p:nvSpPr>
        <p:spPr>
          <a:xfrm>
            <a:off x="3144558" y="805397"/>
            <a:ext cx="266815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Обновлённая линия УМК «Роза ветров»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5-9 классы</a:t>
            </a:r>
          </a:p>
        </p:txBody>
      </p:sp>
      <p:sp>
        <p:nvSpPr>
          <p:cNvPr id="96" name="object 25"/>
          <p:cNvSpPr txBox="1"/>
          <p:nvPr/>
        </p:nvSpPr>
        <p:spPr>
          <a:xfrm>
            <a:off x="6270663" y="703965"/>
            <a:ext cx="2233165" cy="2026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18159" marR="5080" indent="-506095">
              <a:lnSpc>
                <a:spcPts val="1400"/>
              </a:lnSpc>
              <a:spcBef>
                <a:spcPts val="180"/>
              </a:spcBef>
            </a:pPr>
            <a:r>
              <a:rPr sz="1050" b="1" spc="-5" dirty="0">
                <a:solidFill>
                  <a:srgbClr val="171717"/>
                </a:solidFill>
                <a:latin typeface="Carlito"/>
                <a:cs typeface="Carlito"/>
              </a:rPr>
              <a:t>Линия </a:t>
            </a:r>
            <a:r>
              <a:rPr sz="1050" b="1" dirty="0">
                <a:solidFill>
                  <a:srgbClr val="171717"/>
                </a:solidFill>
                <a:latin typeface="Carlito"/>
                <a:cs typeface="Carlito"/>
              </a:rPr>
              <a:t>УМК </a:t>
            </a:r>
            <a:r>
              <a:rPr sz="1050" b="1" spc="-5" dirty="0">
                <a:solidFill>
                  <a:srgbClr val="171717"/>
                </a:solidFill>
                <a:latin typeface="Carlito"/>
                <a:cs typeface="Carlito"/>
              </a:rPr>
              <a:t>«</a:t>
            </a:r>
            <a:r>
              <a:rPr lang="ru-RU" sz="1050" b="1" spc="-5" dirty="0">
                <a:solidFill>
                  <a:srgbClr val="171717"/>
                </a:solidFill>
                <a:latin typeface="Carlito"/>
                <a:cs typeface="Carlito"/>
              </a:rPr>
              <a:t>Сферы</a:t>
            </a:r>
            <a:r>
              <a:rPr sz="1050" b="1" spc="-5" dirty="0">
                <a:solidFill>
                  <a:srgbClr val="171717"/>
                </a:solidFill>
                <a:latin typeface="Carlito"/>
                <a:cs typeface="Carlito"/>
              </a:rPr>
              <a:t>»</a:t>
            </a:r>
            <a:r>
              <a:rPr lang="ru-RU" sz="1050" b="1" spc="-5" dirty="0">
                <a:solidFill>
                  <a:srgbClr val="171717"/>
                </a:solidFill>
                <a:latin typeface="Carlito"/>
                <a:cs typeface="Carlito"/>
              </a:rPr>
              <a:t> 5-9 классы  </a:t>
            </a: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34" y="1260841"/>
            <a:ext cx="776597" cy="1041012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35" y="1401777"/>
            <a:ext cx="788810" cy="104101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32" y="1662652"/>
            <a:ext cx="774963" cy="1041011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48" y="1884623"/>
            <a:ext cx="788104" cy="1040081"/>
          </a:xfrm>
          <a:prstGeom prst="rect">
            <a:avLst/>
          </a:prstGeom>
        </p:spPr>
      </p:pic>
      <p:pic>
        <p:nvPicPr>
          <p:cNvPr id="101" name="Picture 2" descr="География. 5 класс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081" y="1248007"/>
            <a:ext cx="809583" cy="107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География. 6 класс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39" y="1417053"/>
            <a:ext cx="803589" cy="10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География. 7 класс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40" y="1571120"/>
            <a:ext cx="832769" cy="11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8" descr="География. 8 класс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282" y="1715477"/>
            <a:ext cx="807406" cy="10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" descr="География. 9 класс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65" y="1829686"/>
            <a:ext cx="801881" cy="108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96429" y="708366"/>
            <a:ext cx="24580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spc="-5" dirty="0">
                <a:solidFill>
                  <a:srgbClr val="171717"/>
                </a:solidFill>
                <a:latin typeface="Carlito"/>
                <a:cs typeface="Carlito"/>
              </a:rPr>
              <a:t>Линия </a:t>
            </a:r>
            <a:r>
              <a:rPr lang="ru-RU" sz="1050" b="1" dirty="0">
                <a:solidFill>
                  <a:srgbClr val="171717"/>
                </a:solidFill>
                <a:latin typeface="Carlito"/>
                <a:cs typeface="Carlito"/>
              </a:rPr>
              <a:t>УМК </a:t>
            </a:r>
            <a:r>
              <a:rPr lang="ru-RU" sz="1050" b="1" spc="-15" dirty="0">
                <a:solidFill>
                  <a:srgbClr val="171717"/>
                </a:solidFill>
                <a:latin typeface="Carlito"/>
                <a:cs typeface="Carlito"/>
              </a:rPr>
              <a:t>под </a:t>
            </a:r>
            <a:r>
              <a:rPr lang="ru-RU" sz="1050" b="1" spc="-5" dirty="0">
                <a:solidFill>
                  <a:srgbClr val="171717"/>
                </a:solidFill>
                <a:latin typeface="Carlito"/>
                <a:cs typeface="Carlito"/>
              </a:rPr>
              <a:t>ред. Дронова</a:t>
            </a:r>
            <a:r>
              <a:rPr lang="ru-RU" sz="1050" b="1" spc="-15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lang="ru-RU" sz="1050" b="1" spc="-5" dirty="0">
                <a:solidFill>
                  <a:srgbClr val="171717"/>
                </a:solidFill>
                <a:latin typeface="Carlito"/>
                <a:cs typeface="Carlito"/>
              </a:rPr>
              <a:t>В.</a:t>
            </a:r>
            <a:r>
              <a:rPr lang="ru-RU" sz="1050" b="1" dirty="0">
                <a:latin typeface="Carlito"/>
              </a:rPr>
              <a:t> </a:t>
            </a:r>
            <a:r>
              <a:rPr lang="ru-RU" sz="1050" b="1" spc="-5" dirty="0">
                <a:solidFill>
                  <a:srgbClr val="171717"/>
                </a:solidFill>
                <a:latin typeface="Carlito"/>
                <a:cs typeface="Carlito"/>
              </a:rPr>
              <a:t>П.</a:t>
            </a:r>
          </a:p>
          <a:p>
            <a:r>
              <a:rPr lang="ru-RU" sz="1050" b="1" dirty="0">
                <a:latin typeface="Carlito"/>
              </a:rPr>
              <a:t>5-9 классы </a:t>
            </a:r>
            <a:endParaRPr lang="ru-RU" sz="1050" dirty="0"/>
          </a:p>
        </p:txBody>
      </p:sp>
      <p:sp>
        <p:nvSpPr>
          <p:cNvPr id="106" name="object 22"/>
          <p:cNvSpPr txBox="1"/>
          <p:nvPr/>
        </p:nvSpPr>
        <p:spPr>
          <a:xfrm>
            <a:off x="3543323" y="3577819"/>
            <a:ext cx="4265550" cy="61298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1480" marR="5080" indent="-399415">
              <a:lnSpc>
                <a:spcPts val="1400"/>
              </a:lnSpc>
              <a:spcBef>
                <a:spcPts val="180"/>
              </a:spcBef>
            </a:pPr>
            <a:r>
              <a:rPr sz="1200" b="1" spc="-5" dirty="0" err="1">
                <a:solidFill>
                  <a:srgbClr val="2E2E2E"/>
                </a:solidFill>
                <a:latin typeface="Carlito"/>
                <a:cs typeface="Carlito"/>
              </a:rPr>
              <a:t>Линия</a:t>
            </a:r>
            <a:r>
              <a:rPr sz="1200" b="1" spc="-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2E2E2E"/>
                </a:solidFill>
                <a:latin typeface="Carlito"/>
                <a:cs typeface="Carlito"/>
              </a:rPr>
              <a:t>УМК </a:t>
            </a:r>
            <a:r>
              <a:rPr sz="1200" b="1" spc="-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lang="ru-RU" sz="1200" b="1" spc="-5" dirty="0" err="1">
                <a:solidFill>
                  <a:srgbClr val="2E2E2E"/>
                </a:solidFill>
                <a:latin typeface="Carlito"/>
                <a:cs typeface="Carlito"/>
              </a:rPr>
              <a:t>под.ред</a:t>
            </a:r>
            <a:r>
              <a:rPr lang="ru-RU" sz="1200" b="1" spc="-5" dirty="0">
                <a:solidFill>
                  <a:srgbClr val="2E2E2E"/>
                </a:solidFill>
                <a:latin typeface="Carlito"/>
                <a:cs typeface="Carlito"/>
              </a:rPr>
              <a:t>. </a:t>
            </a:r>
            <a:r>
              <a:rPr lang="ru-RU" sz="1200" b="1" spc="-15" dirty="0">
                <a:solidFill>
                  <a:srgbClr val="2E2E2E"/>
                </a:solidFill>
                <a:latin typeface="Carlito"/>
                <a:cs typeface="Carlito"/>
              </a:rPr>
              <a:t>О. </a:t>
            </a:r>
            <a:r>
              <a:rPr lang="ru-RU" sz="1200" b="1" dirty="0">
                <a:solidFill>
                  <a:srgbClr val="2E2E2E"/>
                </a:solidFill>
                <a:latin typeface="Carlito"/>
                <a:cs typeface="Carlito"/>
              </a:rPr>
              <a:t>А., </a:t>
            </a:r>
            <a:r>
              <a:rPr sz="1200" b="1" spc="-5" dirty="0" err="1">
                <a:solidFill>
                  <a:srgbClr val="2E2E2E"/>
                </a:solidFill>
                <a:latin typeface="Carlito"/>
                <a:cs typeface="Carlito"/>
              </a:rPr>
              <a:t>Климановой</a:t>
            </a:r>
            <a:r>
              <a:rPr lang="ru-RU" sz="1200" b="1" spc="-5" dirty="0">
                <a:solidFill>
                  <a:srgbClr val="2E2E2E"/>
                </a:solidFill>
                <a:latin typeface="Carlito"/>
                <a:cs typeface="Carlito"/>
              </a:rPr>
              <a:t>,</a:t>
            </a:r>
            <a:r>
              <a:rPr sz="1200" b="1" spc="-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lang="ru-RU" sz="1200" b="1" spc="5" dirty="0">
                <a:solidFill>
                  <a:srgbClr val="2E2E2E"/>
                </a:solidFill>
                <a:latin typeface="Carlito"/>
                <a:cs typeface="Carlito"/>
              </a:rPr>
              <a:t>А.</a:t>
            </a:r>
            <a:r>
              <a:rPr lang="ru-RU" sz="1200" b="1" spc="1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lang="ru-RU" sz="1200" b="1" dirty="0">
                <a:solidFill>
                  <a:srgbClr val="2E2E2E"/>
                </a:solidFill>
                <a:latin typeface="Carlito"/>
                <a:cs typeface="Carlito"/>
              </a:rPr>
              <a:t>И.</a:t>
            </a:r>
            <a:r>
              <a:rPr lang="ru-RU" sz="1200" b="1" dirty="0">
                <a:latin typeface="Carlito"/>
                <a:cs typeface="Carlito"/>
              </a:rPr>
              <a:t> </a:t>
            </a:r>
            <a:r>
              <a:rPr sz="1200" b="1" spc="-5" dirty="0" err="1">
                <a:solidFill>
                  <a:srgbClr val="2E2E2E"/>
                </a:solidFill>
                <a:latin typeface="Carlito"/>
                <a:cs typeface="Carlito"/>
              </a:rPr>
              <a:t>Алексеева</a:t>
            </a:r>
            <a:endParaRPr lang="ru-RU" sz="1200" b="1" spc="-5" dirty="0">
              <a:solidFill>
                <a:srgbClr val="2E2E2E"/>
              </a:solidFill>
              <a:latin typeface="Carlito"/>
              <a:cs typeface="Carlito"/>
            </a:endParaRPr>
          </a:p>
          <a:p>
            <a:pPr marL="411480" marR="5080" indent="-399415">
              <a:lnSpc>
                <a:spcPts val="1400"/>
              </a:lnSpc>
              <a:spcBef>
                <a:spcPts val="180"/>
              </a:spcBef>
            </a:pPr>
            <a:r>
              <a:rPr lang="ru-RU" sz="1200" b="1" dirty="0">
                <a:latin typeface="Carlito"/>
                <a:cs typeface="Carlito"/>
              </a:rPr>
              <a:t>5-9 классы</a:t>
            </a:r>
          </a:p>
          <a:p>
            <a:pPr marL="411480" marR="5080" indent="-399415">
              <a:lnSpc>
                <a:spcPts val="1400"/>
              </a:lnSpc>
              <a:spcBef>
                <a:spcPts val="180"/>
              </a:spcBef>
            </a:pPr>
            <a:endParaRPr sz="1200" b="1" dirty="0">
              <a:latin typeface="Carlito"/>
              <a:cs typeface="Carlito"/>
            </a:endParaRPr>
          </a:p>
        </p:txBody>
      </p:sp>
      <p:sp>
        <p:nvSpPr>
          <p:cNvPr id="107" name="object 28"/>
          <p:cNvSpPr txBox="1"/>
          <p:nvPr/>
        </p:nvSpPr>
        <p:spPr>
          <a:xfrm>
            <a:off x="4417245" y="6002663"/>
            <a:ext cx="2005643" cy="203902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49530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390"/>
              </a:spcBef>
            </a:pPr>
            <a:r>
              <a:rPr lang="en-US" sz="10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 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.1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.2.3.4.2.1</a:t>
            </a:r>
            <a:r>
              <a:rPr sz="100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–</a:t>
            </a:r>
            <a:r>
              <a:rPr lang="en-US" sz="1000" b="1" dirty="0"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.1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.2.3.4.2.4</a:t>
            </a:r>
            <a:endParaRPr lang="en-US" sz="1000" b="1" spc="-5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sp>
        <p:nvSpPr>
          <p:cNvPr id="108" name="object 75"/>
          <p:cNvSpPr/>
          <p:nvPr/>
        </p:nvSpPr>
        <p:spPr>
          <a:xfrm>
            <a:off x="5943541" y="4480015"/>
            <a:ext cx="892534" cy="12518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78"/>
          <p:cNvSpPr/>
          <p:nvPr/>
        </p:nvSpPr>
        <p:spPr>
          <a:xfrm>
            <a:off x="5260216" y="4323225"/>
            <a:ext cx="892532" cy="125187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81"/>
          <p:cNvSpPr/>
          <p:nvPr/>
        </p:nvSpPr>
        <p:spPr>
          <a:xfrm>
            <a:off x="4740892" y="4231879"/>
            <a:ext cx="890618" cy="12498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84"/>
          <p:cNvSpPr/>
          <p:nvPr/>
        </p:nvSpPr>
        <p:spPr>
          <a:xfrm>
            <a:off x="4149550" y="4125241"/>
            <a:ext cx="917431" cy="12518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r>
              <a:rPr lang="ru-RU" dirty="0"/>
              <a:t>                   </a:t>
            </a:r>
            <a:endParaRPr dirty="0"/>
          </a:p>
        </p:txBody>
      </p:sp>
      <p:sp>
        <p:nvSpPr>
          <p:cNvPr id="74" name="object 29"/>
          <p:cNvSpPr txBox="1"/>
          <p:nvPr/>
        </p:nvSpPr>
        <p:spPr>
          <a:xfrm>
            <a:off x="9266101" y="3029006"/>
            <a:ext cx="2344361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1.1.2.3.4.7.1- № 1.1.2.3.4.7.5</a:t>
            </a:r>
          </a:p>
        </p:txBody>
      </p:sp>
      <p:sp>
        <p:nvSpPr>
          <p:cNvPr id="75" name="object 29"/>
          <p:cNvSpPr txBox="1"/>
          <p:nvPr/>
        </p:nvSpPr>
        <p:spPr>
          <a:xfrm>
            <a:off x="6422888" y="3039244"/>
            <a:ext cx="2344361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1.1.2.3.4.8.1- № 1.1.2.3.4.8.4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4FBE17A-6001-854F-84C8-0F20D608AE9B}"/>
              </a:ext>
            </a:extLst>
          </p:cNvPr>
          <p:cNvGrpSpPr/>
          <p:nvPr/>
        </p:nvGrpSpPr>
        <p:grpSpPr>
          <a:xfrm>
            <a:off x="363910" y="676700"/>
            <a:ext cx="2506617" cy="2637106"/>
            <a:chOff x="398555" y="3589934"/>
            <a:chExt cx="2506617" cy="2637106"/>
          </a:xfrm>
        </p:grpSpPr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30"/>
            <a:stretch/>
          </p:blipFill>
          <p:spPr bwMode="auto">
            <a:xfrm>
              <a:off x="2044203" y="4634732"/>
              <a:ext cx="860969" cy="122613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1"/>
            <a:stretch/>
          </p:blipFill>
          <p:spPr bwMode="auto">
            <a:xfrm>
              <a:off x="1512003" y="4497822"/>
              <a:ext cx="911938" cy="122613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32"/>
            <a:stretch/>
          </p:blipFill>
          <p:spPr bwMode="auto">
            <a:xfrm>
              <a:off x="988013" y="4363192"/>
              <a:ext cx="903547" cy="122451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object 22"/>
            <p:cNvSpPr txBox="1"/>
            <p:nvPr/>
          </p:nvSpPr>
          <p:spPr>
            <a:xfrm>
              <a:off x="447525" y="3589934"/>
              <a:ext cx="2403414" cy="407804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411480" marR="5080" indent="-399415">
                <a:lnSpc>
                  <a:spcPts val="1400"/>
                </a:lnSpc>
                <a:spcBef>
                  <a:spcPts val="180"/>
                </a:spcBef>
              </a:pPr>
              <a:r>
                <a:rPr sz="1200" b="1" spc="-5" dirty="0">
                  <a:solidFill>
                    <a:srgbClr val="2E2E2E"/>
                  </a:solidFill>
                  <a:latin typeface="Carlito"/>
                  <a:cs typeface="Carlito"/>
                </a:rPr>
                <a:t>Линия </a:t>
              </a:r>
              <a:r>
                <a:rPr sz="1050" b="1" dirty="0">
                  <a:solidFill>
                    <a:srgbClr val="2E2E2E"/>
                  </a:solidFill>
                  <a:latin typeface="Carlito"/>
                  <a:cs typeface="Carlito"/>
                </a:rPr>
                <a:t>УМК</a:t>
              </a:r>
              <a:r>
                <a:rPr sz="1200" b="1" dirty="0">
                  <a:solidFill>
                    <a:srgbClr val="2E2E2E"/>
                  </a:solidFill>
                  <a:latin typeface="Carlito"/>
                  <a:cs typeface="Carlito"/>
                </a:rPr>
                <a:t> </a:t>
              </a:r>
              <a:r>
                <a:rPr lang="ru-RU" sz="1200" b="1" spc="-15" dirty="0">
                  <a:solidFill>
                    <a:srgbClr val="2E2E2E"/>
                  </a:solidFill>
                  <a:latin typeface="Carlito"/>
                  <a:cs typeface="Carlito"/>
                </a:rPr>
                <a:t>«Полярная звезда» </a:t>
              </a:r>
            </a:p>
            <a:p>
              <a:pPr marL="411480" marR="5080" indent="-399415">
                <a:lnSpc>
                  <a:spcPts val="1400"/>
                </a:lnSpc>
                <a:spcBef>
                  <a:spcPts val="180"/>
                </a:spcBef>
              </a:pPr>
              <a:r>
                <a:rPr lang="ru-RU" sz="1200" b="1" spc="-15" dirty="0">
                  <a:solidFill>
                    <a:srgbClr val="2E2E2E"/>
                  </a:solidFill>
                  <a:latin typeface="Carlito"/>
                  <a:cs typeface="Carlito"/>
                </a:rPr>
                <a:t>5-9 классы</a:t>
              </a:r>
              <a:endParaRPr sz="1200" b="1" dirty="0">
                <a:latin typeface="Carlito"/>
                <a:cs typeface="Carlito"/>
              </a:endParaRPr>
            </a:p>
          </p:txBody>
        </p:sp>
        <p:sp>
          <p:nvSpPr>
            <p:cNvPr id="42" name="object 39"/>
            <p:cNvSpPr txBox="1"/>
            <p:nvPr/>
          </p:nvSpPr>
          <p:spPr>
            <a:xfrm>
              <a:off x="504325" y="6071869"/>
              <a:ext cx="2182878" cy="155171"/>
            </a:xfrm>
            <a:prstGeom prst="rect">
              <a:avLst/>
            </a:prstGeom>
            <a:solidFill>
              <a:srgbClr val="2C3493"/>
            </a:solidFill>
          </p:spPr>
          <p:txBody>
            <a:bodyPr vert="horz" wrap="square" lIns="0" tIns="1270" rIns="0" bIns="0" rtlCol="0">
              <a:spAutoFit/>
            </a:bodyPr>
            <a:lstStyle/>
            <a:p>
              <a:pPr marL="199390">
                <a:lnSpc>
                  <a:spcPct val="100000"/>
                </a:lnSpc>
                <a:spcBef>
                  <a:spcPts val="5"/>
                </a:spcBef>
              </a:pPr>
              <a:r>
                <a:rPr sz="1000" b="1" spc="-5" dirty="0">
                  <a:solidFill>
                    <a:srgbClr val="FFFFFF"/>
                  </a:solidFill>
                  <a:latin typeface="Carlito"/>
                  <a:cs typeface="Carlito"/>
                </a:rPr>
                <a:t>ФП №</a:t>
              </a:r>
              <a:r>
                <a:rPr sz="1000" b="1" spc="210" dirty="0">
                  <a:solidFill>
                    <a:srgbClr val="FFFFFF"/>
                  </a:solidFill>
                  <a:latin typeface="Carlito"/>
                  <a:cs typeface="Carlito"/>
                </a:rPr>
                <a:t> </a:t>
              </a:r>
              <a:r>
                <a:rPr lang="ru-RU" sz="1000" b="1" spc="-10" dirty="0">
                  <a:solidFill>
                    <a:srgbClr val="FFFFFF"/>
                  </a:solidFill>
                  <a:latin typeface="Carlito"/>
                  <a:cs typeface="Carlito"/>
                </a:rPr>
                <a:t>1.1.2.3.4.1.1</a:t>
              </a:r>
              <a:r>
                <a:rPr lang="ru-RU" sz="1000" b="1" spc="-5" dirty="0">
                  <a:solidFill>
                    <a:srgbClr val="FFFFFF"/>
                  </a:solidFill>
                  <a:latin typeface="Carlito"/>
                  <a:cs typeface="Carlito"/>
                </a:rPr>
                <a:t> – </a:t>
              </a:r>
              <a:r>
                <a:rPr lang="ru-RU" sz="1000" b="1" spc="-10" dirty="0">
                  <a:solidFill>
                    <a:srgbClr val="FFFFFF"/>
                  </a:solidFill>
                  <a:latin typeface="Carlito"/>
                  <a:cs typeface="Carlito"/>
                </a:rPr>
                <a:t>1.1.2.3.4.1.4</a:t>
              </a:r>
              <a:endParaRPr sz="1000" dirty="0">
                <a:latin typeface="Carlito"/>
                <a:cs typeface="Carlito"/>
              </a:endParaRPr>
            </a:p>
          </p:txBody>
        </p:sp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33"/>
            <a:stretch/>
          </p:blipFill>
          <p:spPr bwMode="auto">
            <a:xfrm>
              <a:off x="398555" y="4281700"/>
              <a:ext cx="895023" cy="122613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9D1E21-9358-C942-8A8F-D98538E43EA4}"/>
              </a:ext>
            </a:extLst>
          </p:cNvPr>
          <p:cNvSpPr txBox="1"/>
          <p:nvPr/>
        </p:nvSpPr>
        <p:spPr>
          <a:xfrm>
            <a:off x="8471352" y="2708021"/>
            <a:ext cx="1619577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/>
              <a:t>Не подписан приказ</a:t>
            </a:r>
          </a:p>
        </p:txBody>
      </p:sp>
    </p:spTree>
    <p:extLst>
      <p:ext uri="{BB962C8B-B14F-4D97-AF65-F5344CB8AC3E}">
        <p14:creationId xmlns:p14="http://schemas.microsoft.com/office/powerpoint/2010/main" val="564070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Ð£ÐÐ &quot;ÐÐµÐ¾Ð³ÑÐ°ÑÐ¸Ñ. 10-11 ÐºÐ»Ð°ÑÑÑ&quot;. ÐÐ¾Ð½ÑÑÑÐ½ÑÐµ ÐºÐ°ÑÑÑ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49" y="3651140"/>
            <a:ext cx="1577886" cy="2232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91" y="829232"/>
            <a:ext cx="1432995" cy="2079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30" name="Слайд think-cell" r:id="rId7" imgW="359" imgH="360" progId="TCLayout.ActiveDocument.1">
                  <p:embed/>
                </p:oleObj>
              </mc:Choice>
              <mc:Fallback>
                <p:oleObj name="Слайд think-cell" r:id="rId7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70019" y="200960"/>
            <a:ext cx="8699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АТЛАСЫ И КОНТУРНЫЕ КАРТЫ. «Сферы. География»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963" y="1714970"/>
            <a:ext cx="5954421" cy="30162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Атласы разработаны на основе новых подходов к содержанию географического образования и методике преподавания географии в школе.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Каждый тематический разворот атласа содержит комплекс взаимосвязанных информационно-методических материалов, освещающих одну тему и обеспечивающих комплексный подход к подаче информации.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Могут быть использованы с любым из действующих учебников географии.</a:t>
            </a:r>
          </a:p>
        </p:txBody>
      </p:sp>
      <p:sp>
        <p:nvSpPr>
          <p:cNvPr id="5" name="AutoShape 7" descr="УМК &quot;География. Россия: природа, население, хозяйство. 8 класс&quot;. Иллюстрированный атлас. 8-9 кла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b="1297"/>
          <a:stretch/>
        </p:blipFill>
        <p:spPr>
          <a:xfrm>
            <a:off x="460376" y="834331"/>
            <a:ext cx="1883723" cy="2621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" name="Picture 2" descr="ÐÐ·Ð¾Ð±ÑÐ°Ð¶ÐµÐ½Ð¸Ðµ ÐÐµÐ¾Ð³ÑÐ°ÑÐ¸Ñ. ÐÑÐ»Ð°Ñ. 10-11 ÐºÐ»Ð°ÑÑÑ. ÐÐ°Ð·Ð¾Ð²ÑÐ¹ ÑÑÐ¾Ð²ÐµÐ½Ñ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4" y="3666348"/>
            <a:ext cx="1909273" cy="2525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Прямая соединительная линия 61"/>
          <p:cNvCxnSpPr/>
          <p:nvPr/>
        </p:nvCxnSpPr>
        <p:spPr>
          <a:xfrm>
            <a:off x="1641272" y="639222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253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27"/>
          <p:cNvSpPr txBox="1"/>
          <p:nvPr/>
        </p:nvSpPr>
        <p:spPr>
          <a:xfrm>
            <a:off x="2258310" y="66358"/>
            <a:ext cx="7940015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400" b="1" spc="-5" dirty="0">
                <a:solidFill>
                  <a:srgbClr val="002060"/>
                </a:solidFill>
                <a:cs typeface="Carlito"/>
              </a:rPr>
              <a:t>ЛИНИЯ</a:t>
            </a:r>
            <a:r>
              <a:rPr sz="2400" b="1" spc="-5" dirty="0">
                <a:solidFill>
                  <a:srgbClr val="002060"/>
                </a:solidFill>
                <a:cs typeface="Carlito"/>
              </a:rPr>
              <a:t> </a:t>
            </a:r>
            <a:r>
              <a:rPr sz="2400" b="1" dirty="0">
                <a:solidFill>
                  <a:srgbClr val="002060"/>
                </a:solidFill>
                <a:cs typeface="Carlito"/>
              </a:rPr>
              <a:t>УМК </a:t>
            </a:r>
            <a:r>
              <a:rPr sz="2400" b="1" spc="-15" dirty="0">
                <a:solidFill>
                  <a:srgbClr val="002060"/>
                </a:solidFill>
                <a:cs typeface="Carlito"/>
              </a:rPr>
              <a:t>под </a:t>
            </a:r>
            <a:r>
              <a:rPr sz="2400" b="1" spc="-5" dirty="0">
                <a:solidFill>
                  <a:srgbClr val="002060"/>
                </a:solidFill>
                <a:cs typeface="Carlito"/>
              </a:rPr>
              <a:t>ред. Дронова</a:t>
            </a:r>
            <a:r>
              <a:rPr sz="2400" b="1" spc="-15" dirty="0">
                <a:solidFill>
                  <a:srgbClr val="002060"/>
                </a:solidFill>
                <a:cs typeface="Carlito"/>
              </a:rPr>
              <a:t> </a:t>
            </a:r>
            <a:r>
              <a:rPr sz="2400" b="1" spc="-5" dirty="0">
                <a:solidFill>
                  <a:srgbClr val="002060"/>
                </a:solidFill>
                <a:cs typeface="Carlito"/>
              </a:rPr>
              <a:t>В.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spc="-5" dirty="0">
                <a:solidFill>
                  <a:srgbClr val="002060"/>
                </a:solidFill>
                <a:cs typeface="Carlito"/>
              </a:rPr>
              <a:t>П. </a:t>
            </a:r>
            <a:r>
              <a:rPr lang="ru-RU" sz="2400" b="1" dirty="0">
                <a:solidFill>
                  <a:srgbClr val="002060"/>
                </a:solidFill>
              </a:rPr>
              <a:t>5-9 классы    </a:t>
            </a:r>
          </a:p>
          <a:p>
            <a:pPr marL="12700" algn="ctr">
              <a:spcBef>
                <a:spcPts val="100"/>
              </a:spcBef>
            </a:pPr>
            <a:endParaRPr lang="ru-RU" b="1" dirty="0">
              <a:solidFill>
                <a:srgbClr val="0070C0"/>
              </a:solidFill>
            </a:endParaRPr>
          </a:p>
          <a:p>
            <a:pPr marL="12700" algn="ctr">
              <a:spcBef>
                <a:spcPts val="100"/>
              </a:spcBef>
            </a:pPr>
            <a:r>
              <a:rPr lang="ru-RU" b="1" dirty="0">
                <a:solidFill>
                  <a:srgbClr val="0070C0"/>
                </a:solidFill>
              </a:rPr>
              <a:t>«БИНОМ. Лаборатория знаний» </a:t>
            </a:r>
            <a:endParaRPr b="1" dirty="0">
              <a:solidFill>
                <a:srgbClr val="0070C0"/>
              </a:solidFill>
              <a:cs typeface="Carlito"/>
            </a:endParaRPr>
          </a:p>
        </p:txBody>
      </p:sp>
      <p:pic>
        <p:nvPicPr>
          <p:cNvPr id="50" name="Picture 2" descr="География. 5 класс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6" y="2087508"/>
            <a:ext cx="1892825" cy="25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География. 9 клас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68" y="2059624"/>
            <a:ext cx="1874818" cy="253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30351" y="2078721"/>
            <a:ext cx="6154436" cy="30162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   Ключевые преимущества учебников</a:t>
            </a:r>
          </a:p>
          <a:p>
            <a:endParaRPr lang="ru-RU" b="1" i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преемственность лучших традиций российского географического образования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познание мира во всем его многообразии и связях благодаря рубрикам «География и физика», «География и история», «География и биология», «География и </a:t>
            </a:r>
            <a:r>
              <a:rPr lang="ru-RU" sz="1600" dirty="0"/>
              <a:t>искусство</a:t>
            </a:r>
            <a:r>
              <a:rPr lang="ru-RU" dirty="0"/>
              <a:t>»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77101" y="1104473"/>
            <a:ext cx="7831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Линия обновленных классических учебников географии 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190405" y="103788"/>
            <a:ext cx="1372760" cy="510328"/>
            <a:chOff x="254665" y="195486"/>
            <a:chExt cx="951720" cy="32908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Подзаголовок 3"/>
          <p:cNvSpPr txBox="1">
            <a:spLocks/>
          </p:cNvSpPr>
          <p:nvPr/>
        </p:nvSpPr>
        <p:spPr>
          <a:xfrm>
            <a:off x="527346" y="5136372"/>
            <a:ext cx="2132381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            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object 29"/>
          <p:cNvSpPr txBox="1"/>
          <p:nvPr/>
        </p:nvSpPr>
        <p:spPr>
          <a:xfrm>
            <a:off x="1055333" y="4879456"/>
            <a:ext cx="2516373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spcBef>
                <a:spcPts val="5"/>
              </a:spcBef>
            </a:pP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 1.1.2.3.4.7.1-1.1.2.3.4.7.5</a:t>
            </a: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1641272" y="639222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6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10629" y="218505"/>
            <a:ext cx="1393456" cy="540533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Заголовок 3"/>
          <p:cNvSpPr txBox="1">
            <a:spLocks/>
          </p:cNvSpPr>
          <p:nvPr/>
        </p:nvSpPr>
        <p:spPr>
          <a:xfrm>
            <a:off x="1198975" y="52371"/>
            <a:ext cx="10471716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 algn="ctr"/>
            <a:r>
              <a:rPr lang="ru-RU" sz="2400" dirty="0">
                <a:solidFill>
                  <a:srgbClr val="002060"/>
                </a:solidFill>
              </a:rPr>
              <a:t>ЛИНИЯ УМК  Т. М. ЛИФАНОВОЙ, Е.Н.СОЛОМИНОЙ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(для обучающихся с интеллектуальными нарушениями</a:t>
            </a:r>
            <a:r>
              <a:rPr lang="ru-RU" dirty="0">
                <a:solidFill>
                  <a:srgbClr val="002060"/>
                </a:solidFill>
              </a:rPr>
              <a:t>). 6-9 классы.  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 приложением.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3" name="Picture 18" descr="https://catalog.prosv.ru/images/medium/45d43d3e-e2b3-11e4-8c1e-0050569c7d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9" y="1704923"/>
            <a:ext cx="2021942" cy="29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2" descr="https://catalog.prosv.ru/images/medium/ac5bd3b6-e2b0-11e4-8c1e-0050569c7d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2" y="1187921"/>
            <a:ext cx="2056908" cy="29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609614" y="1853364"/>
            <a:ext cx="6187498" cy="3277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rPr>
              <a:t>Основная задача  УМК – дать учащимся с интеллектуальными нарушениями элементарные, но научные и систематизированные сведения о географических понятиях и представлениях.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ea typeface="Calibri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ea typeface="Calibri"/>
                <a:cs typeface="Times New Roman"/>
              </a:rPr>
              <a:t>    Ключевые преимущества учебников</a:t>
            </a:r>
            <a:endParaRPr kumimoji="0" lang="ru-RU" sz="1600" b="0" i="1" u="none" strike="noStrike" kern="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rPr>
              <a:t>структура УМК помогает организовать работу учащихся с учебным материалом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rPr>
              <a:t>рубрика «Для любознательных …» после каждой темы способствует расширению кругозора учащихся, воспитывает у них заинтересованное отношение к окружающему миру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</a:rPr>
              <a:t>иллюстративный материал помогает отчётливо представлять образы изучаемых географических объектов и явлений.</a:t>
            </a:r>
          </a:p>
        </p:txBody>
      </p:sp>
      <p:sp>
        <p:nvSpPr>
          <p:cNvPr id="50" name="Подзаголовок 3"/>
          <p:cNvSpPr txBox="1">
            <a:spLocks/>
          </p:cNvSpPr>
          <p:nvPr/>
        </p:nvSpPr>
        <p:spPr>
          <a:xfrm>
            <a:off x="918253" y="5087136"/>
            <a:ext cx="2132381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рабочие тетради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приложение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bject 39"/>
          <p:cNvSpPr txBox="1"/>
          <p:nvPr/>
        </p:nvSpPr>
        <p:spPr>
          <a:xfrm>
            <a:off x="824316" y="4711644"/>
            <a:ext cx="2549380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1.1.2.3.4.4.1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 –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1.1.2.3.4.4.4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504085" y="793203"/>
            <a:ext cx="9871584" cy="110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390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9511" y="134122"/>
            <a:ext cx="981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ЛИНИЯ УМК под ред. В.Н. ХОЛИНОЙ. 10-11 КЛАССЫ </a:t>
            </a:r>
            <a:r>
              <a:rPr lang="ru-RU" b="1" dirty="0">
                <a:solidFill>
                  <a:srgbClr val="002060"/>
                </a:solidFill>
              </a:rPr>
              <a:t>(углубленный уровень)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9"/>
          <p:cNvSpPr/>
          <p:nvPr/>
        </p:nvSpPr>
        <p:spPr>
          <a:xfrm>
            <a:off x="2526540" y="1549501"/>
            <a:ext cx="1941970" cy="26049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r>
              <a:rPr lang="ru-RU" dirty="0"/>
              <a:t>             </a:t>
            </a:r>
            <a:endParaRPr dirty="0"/>
          </a:p>
        </p:txBody>
      </p:sp>
      <p:sp>
        <p:nvSpPr>
          <p:cNvPr id="50" name="object 52"/>
          <p:cNvSpPr/>
          <p:nvPr/>
        </p:nvSpPr>
        <p:spPr>
          <a:xfrm>
            <a:off x="200117" y="1531625"/>
            <a:ext cx="1946212" cy="26049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r>
              <a:rPr lang="ru-RU" dirty="0"/>
              <a:t>     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20729" y="1549501"/>
            <a:ext cx="5212880" cy="30623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          Ключевые преимущества учебников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способствует формированию целостной картины мира, становлению творческой и инициативной личности, воспитывает умение видеть проблемы и принимать решения.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предоставляет возможность решать творческие задачи, имитирующие «взрослую» жизнь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позволяет выстраивать индивидуальные траектории обучения</a:t>
            </a:r>
          </a:p>
          <a:p>
            <a:endParaRPr lang="ru-RU" sz="1600" dirty="0"/>
          </a:p>
        </p:txBody>
      </p:sp>
      <p:grpSp>
        <p:nvGrpSpPr>
          <p:cNvPr id="42" name="Группа 41"/>
          <p:cNvGrpSpPr/>
          <p:nvPr/>
        </p:nvGrpSpPr>
        <p:grpSpPr>
          <a:xfrm>
            <a:off x="222362" y="200960"/>
            <a:ext cx="1409971" cy="553274"/>
            <a:chOff x="254665" y="195486"/>
            <a:chExt cx="951720" cy="329081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Подзаголовок 3"/>
          <p:cNvSpPr txBox="1">
            <a:spLocks/>
          </p:cNvSpPr>
          <p:nvPr/>
        </p:nvSpPr>
        <p:spPr>
          <a:xfrm>
            <a:off x="1203616" y="4612139"/>
            <a:ext cx="2216989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285750" lvl="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книга для учителя</a:t>
            </a: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285750" lvl="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</p:txBody>
      </p:sp>
      <p:sp>
        <p:nvSpPr>
          <p:cNvPr id="84" name="Подзаголовок 3"/>
          <p:cNvSpPr txBox="1">
            <a:spLocks/>
          </p:cNvSpPr>
          <p:nvPr/>
        </p:nvSpPr>
        <p:spPr>
          <a:xfrm>
            <a:off x="1203616" y="5794577"/>
            <a:ext cx="1904648" cy="648254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рабочие тетради</a:t>
            </a:r>
          </a:p>
          <a:p>
            <a:pPr marL="285750" lvl="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атлас</a:t>
            </a:r>
          </a:p>
        </p:txBody>
      </p:sp>
      <p:sp>
        <p:nvSpPr>
          <p:cNvPr id="51" name="object 40"/>
          <p:cNvSpPr txBox="1"/>
          <p:nvPr/>
        </p:nvSpPr>
        <p:spPr>
          <a:xfrm>
            <a:off x="1263976" y="4236134"/>
            <a:ext cx="2386530" cy="234680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4953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390"/>
              </a:spcBef>
            </a:pP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ФП №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.1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.3.3.2.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9.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200" b="1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–</a:t>
            </a:r>
            <a:r>
              <a:rPr lang="en-US" sz="1200" dirty="0"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3.3.2.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9.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lang="en-US" sz="1200" b="1" spc="-10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650668" y="723527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096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24412" y="130939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8720" y="160191"/>
            <a:ext cx="926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КОМПОНЕНТЫ УМК под ред. В.Н. ХОЛИНОЙ. 10-11 КЛАССЫ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(углубленный уровень)</a:t>
            </a:r>
          </a:p>
          <a:p>
            <a:endParaRPr lang="ru-RU" sz="2400" b="1" dirty="0">
              <a:solidFill>
                <a:srgbClr val="002060"/>
              </a:solidFill>
              <a:latin typeface="Carlito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498707" y="569714"/>
            <a:ext cx="9876962" cy="100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9" descr="География. 11 класс. Рабочая тетрад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03" y="1360520"/>
            <a:ext cx="1519237" cy="215266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7" descr="География. 10 класс. Рабочая тетрад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89" y="1359438"/>
            <a:ext cx="1519237" cy="215266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910343" y="975450"/>
            <a:ext cx="1686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рабочие тетради</a:t>
            </a:r>
          </a:p>
        </p:txBody>
      </p:sp>
      <p:pic>
        <p:nvPicPr>
          <p:cNvPr id="53" name="Picture 41" descr="География. 10–11 классы. Атлас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38" y="3950540"/>
            <a:ext cx="1888317" cy="24977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2293676" y="3648088"/>
            <a:ext cx="715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Атлас </a:t>
            </a:r>
          </a:p>
        </p:txBody>
      </p:sp>
      <p:pic>
        <p:nvPicPr>
          <p:cNvPr id="55" name="Picture 72" descr="http://qrcoder.ru/code/?https%3A%2F%2Fshop.prosv.ru%2Fkatalog%23%2Forderby%3D5%26sFilters%3D6%21101438%3B&amp;10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7" y="2501665"/>
            <a:ext cx="2457220" cy="24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4" descr="География. Углубленный уровень. 10–11 классы. Книга для учител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32" y="1593646"/>
            <a:ext cx="1709797" cy="241914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8789716" y="985671"/>
            <a:ext cx="2340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400" b="1" dirty="0">
                <a:latin typeface="Carlito"/>
                <a:cs typeface="Calibri" panose="020F0502020204030204" pitchFamily="34" charset="0"/>
              </a:rPr>
              <a:t>книга для учителя</a:t>
            </a:r>
          </a:p>
          <a:p>
            <a:pPr lvl="0">
              <a:buClr>
                <a:srgbClr val="2D3494"/>
              </a:buClr>
            </a:pPr>
            <a:r>
              <a:rPr lang="ru-RU" sz="1400" b="1" dirty="0">
                <a:latin typeface="Carlito"/>
                <a:cs typeface="Calibri" panose="020F0502020204030204" pitchFamily="34" charset="0"/>
              </a:rPr>
              <a:t>(методическое пособие)</a:t>
            </a:r>
          </a:p>
        </p:txBody>
      </p:sp>
      <p:sp>
        <p:nvSpPr>
          <p:cNvPr id="60" name="object 52"/>
          <p:cNvSpPr/>
          <p:nvPr/>
        </p:nvSpPr>
        <p:spPr>
          <a:xfrm>
            <a:off x="9098595" y="5727989"/>
            <a:ext cx="135488" cy="2041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53"/>
          <p:cNvSpPr/>
          <p:nvPr/>
        </p:nvSpPr>
        <p:spPr>
          <a:xfrm>
            <a:off x="8968844" y="5623164"/>
            <a:ext cx="414655" cy="424420"/>
          </a:xfrm>
          <a:custGeom>
            <a:avLst/>
            <a:gdLst/>
            <a:ahLst/>
            <a:cxnLst/>
            <a:rect l="l" t="t" r="r" b="b"/>
            <a:pathLst>
              <a:path w="414654" h="411479">
                <a:moveTo>
                  <a:pt x="227838" y="0"/>
                </a:moveTo>
                <a:lnTo>
                  <a:pt x="183769" y="0"/>
                </a:lnTo>
                <a:lnTo>
                  <a:pt x="166116" y="2920"/>
                </a:lnTo>
                <a:lnTo>
                  <a:pt x="126365" y="14604"/>
                </a:lnTo>
                <a:lnTo>
                  <a:pt x="89662" y="33654"/>
                </a:lnTo>
                <a:lnTo>
                  <a:pt x="60325" y="60070"/>
                </a:lnTo>
                <a:lnTo>
                  <a:pt x="33782" y="89280"/>
                </a:lnTo>
                <a:lnTo>
                  <a:pt x="25019" y="106933"/>
                </a:lnTo>
                <a:lnTo>
                  <a:pt x="14732" y="124459"/>
                </a:lnTo>
                <a:lnTo>
                  <a:pt x="8763" y="143509"/>
                </a:lnTo>
                <a:lnTo>
                  <a:pt x="4445" y="162559"/>
                </a:lnTo>
                <a:lnTo>
                  <a:pt x="0" y="183006"/>
                </a:lnTo>
                <a:lnTo>
                  <a:pt x="0" y="226948"/>
                </a:lnTo>
                <a:lnTo>
                  <a:pt x="4445" y="247522"/>
                </a:lnTo>
                <a:lnTo>
                  <a:pt x="8763" y="265048"/>
                </a:lnTo>
                <a:lnTo>
                  <a:pt x="14732" y="284098"/>
                </a:lnTo>
                <a:lnTo>
                  <a:pt x="25019" y="303148"/>
                </a:lnTo>
                <a:lnTo>
                  <a:pt x="33782" y="320674"/>
                </a:lnTo>
                <a:lnTo>
                  <a:pt x="46990" y="336803"/>
                </a:lnTo>
                <a:lnTo>
                  <a:pt x="60325" y="349973"/>
                </a:lnTo>
                <a:lnTo>
                  <a:pt x="74930" y="364616"/>
                </a:lnTo>
                <a:lnTo>
                  <a:pt x="89662" y="376339"/>
                </a:lnTo>
                <a:lnTo>
                  <a:pt x="107315" y="385127"/>
                </a:lnTo>
                <a:lnTo>
                  <a:pt x="126365" y="395376"/>
                </a:lnTo>
                <a:lnTo>
                  <a:pt x="145542" y="402691"/>
                </a:lnTo>
                <a:lnTo>
                  <a:pt x="166116" y="408546"/>
                </a:lnTo>
                <a:lnTo>
                  <a:pt x="183769" y="410019"/>
                </a:lnTo>
                <a:lnTo>
                  <a:pt x="207264" y="411479"/>
                </a:lnTo>
                <a:lnTo>
                  <a:pt x="248412" y="408546"/>
                </a:lnTo>
                <a:lnTo>
                  <a:pt x="267589" y="402691"/>
                </a:lnTo>
                <a:lnTo>
                  <a:pt x="288163" y="395376"/>
                </a:lnTo>
                <a:lnTo>
                  <a:pt x="304292" y="385127"/>
                </a:lnTo>
                <a:lnTo>
                  <a:pt x="310184" y="382193"/>
                </a:lnTo>
                <a:lnTo>
                  <a:pt x="188214" y="382193"/>
                </a:lnTo>
                <a:lnTo>
                  <a:pt x="170561" y="377799"/>
                </a:lnTo>
                <a:lnTo>
                  <a:pt x="154305" y="374865"/>
                </a:lnTo>
                <a:lnTo>
                  <a:pt x="136651" y="369011"/>
                </a:lnTo>
                <a:lnTo>
                  <a:pt x="122047" y="361695"/>
                </a:lnTo>
                <a:lnTo>
                  <a:pt x="107315" y="351447"/>
                </a:lnTo>
                <a:lnTo>
                  <a:pt x="94107" y="342658"/>
                </a:lnTo>
                <a:lnTo>
                  <a:pt x="58800" y="303148"/>
                </a:lnTo>
                <a:lnTo>
                  <a:pt x="35306" y="257682"/>
                </a:lnTo>
                <a:lnTo>
                  <a:pt x="27940" y="204977"/>
                </a:lnTo>
                <a:lnTo>
                  <a:pt x="29337" y="187451"/>
                </a:lnTo>
                <a:lnTo>
                  <a:pt x="32385" y="169925"/>
                </a:lnTo>
                <a:lnTo>
                  <a:pt x="35306" y="153796"/>
                </a:lnTo>
                <a:lnTo>
                  <a:pt x="42672" y="136143"/>
                </a:lnTo>
                <a:lnTo>
                  <a:pt x="51435" y="121538"/>
                </a:lnTo>
                <a:lnTo>
                  <a:pt x="58800" y="106933"/>
                </a:lnTo>
                <a:lnTo>
                  <a:pt x="107315" y="57149"/>
                </a:lnTo>
                <a:lnTo>
                  <a:pt x="154305" y="35178"/>
                </a:lnTo>
                <a:lnTo>
                  <a:pt x="207264" y="27812"/>
                </a:lnTo>
                <a:lnTo>
                  <a:pt x="311919" y="27812"/>
                </a:lnTo>
                <a:lnTo>
                  <a:pt x="304292" y="23367"/>
                </a:lnTo>
                <a:lnTo>
                  <a:pt x="288163" y="14604"/>
                </a:lnTo>
                <a:lnTo>
                  <a:pt x="267589" y="7365"/>
                </a:lnTo>
                <a:lnTo>
                  <a:pt x="248412" y="2920"/>
                </a:lnTo>
                <a:lnTo>
                  <a:pt x="227838" y="0"/>
                </a:lnTo>
                <a:close/>
              </a:path>
              <a:path w="414654" h="411479">
                <a:moveTo>
                  <a:pt x="311919" y="27812"/>
                </a:moveTo>
                <a:lnTo>
                  <a:pt x="207264" y="27812"/>
                </a:lnTo>
                <a:lnTo>
                  <a:pt x="223393" y="29336"/>
                </a:lnTo>
                <a:lnTo>
                  <a:pt x="242570" y="30733"/>
                </a:lnTo>
                <a:lnTo>
                  <a:pt x="260223" y="35178"/>
                </a:lnTo>
                <a:lnTo>
                  <a:pt x="274827" y="42417"/>
                </a:lnTo>
                <a:lnTo>
                  <a:pt x="291084" y="49783"/>
                </a:lnTo>
                <a:lnTo>
                  <a:pt x="304292" y="57149"/>
                </a:lnTo>
                <a:lnTo>
                  <a:pt x="320421" y="68833"/>
                </a:lnTo>
                <a:lnTo>
                  <a:pt x="330708" y="80517"/>
                </a:lnTo>
                <a:lnTo>
                  <a:pt x="343916" y="93725"/>
                </a:lnTo>
                <a:lnTo>
                  <a:pt x="370459" y="136143"/>
                </a:lnTo>
                <a:lnTo>
                  <a:pt x="379222" y="169925"/>
                </a:lnTo>
                <a:lnTo>
                  <a:pt x="383667" y="187451"/>
                </a:lnTo>
                <a:lnTo>
                  <a:pt x="383667" y="222630"/>
                </a:lnTo>
                <a:lnTo>
                  <a:pt x="379222" y="241553"/>
                </a:lnTo>
                <a:lnTo>
                  <a:pt x="376300" y="257682"/>
                </a:lnTo>
                <a:lnTo>
                  <a:pt x="354202" y="303148"/>
                </a:lnTo>
                <a:lnTo>
                  <a:pt x="330708" y="329476"/>
                </a:lnTo>
                <a:lnTo>
                  <a:pt x="320421" y="342658"/>
                </a:lnTo>
                <a:lnTo>
                  <a:pt x="304292" y="351447"/>
                </a:lnTo>
                <a:lnTo>
                  <a:pt x="291084" y="361695"/>
                </a:lnTo>
                <a:lnTo>
                  <a:pt x="274827" y="369011"/>
                </a:lnTo>
                <a:lnTo>
                  <a:pt x="260223" y="374865"/>
                </a:lnTo>
                <a:lnTo>
                  <a:pt x="242570" y="377799"/>
                </a:lnTo>
                <a:lnTo>
                  <a:pt x="223393" y="382193"/>
                </a:lnTo>
                <a:lnTo>
                  <a:pt x="310184" y="382193"/>
                </a:lnTo>
                <a:lnTo>
                  <a:pt x="321945" y="376339"/>
                </a:lnTo>
                <a:lnTo>
                  <a:pt x="338074" y="364616"/>
                </a:lnTo>
                <a:lnTo>
                  <a:pt x="354202" y="349973"/>
                </a:lnTo>
                <a:lnTo>
                  <a:pt x="367538" y="336803"/>
                </a:lnTo>
                <a:lnTo>
                  <a:pt x="377825" y="320674"/>
                </a:lnTo>
                <a:lnTo>
                  <a:pt x="389509" y="303148"/>
                </a:lnTo>
                <a:lnTo>
                  <a:pt x="404241" y="265048"/>
                </a:lnTo>
                <a:lnTo>
                  <a:pt x="410083" y="247522"/>
                </a:lnTo>
                <a:lnTo>
                  <a:pt x="411607" y="226948"/>
                </a:lnTo>
                <a:lnTo>
                  <a:pt x="414527" y="204977"/>
                </a:lnTo>
                <a:lnTo>
                  <a:pt x="411607" y="183006"/>
                </a:lnTo>
                <a:lnTo>
                  <a:pt x="410083" y="162559"/>
                </a:lnTo>
                <a:lnTo>
                  <a:pt x="404241" y="143509"/>
                </a:lnTo>
                <a:lnTo>
                  <a:pt x="389509" y="106933"/>
                </a:lnTo>
                <a:lnTo>
                  <a:pt x="367538" y="74675"/>
                </a:lnTo>
                <a:lnTo>
                  <a:pt x="321945" y="33654"/>
                </a:lnTo>
                <a:lnTo>
                  <a:pt x="311919" y="27812"/>
                </a:lnTo>
                <a:close/>
              </a:path>
            </a:pathLst>
          </a:custGeom>
          <a:solidFill>
            <a:srgbClr val="2E3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Прямоугольник 61"/>
          <p:cNvSpPr/>
          <p:nvPr/>
        </p:nvSpPr>
        <p:spPr>
          <a:xfrm>
            <a:off x="9464734" y="5602526"/>
            <a:ext cx="1768375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dirty="0">
                <a:solidFill>
                  <a:srgbClr val="171717"/>
                </a:solidFill>
                <a:latin typeface="Carlito"/>
                <a:cs typeface="Carlito"/>
              </a:rPr>
              <a:t>в электронной форме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dirty="0">
                <a:solidFill>
                  <a:srgbClr val="171717"/>
                </a:solidFill>
                <a:latin typeface="Carlito"/>
                <a:cs typeface="Carlito"/>
              </a:rPr>
              <a:t> доступна для скачивания на сайте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9456938" y="5306315"/>
            <a:ext cx="1917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D3494"/>
              </a:buClr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187911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8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3718" y="151091"/>
            <a:ext cx="1042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ЛИНИЯ УМК В.П. МАКСАКОВСКИЙ 10-11 КЛАССЫ  (базовый уровень) 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4123513" y="1826696"/>
            <a:ext cx="5725823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   </a:t>
            </a:r>
            <a:r>
              <a:rPr lang="ru-RU" b="1" i="1" dirty="0"/>
              <a:t>Ключевые преимущества учебников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качество, доказанное временем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акцент на формирование умений анализировать процессы и явления, происходящие в мире, самостоятельно </a:t>
            </a:r>
            <a:r>
              <a:rPr lang="ru-RU" sz="1600" dirty="0"/>
              <a:t>получать</a:t>
            </a:r>
            <a:r>
              <a:rPr lang="ru-RU" dirty="0"/>
              <a:t> необходимую информацию и работать с ней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задания, направленные на решение проблемных и творческих задач</a:t>
            </a:r>
          </a:p>
        </p:txBody>
      </p:sp>
      <p:sp>
        <p:nvSpPr>
          <p:cNvPr id="58" name="Подзаголовок 3"/>
          <p:cNvSpPr txBox="1">
            <a:spLocks/>
          </p:cNvSpPr>
          <p:nvPr/>
        </p:nvSpPr>
        <p:spPr>
          <a:xfrm>
            <a:off x="240697" y="5118799"/>
            <a:ext cx="2132381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методическое пособие            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Подзаголовок 3"/>
          <p:cNvSpPr txBox="1">
            <a:spLocks/>
          </p:cNvSpPr>
          <p:nvPr/>
        </p:nvSpPr>
        <p:spPr>
          <a:xfrm>
            <a:off x="2373078" y="5426445"/>
            <a:ext cx="2132381" cy="870390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тетрадь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атлас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контурные карты</a:t>
            </a:r>
          </a:p>
          <a:p>
            <a:pPr lvl="0">
              <a:buClr>
                <a:srgbClr val="2D3494"/>
              </a:buClr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7" descr="Изображение География. 10-11 классы. Базовый уровен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5" y="1760942"/>
            <a:ext cx="2074047" cy="28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bject 39"/>
          <p:cNvSpPr txBox="1"/>
          <p:nvPr/>
        </p:nvSpPr>
        <p:spPr>
          <a:xfrm>
            <a:off x="1133656" y="4704793"/>
            <a:ext cx="1538944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05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1.1.3.3.2.7.1</a:t>
            </a:r>
            <a:endParaRPr sz="1200" dirty="0">
              <a:latin typeface="Carlito"/>
              <a:cs typeface="Carlito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1504085" y="641211"/>
            <a:ext cx="9871584" cy="138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254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0" y="23883"/>
            <a:ext cx="1326338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9582" y="1474355"/>
            <a:ext cx="1499460" cy="2102807"/>
          </a:xfrm>
          <a:prstGeom prst="rect">
            <a:avLst/>
          </a:prstGeom>
        </p:spPr>
      </p:pic>
      <p:sp>
        <p:nvSpPr>
          <p:cNvPr id="47" name="object 52"/>
          <p:cNvSpPr/>
          <p:nvPr/>
        </p:nvSpPr>
        <p:spPr>
          <a:xfrm>
            <a:off x="8469582" y="6380874"/>
            <a:ext cx="192024" cy="242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3"/>
          <p:cNvSpPr/>
          <p:nvPr/>
        </p:nvSpPr>
        <p:spPr>
          <a:xfrm>
            <a:off x="8364425" y="6290959"/>
            <a:ext cx="414655" cy="424420"/>
          </a:xfrm>
          <a:custGeom>
            <a:avLst/>
            <a:gdLst/>
            <a:ahLst/>
            <a:cxnLst/>
            <a:rect l="l" t="t" r="r" b="b"/>
            <a:pathLst>
              <a:path w="414654" h="411479">
                <a:moveTo>
                  <a:pt x="227838" y="0"/>
                </a:moveTo>
                <a:lnTo>
                  <a:pt x="183769" y="0"/>
                </a:lnTo>
                <a:lnTo>
                  <a:pt x="166116" y="2920"/>
                </a:lnTo>
                <a:lnTo>
                  <a:pt x="126365" y="14604"/>
                </a:lnTo>
                <a:lnTo>
                  <a:pt x="89662" y="33654"/>
                </a:lnTo>
                <a:lnTo>
                  <a:pt x="60325" y="60070"/>
                </a:lnTo>
                <a:lnTo>
                  <a:pt x="33782" y="89280"/>
                </a:lnTo>
                <a:lnTo>
                  <a:pt x="25019" y="106933"/>
                </a:lnTo>
                <a:lnTo>
                  <a:pt x="14732" y="124459"/>
                </a:lnTo>
                <a:lnTo>
                  <a:pt x="8763" y="143509"/>
                </a:lnTo>
                <a:lnTo>
                  <a:pt x="4445" y="162559"/>
                </a:lnTo>
                <a:lnTo>
                  <a:pt x="0" y="183006"/>
                </a:lnTo>
                <a:lnTo>
                  <a:pt x="0" y="226948"/>
                </a:lnTo>
                <a:lnTo>
                  <a:pt x="4445" y="247522"/>
                </a:lnTo>
                <a:lnTo>
                  <a:pt x="8763" y="265048"/>
                </a:lnTo>
                <a:lnTo>
                  <a:pt x="14732" y="284098"/>
                </a:lnTo>
                <a:lnTo>
                  <a:pt x="25019" y="303148"/>
                </a:lnTo>
                <a:lnTo>
                  <a:pt x="33782" y="320674"/>
                </a:lnTo>
                <a:lnTo>
                  <a:pt x="46990" y="336803"/>
                </a:lnTo>
                <a:lnTo>
                  <a:pt x="60325" y="349973"/>
                </a:lnTo>
                <a:lnTo>
                  <a:pt x="74930" y="364616"/>
                </a:lnTo>
                <a:lnTo>
                  <a:pt x="89662" y="376339"/>
                </a:lnTo>
                <a:lnTo>
                  <a:pt x="107315" y="385127"/>
                </a:lnTo>
                <a:lnTo>
                  <a:pt x="126365" y="395376"/>
                </a:lnTo>
                <a:lnTo>
                  <a:pt x="145542" y="402691"/>
                </a:lnTo>
                <a:lnTo>
                  <a:pt x="166116" y="408546"/>
                </a:lnTo>
                <a:lnTo>
                  <a:pt x="183769" y="410019"/>
                </a:lnTo>
                <a:lnTo>
                  <a:pt x="207264" y="411479"/>
                </a:lnTo>
                <a:lnTo>
                  <a:pt x="248412" y="408546"/>
                </a:lnTo>
                <a:lnTo>
                  <a:pt x="267589" y="402691"/>
                </a:lnTo>
                <a:lnTo>
                  <a:pt x="288163" y="395376"/>
                </a:lnTo>
                <a:lnTo>
                  <a:pt x="304292" y="385127"/>
                </a:lnTo>
                <a:lnTo>
                  <a:pt x="310184" y="382193"/>
                </a:lnTo>
                <a:lnTo>
                  <a:pt x="188214" y="382193"/>
                </a:lnTo>
                <a:lnTo>
                  <a:pt x="170561" y="377799"/>
                </a:lnTo>
                <a:lnTo>
                  <a:pt x="154305" y="374865"/>
                </a:lnTo>
                <a:lnTo>
                  <a:pt x="136651" y="369011"/>
                </a:lnTo>
                <a:lnTo>
                  <a:pt x="122047" y="361695"/>
                </a:lnTo>
                <a:lnTo>
                  <a:pt x="107315" y="351447"/>
                </a:lnTo>
                <a:lnTo>
                  <a:pt x="94107" y="342658"/>
                </a:lnTo>
                <a:lnTo>
                  <a:pt x="58800" y="303148"/>
                </a:lnTo>
                <a:lnTo>
                  <a:pt x="35306" y="257682"/>
                </a:lnTo>
                <a:lnTo>
                  <a:pt x="27940" y="204977"/>
                </a:lnTo>
                <a:lnTo>
                  <a:pt x="29337" y="187451"/>
                </a:lnTo>
                <a:lnTo>
                  <a:pt x="32385" y="169925"/>
                </a:lnTo>
                <a:lnTo>
                  <a:pt x="35306" y="153796"/>
                </a:lnTo>
                <a:lnTo>
                  <a:pt x="42672" y="136143"/>
                </a:lnTo>
                <a:lnTo>
                  <a:pt x="51435" y="121538"/>
                </a:lnTo>
                <a:lnTo>
                  <a:pt x="58800" y="106933"/>
                </a:lnTo>
                <a:lnTo>
                  <a:pt x="107315" y="57149"/>
                </a:lnTo>
                <a:lnTo>
                  <a:pt x="154305" y="35178"/>
                </a:lnTo>
                <a:lnTo>
                  <a:pt x="207264" y="27812"/>
                </a:lnTo>
                <a:lnTo>
                  <a:pt x="311919" y="27812"/>
                </a:lnTo>
                <a:lnTo>
                  <a:pt x="304292" y="23367"/>
                </a:lnTo>
                <a:lnTo>
                  <a:pt x="288163" y="14604"/>
                </a:lnTo>
                <a:lnTo>
                  <a:pt x="267589" y="7365"/>
                </a:lnTo>
                <a:lnTo>
                  <a:pt x="248412" y="2920"/>
                </a:lnTo>
                <a:lnTo>
                  <a:pt x="227838" y="0"/>
                </a:lnTo>
                <a:close/>
              </a:path>
              <a:path w="414654" h="411479">
                <a:moveTo>
                  <a:pt x="311919" y="27812"/>
                </a:moveTo>
                <a:lnTo>
                  <a:pt x="207264" y="27812"/>
                </a:lnTo>
                <a:lnTo>
                  <a:pt x="223393" y="29336"/>
                </a:lnTo>
                <a:lnTo>
                  <a:pt x="242570" y="30733"/>
                </a:lnTo>
                <a:lnTo>
                  <a:pt x="260223" y="35178"/>
                </a:lnTo>
                <a:lnTo>
                  <a:pt x="274827" y="42417"/>
                </a:lnTo>
                <a:lnTo>
                  <a:pt x="291084" y="49783"/>
                </a:lnTo>
                <a:lnTo>
                  <a:pt x="304292" y="57149"/>
                </a:lnTo>
                <a:lnTo>
                  <a:pt x="320421" y="68833"/>
                </a:lnTo>
                <a:lnTo>
                  <a:pt x="330708" y="80517"/>
                </a:lnTo>
                <a:lnTo>
                  <a:pt x="343916" y="93725"/>
                </a:lnTo>
                <a:lnTo>
                  <a:pt x="370459" y="136143"/>
                </a:lnTo>
                <a:lnTo>
                  <a:pt x="379222" y="169925"/>
                </a:lnTo>
                <a:lnTo>
                  <a:pt x="383667" y="187451"/>
                </a:lnTo>
                <a:lnTo>
                  <a:pt x="383667" y="222630"/>
                </a:lnTo>
                <a:lnTo>
                  <a:pt x="379222" y="241553"/>
                </a:lnTo>
                <a:lnTo>
                  <a:pt x="376300" y="257682"/>
                </a:lnTo>
                <a:lnTo>
                  <a:pt x="354202" y="303148"/>
                </a:lnTo>
                <a:lnTo>
                  <a:pt x="330708" y="329476"/>
                </a:lnTo>
                <a:lnTo>
                  <a:pt x="320421" y="342658"/>
                </a:lnTo>
                <a:lnTo>
                  <a:pt x="304292" y="351447"/>
                </a:lnTo>
                <a:lnTo>
                  <a:pt x="291084" y="361695"/>
                </a:lnTo>
                <a:lnTo>
                  <a:pt x="274827" y="369011"/>
                </a:lnTo>
                <a:lnTo>
                  <a:pt x="260223" y="374865"/>
                </a:lnTo>
                <a:lnTo>
                  <a:pt x="242570" y="377799"/>
                </a:lnTo>
                <a:lnTo>
                  <a:pt x="223393" y="382193"/>
                </a:lnTo>
                <a:lnTo>
                  <a:pt x="310184" y="382193"/>
                </a:lnTo>
                <a:lnTo>
                  <a:pt x="321945" y="376339"/>
                </a:lnTo>
                <a:lnTo>
                  <a:pt x="338074" y="364616"/>
                </a:lnTo>
                <a:lnTo>
                  <a:pt x="354202" y="349973"/>
                </a:lnTo>
                <a:lnTo>
                  <a:pt x="367538" y="336803"/>
                </a:lnTo>
                <a:lnTo>
                  <a:pt x="377825" y="320674"/>
                </a:lnTo>
                <a:lnTo>
                  <a:pt x="389509" y="303148"/>
                </a:lnTo>
                <a:lnTo>
                  <a:pt x="404241" y="265048"/>
                </a:lnTo>
                <a:lnTo>
                  <a:pt x="410083" y="247522"/>
                </a:lnTo>
                <a:lnTo>
                  <a:pt x="411607" y="226948"/>
                </a:lnTo>
                <a:lnTo>
                  <a:pt x="414527" y="204977"/>
                </a:lnTo>
                <a:lnTo>
                  <a:pt x="411607" y="183006"/>
                </a:lnTo>
                <a:lnTo>
                  <a:pt x="410083" y="162559"/>
                </a:lnTo>
                <a:lnTo>
                  <a:pt x="404241" y="143509"/>
                </a:lnTo>
                <a:lnTo>
                  <a:pt x="389509" y="106933"/>
                </a:lnTo>
                <a:lnTo>
                  <a:pt x="367538" y="74675"/>
                </a:lnTo>
                <a:lnTo>
                  <a:pt x="321945" y="33654"/>
                </a:lnTo>
                <a:lnTo>
                  <a:pt x="311919" y="27812"/>
                </a:lnTo>
                <a:close/>
              </a:path>
            </a:pathLst>
          </a:custGeom>
          <a:solidFill>
            <a:srgbClr val="2E3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Прямоугольник 50"/>
          <p:cNvSpPr/>
          <p:nvPr/>
        </p:nvSpPr>
        <p:spPr>
          <a:xfrm>
            <a:off x="785579" y="641383"/>
            <a:ext cx="2619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Атласы и контурные карты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584" y="1015173"/>
            <a:ext cx="1720628" cy="2358342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8674824" y="6222429"/>
            <a:ext cx="1753942" cy="474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dirty="0">
                <a:solidFill>
                  <a:srgbClr val="171717"/>
                </a:solidFill>
                <a:latin typeface="Carlito"/>
                <a:cs typeface="Carlito"/>
              </a:rPr>
              <a:t>в электронной форме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200" dirty="0">
                <a:solidFill>
                  <a:srgbClr val="171717"/>
                </a:solidFill>
                <a:latin typeface="Carlito"/>
                <a:cs typeface="Carlito"/>
              </a:rPr>
              <a:t> на сайте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252207" y="687549"/>
            <a:ext cx="1577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Методические</a:t>
            </a:r>
          </a:p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рекомендации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8364425" y="3708607"/>
            <a:ext cx="23162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</p:txBody>
      </p:sp>
      <p:pic>
        <p:nvPicPr>
          <p:cNvPr id="58" name="Picture 2" descr="http://qrcoder.ru/code/?https%3A%2F%2Fshop.prosv.ru%2Fkatalog%23%2Forderby%3D5%26sFilters%3D8%212497%2C2503%2C2505%2C2508%3B6%212359%3B&amp;10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93" y="2267697"/>
            <a:ext cx="2573856" cy="257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1052929" y="3754879"/>
            <a:ext cx="2633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165" marR="723265">
              <a:lnSpc>
                <a:spcPct val="100000"/>
              </a:lnSpc>
              <a:spcBef>
                <a:spcPts val="710"/>
              </a:spcBef>
            </a:pPr>
            <a:r>
              <a:rPr lang="ru-RU" sz="1400" b="1" dirty="0">
                <a:solidFill>
                  <a:srgbClr val="171717"/>
                </a:solidFill>
                <a:latin typeface="Carlito"/>
                <a:cs typeface="Carlito"/>
              </a:rPr>
              <a:t>Ра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бо</a:t>
            </a:r>
            <a:r>
              <a:rPr lang="ru-RU" sz="1400" b="1" dirty="0">
                <a:solidFill>
                  <a:srgbClr val="171717"/>
                </a:solidFill>
                <a:latin typeface="Carlito"/>
                <a:cs typeface="Carlito"/>
              </a:rPr>
              <a:t>чая  </a:t>
            </a:r>
            <a:r>
              <a:rPr lang="ru-RU" sz="1400" b="1" spc="-5" dirty="0">
                <a:solidFill>
                  <a:srgbClr val="171717"/>
                </a:solidFill>
                <a:latin typeface="Carlito"/>
                <a:cs typeface="Carlito"/>
              </a:rPr>
              <a:t>тетрадь</a:t>
            </a:r>
            <a:endParaRPr lang="ru-RU" sz="1400" b="1" dirty="0">
              <a:latin typeface="Carlito"/>
              <a:cs typeface="Carlito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06C2C489-38E1-BB48-A651-15C065EC07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98" y="4161574"/>
            <a:ext cx="1513346" cy="2020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2003" y="4112846"/>
            <a:ext cx="1449157" cy="200565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1127" y="1003490"/>
            <a:ext cx="1768160" cy="23557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4657" y="38852"/>
            <a:ext cx="10030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КОМПОНЕНТЫ УМК В.П. МАКСАКОВСКИЙ 10-11 КЛАССЫ  </a:t>
            </a:r>
            <a:r>
              <a:rPr lang="ru-RU" sz="2000" b="1" dirty="0">
                <a:solidFill>
                  <a:srgbClr val="002060"/>
                </a:solidFill>
              </a:rPr>
              <a:t>(базовый уровень) 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384624" y="499135"/>
            <a:ext cx="9990792" cy="406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2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93743" y="1405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22260" y="1140396"/>
            <a:ext cx="5830104" cy="20621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i="1" dirty="0"/>
              <a:t>      Ключевые преимущества учебников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главной особенностью является </a:t>
            </a:r>
            <a:r>
              <a:rPr lang="ru-RU" sz="1600" i="1" dirty="0"/>
              <a:t>историко-географический</a:t>
            </a:r>
            <a:r>
              <a:rPr lang="ru-RU" sz="1600" dirty="0"/>
              <a:t> подход в изучении регионов.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научность и практическая значимость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обеспечение живого интереса к предмету (межпредметные связи с историей, обществознанием, экономикой)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84996" name="Picture 4" descr="География. Базовый уровень. 10-11 классы. Учебни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8" y="933152"/>
            <a:ext cx="2282042" cy="294763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487937" y="94622"/>
            <a:ext cx="1025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ЛИНИЯ УМК А.П. КУЗНЕЦОВА, Э.В. КИМ . 10-11 КЛАССЫ </a:t>
            </a:r>
            <a:r>
              <a:rPr lang="ru-RU" sz="2000" b="1" spc="-5" dirty="0">
                <a:solidFill>
                  <a:srgbClr val="002060"/>
                </a:solidFill>
                <a:cs typeface="Carlito"/>
              </a:rPr>
              <a:t>(базовый</a:t>
            </a:r>
            <a:r>
              <a:rPr lang="ru-RU" sz="2000" b="1" spc="15" dirty="0">
                <a:solidFill>
                  <a:srgbClr val="002060"/>
                </a:solidFill>
                <a:cs typeface="Carlito"/>
              </a:rPr>
              <a:t> </a:t>
            </a:r>
            <a:r>
              <a:rPr lang="ru-RU" sz="2000" b="1" spc="-5" dirty="0">
                <a:solidFill>
                  <a:srgbClr val="002060"/>
                </a:solidFill>
                <a:cs typeface="Carlito"/>
              </a:rPr>
              <a:t>уровень)</a:t>
            </a:r>
            <a:endParaRPr lang="ru-RU" sz="2000" b="1" dirty="0">
              <a:solidFill>
                <a:srgbClr val="002060"/>
              </a:solidFill>
              <a:cs typeface="Carlito"/>
            </a:endParaRPr>
          </a:p>
        </p:txBody>
      </p:sp>
      <p:sp>
        <p:nvSpPr>
          <p:cNvPr id="63" name="object 29"/>
          <p:cNvSpPr txBox="1"/>
          <p:nvPr/>
        </p:nvSpPr>
        <p:spPr>
          <a:xfrm>
            <a:off x="538087" y="4055939"/>
            <a:ext cx="1779669" cy="162865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05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05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lang="ru-RU" sz="105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50" b="1" spc="-10" dirty="0">
                <a:solidFill>
                  <a:srgbClr val="FFFFFF"/>
                </a:solidFill>
                <a:latin typeface="Carlito"/>
                <a:cs typeface="Carlito"/>
              </a:rPr>
              <a:t>.3.3.</a:t>
            </a:r>
            <a:r>
              <a:rPr lang="ru-RU" sz="1050" b="1" spc="-10" dirty="0">
                <a:solidFill>
                  <a:srgbClr val="FFFFFF"/>
                </a:solidFill>
                <a:latin typeface="Carlito"/>
                <a:cs typeface="Carlito"/>
              </a:rPr>
              <a:t>2.</a:t>
            </a:r>
            <a:r>
              <a:rPr sz="1050" b="1" spc="-10" dirty="0">
                <a:solidFill>
                  <a:srgbClr val="FFFFFF"/>
                </a:solidFill>
                <a:latin typeface="Carlito"/>
                <a:cs typeface="Carlito"/>
              </a:rPr>
              <a:t>4.1</a:t>
            </a:r>
            <a:endParaRPr sz="1050" dirty="0">
              <a:latin typeface="Carlito"/>
              <a:cs typeface="Carlito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1357131" y="579320"/>
            <a:ext cx="10018538" cy="4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одзаголовок 3"/>
          <p:cNvSpPr txBox="1">
            <a:spLocks/>
          </p:cNvSpPr>
          <p:nvPr/>
        </p:nvSpPr>
        <p:spPr>
          <a:xfrm>
            <a:off x="491424" y="4732959"/>
            <a:ext cx="2132381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методическое пособие            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тетрадь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388581" y="3546565"/>
            <a:ext cx="5897462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                                                 Рекомендовано использовать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Атласы и контурные карты            или            атласы и контурные карты                         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«Учись быть первым!»                                     Традиционный комплект                      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                                                                                   (РГО)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                                                                                </a:t>
            </a:r>
          </a:p>
        </p:txBody>
      </p:sp>
      <p:pic>
        <p:nvPicPr>
          <p:cNvPr id="100" name="Picture 24" descr="География. 10-11 классы. Атлас (Учись быть первым!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38" y="4750962"/>
            <a:ext cx="1363376" cy="180647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6418" y="4218804"/>
            <a:ext cx="461442" cy="364240"/>
          </a:xfrm>
          <a:prstGeom prst="rect">
            <a:avLst/>
          </a:prstGeom>
        </p:spPr>
      </p:pic>
      <p:pic>
        <p:nvPicPr>
          <p:cNvPr id="51" name="Рисунок 50" descr="cover1__w220 (9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0573" y="4771074"/>
            <a:ext cx="1395453" cy="1845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436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4901293" y="1036836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39904" y="263364"/>
            <a:ext cx="132364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36" descr="География. Базовый уровень. 10–11 классы. Методическое пособ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82" y="1575907"/>
            <a:ext cx="1893059" cy="27249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9"/>
          <a:srcRect t="1328"/>
          <a:stretch/>
        </p:blipFill>
        <p:spPr>
          <a:xfrm>
            <a:off x="7681621" y="1565818"/>
            <a:ext cx="1852157" cy="2735073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15908" y="986031"/>
            <a:ext cx="1660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тетрадь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583099" y="1088498"/>
            <a:ext cx="25429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Методическое пособие           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659889" y="1044170"/>
            <a:ext cx="1973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</p:txBody>
      </p:sp>
      <p:sp>
        <p:nvSpPr>
          <p:cNvPr id="61" name="object 52"/>
          <p:cNvSpPr/>
          <p:nvPr/>
        </p:nvSpPr>
        <p:spPr>
          <a:xfrm>
            <a:off x="5609480" y="4890614"/>
            <a:ext cx="192024" cy="2420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/>
              <a:t>                               </a:t>
            </a:r>
            <a:endParaRPr dirty="0"/>
          </a:p>
        </p:txBody>
      </p:sp>
      <p:sp>
        <p:nvSpPr>
          <p:cNvPr id="62" name="object 53"/>
          <p:cNvSpPr/>
          <p:nvPr/>
        </p:nvSpPr>
        <p:spPr>
          <a:xfrm>
            <a:off x="5504323" y="4800699"/>
            <a:ext cx="414655" cy="424420"/>
          </a:xfrm>
          <a:custGeom>
            <a:avLst/>
            <a:gdLst/>
            <a:ahLst/>
            <a:cxnLst/>
            <a:rect l="l" t="t" r="r" b="b"/>
            <a:pathLst>
              <a:path w="414654" h="411479">
                <a:moveTo>
                  <a:pt x="227838" y="0"/>
                </a:moveTo>
                <a:lnTo>
                  <a:pt x="183769" y="0"/>
                </a:lnTo>
                <a:lnTo>
                  <a:pt x="166116" y="2920"/>
                </a:lnTo>
                <a:lnTo>
                  <a:pt x="126365" y="14604"/>
                </a:lnTo>
                <a:lnTo>
                  <a:pt x="89662" y="33654"/>
                </a:lnTo>
                <a:lnTo>
                  <a:pt x="60325" y="60070"/>
                </a:lnTo>
                <a:lnTo>
                  <a:pt x="33782" y="89280"/>
                </a:lnTo>
                <a:lnTo>
                  <a:pt x="25019" y="106933"/>
                </a:lnTo>
                <a:lnTo>
                  <a:pt x="14732" y="124459"/>
                </a:lnTo>
                <a:lnTo>
                  <a:pt x="8763" y="143509"/>
                </a:lnTo>
                <a:lnTo>
                  <a:pt x="4445" y="162559"/>
                </a:lnTo>
                <a:lnTo>
                  <a:pt x="0" y="183006"/>
                </a:lnTo>
                <a:lnTo>
                  <a:pt x="0" y="226948"/>
                </a:lnTo>
                <a:lnTo>
                  <a:pt x="4445" y="247522"/>
                </a:lnTo>
                <a:lnTo>
                  <a:pt x="8763" y="265048"/>
                </a:lnTo>
                <a:lnTo>
                  <a:pt x="14732" y="284098"/>
                </a:lnTo>
                <a:lnTo>
                  <a:pt x="25019" y="303148"/>
                </a:lnTo>
                <a:lnTo>
                  <a:pt x="33782" y="320674"/>
                </a:lnTo>
                <a:lnTo>
                  <a:pt x="46990" y="336803"/>
                </a:lnTo>
                <a:lnTo>
                  <a:pt x="60325" y="349973"/>
                </a:lnTo>
                <a:lnTo>
                  <a:pt x="74930" y="364616"/>
                </a:lnTo>
                <a:lnTo>
                  <a:pt x="89662" y="376339"/>
                </a:lnTo>
                <a:lnTo>
                  <a:pt x="107315" y="385127"/>
                </a:lnTo>
                <a:lnTo>
                  <a:pt x="126365" y="395376"/>
                </a:lnTo>
                <a:lnTo>
                  <a:pt x="145542" y="402691"/>
                </a:lnTo>
                <a:lnTo>
                  <a:pt x="166116" y="408546"/>
                </a:lnTo>
                <a:lnTo>
                  <a:pt x="183769" y="410019"/>
                </a:lnTo>
                <a:lnTo>
                  <a:pt x="207264" y="411479"/>
                </a:lnTo>
                <a:lnTo>
                  <a:pt x="248412" y="408546"/>
                </a:lnTo>
                <a:lnTo>
                  <a:pt x="267589" y="402691"/>
                </a:lnTo>
                <a:lnTo>
                  <a:pt x="288163" y="395376"/>
                </a:lnTo>
                <a:lnTo>
                  <a:pt x="304292" y="385127"/>
                </a:lnTo>
                <a:lnTo>
                  <a:pt x="310184" y="382193"/>
                </a:lnTo>
                <a:lnTo>
                  <a:pt x="188214" y="382193"/>
                </a:lnTo>
                <a:lnTo>
                  <a:pt x="170561" y="377799"/>
                </a:lnTo>
                <a:lnTo>
                  <a:pt x="154305" y="374865"/>
                </a:lnTo>
                <a:lnTo>
                  <a:pt x="136651" y="369011"/>
                </a:lnTo>
                <a:lnTo>
                  <a:pt x="122047" y="361695"/>
                </a:lnTo>
                <a:lnTo>
                  <a:pt x="107315" y="351447"/>
                </a:lnTo>
                <a:lnTo>
                  <a:pt x="94107" y="342658"/>
                </a:lnTo>
                <a:lnTo>
                  <a:pt x="58800" y="303148"/>
                </a:lnTo>
                <a:lnTo>
                  <a:pt x="35306" y="257682"/>
                </a:lnTo>
                <a:lnTo>
                  <a:pt x="27940" y="204977"/>
                </a:lnTo>
                <a:lnTo>
                  <a:pt x="29337" y="187451"/>
                </a:lnTo>
                <a:lnTo>
                  <a:pt x="32385" y="169925"/>
                </a:lnTo>
                <a:lnTo>
                  <a:pt x="35306" y="153796"/>
                </a:lnTo>
                <a:lnTo>
                  <a:pt x="42672" y="136143"/>
                </a:lnTo>
                <a:lnTo>
                  <a:pt x="51435" y="121538"/>
                </a:lnTo>
                <a:lnTo>
                  <a:pt x="58800" y="106933"/>
                </a:lnTo>
                <a:lnTo>
                  <a:pt x="107315" y="57149"/>
                </a:lnTo>
                <a:lnTo>
                  <a:pt x="154305" y="35178"/>
                </a:lnTo>
                <a:lnTo>
                  <a:pt x="207264" y="27812"/>
                </a:lnTo>
                <a:lnTo>
                  <a:pt x="311919" y="27812"/>
                </a:lnTo>
                <a:lnTo>
                  <a:pt x="304292" y="23367"/>
                </a:lnTo>
                <a:lnTo>
                  <a:pt x="288163" y="14604"/>
                </a:lnTo>
                <a:lnTo>
                  <a:pt x="267589" y="7365"/>
                </a:lnTo>
                <a:lnTo>
                  <a:pt x="248412" y="2920"/>
                </a:lnTo>
                <a:lnTo>
                  <a:pt x="227838" y="0"/>
                </a:lnTo>
                <a:close/>
              </a:path>
              <a:path w="414654" h="411479">
                <a:moveTo>
                  <a:pt x="311919" y="27812"/>
                </a:moveTo>
                <a:lnTo>
                  <a:pt x="207264" y="27812"/>
                </a:lnTo>
                <a:lnTo>
                  <a:pt x="223393" y="29336"/>
                </a:lnTo>
                <a:lnTo>
                  <a:pt x="242570" y="30733"/>
                </a:lnTo>
                <a:lnTo>
                  <a:pt x="260223" y="35178"/>
                </a:lnTo>
                <a:lnTo>
                  <a:pt x="274827" y="42417"/>
                </a:lnTo>
                <a:lnTo>
                  <a:pt x="291084" y="49783"/>
                </a:lnTo>
                <a:lnTo>
                  <a:pt x="304292" y="57149"/>
                </a:lnTo>
                <a:lnTo>
                  <a:pt x="320421" y="68833"/>
                </a:lnTo>
                <a:lnTo>
                  <a:pt x="330708" y="80517"/>
                </a:lnTo>
                <a:lnTo>
                  <a:pt x="343916" y="93725"/>
                </a:lnTo>
                <a:lnTo>
                  <a:pt x="370459" y="136143"/>
                </a:lnTo>
                <a:lnTo>
                  <a:pt x="379222" y="169925"/>
                </a:lnTo>
                <a:lnTo>
                  <a:pt x="383667" y="187451"/>
                </a:lnTo>
                <a:lnTo>
                  <a:pt x="383667" y="222630"/>
                </a:lnTo>
                <a:lnTo>
                  <a:pt x="379222" y="241553"/>
                </a:lnTo>
                <a:lnTo>
                  <a:pt x="376300" y="257682"/>
                </a:lnTo>
                <a:lnTo>
                  <a:pt x="354202" y="303148"/>
                </a:lnTo>
                <a:lnTo>
                  <a:pt x="330708" y="329476"/>
                </a:lnTo>
                <a:lnTo>
                  <a:pt x="320421" y="342658"/>
                </a:lnTo>
                <a:lnTo>
                  <a:pt x="304292" y="351447"/>
                </a:lnTo>
                <a:lnTo>
                  <a:pt x="291084" y="361695"/>
                </a:lnTo>
                <a:lnTo>
                  <a:pt x="274827" y="369011"/>
                </a:lnTo>
                <a:lnTo>
                  <a:pt x="260223" y="374865"/>
                </a:lnTo>
                <a:lnTo>
                  <a:pt x="242570" y="377799"/>
                </a:lnTo>
                <a:lnTo>
                  <a:pt x="223393" y="382193"/>
                </a:lnTo>
                <a:lnTo>
                  <a:pt x="310184" y="382193"/>
                </a:lnTo>
                <a:lnTo>
                  <a:pt x="321945" y="376339"/>
                </a:lnTo>
                <a:lnTo>
                  <a:pt x="338074" y="364616"/>
                </a:lnTo>
                <a:lnTo>
                  <a:pt x="354202" y="349973"/>
                </a:lnTo>
                <a:lnTo>
                  <a:pt x="367538" y="336803"/>
                </a:lnTo>
                <a:lnTo>
                  <a:pt x="377825" y="320674"/>
                </a:lnTo>
                <a:lnTo>
                  <a:pt x="389509" y="303148"/>
                </a:lnTo>
                <a:lnTo>
                  <a:pt x="404241" y="265048"/>
                </a:lnTo>
                <a:lnTo>
                  <a:pt x="410083" y="247522"/>
                </a:lnTo>
                <a:lnTo>
                  <a:pt x="411607" y="226948"/>
                </a:lnTo>
                <a:lnTo>
                  <a:pt x="414527" y="204977"/>
                </a:lnTo>
                <a:lnTo>
                  <a:pt x="411607" y="183006"/>
                </a:lnTo>
                <a:lnTo>
                  <a:pt x="410083" y="162559"/>
                </a:lnTo>
                <a:lnTo>
                  <a:pt x="404241" y="143509"/>
                </a:lnTo>
                <a:lnTo>
                  <a:pt x="389509" y="106933"/>
                </a:lnTo>
                <a:lnTo>
                  <a:pt x="367538" y="74675"/>
                </a:lnTo>
                <a:lnTo>
                  <a:pt x="321945" y="33654"/>
                </a:lnTo>
                <a:lnTo>
                  <a:pt x="311919" y="27812"/>
                </a:lnTo>
                <a:close/>
              </a:path>
            </a:pathLst>
          </a:custGeom>
          <a:solidFill>
            <a:srgbClr val="2E3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3"/>
          <p:cNvSpPr txBox="1"/>
          <p:nvPr/>
        </p:nvSpPr>
        <p:spPr>
          <a:xfrm>
            <a:off x="6096000" y="4752702"/>
            <a:ext cx="2727326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171717"/>
                </a:solidFill>
                <a:latin typeface="Carlito"/>
                <a:cs typeface="Carlito"/>
              </a:rPr>
              <a:t>в электронной </a:t>
            </a:r>
            <a:r>
              <a:rPr sz="1400" dirty="0" err="1">
                <a:solidFill>
                  <a:srgbClr val="171717"/>
                </a:solidFill>
                <a:latin typeface="Carlito"/>
                <a:cs typeface="Carlito"/>
              </a:rPr>
              <a:t>форме</a:t>
            </a:r>
            <a:r>
              <a:rPr sz="1400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sz="1400" dirty="0" err="1">
                <a:solidFill>
                  <a:srgbClr val="171717"/>
                </a:solidFill>
                <a:latin typeface="Carlito"/>
                <a:cs typeface="Carlito"/>
              </a:rPr>
              <a:t>на</a:t>
            </a:r>
            <a:r>
              <a:rPr sz="1400" dirty="0">
                <a:solidFill>
                  <a:srgbClr val="171717"/>
                </a:solidFill>
                <a:latin typeface="Carlito"/>
                <a:cs typeface="Carlito"/>
              </a:rPr>
              <a:t> </a:t>
            </a:r>
            <a:r>
              <a:rPr sz="1400" dirty="0" err="1">
                <a:solidFill>
                  <a:srgbClr val="171717"/>
                </a:solidFill>
                <a:latin typeface="Carlito"/>
                <a:cs typeface="Carlito"/>
              </a:rPr>
              <a:t>сайте</a:t>
            </a:r>
            <a:endParaRPr lang="ru-RU" sz="1400" dirty="0">
              <a:solidFill>
                <a:srgbClr val="171717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dirty="0">
                <a:solidFill>
                  <a:srgbClr val="171717"/>
                </a:solidFill>
                <a:latin typeface="Carlito"/>
                <a:cs typeface="Carlito"/>
              </a:rPr>
              <a:t>доступно для скачивания          </a:t>
            </a:r>
            <a:endParaRPr sz="1200" dirty="0">
              <a:latin typeface="Carlito"/>
              <a:cs typeface="Carli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242" y="5371"/>
            <a:ext cx="858703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КОМПОНЕНТЫ УМКА.П. КУЗНЕЦОВА, Э.В. КИМ . 10-11 КЛАССЫ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spc="-5" dirty="0">
                <a:solidFill>
                  <a:srgbClr val="002060"/>
                </a:solidFill>
                <a:cs typeface="Carlito"/>
              </a:rPr>
              <a:t>(базовый</a:t>
            </a:r>
            <a:r>
              <a:rPr lang="ru-RU" sz="2000" b="1" spc="15" dirty="0">
                <a:solidFill>
                  <a:srgbClr val="002060"/>
                </a:solidFill>
                <a:cs typeface="Carlito"/>
              </a:rPr>
              <a:t> </a:t>
            </a:r>
            <a:r>
              <a:rPr lang="ru-RU" sz="2000" b="1" spc="-5" dirty="0">
                <a:solidFill>
                  <a:srgbClr val="002060"/>
                </a:solidFill>
                <a:cs typeface="Carlito"/>
              </a:rPr>
              <a:t>уровень)</a:t>
            </a:r>
            <a:endParaRPr lang="ru-RU" sz="2000" b="1" dirty="0">
              <a:solidFill>
                <a:srgbClr val="002060"/>
              </a:solidFill>
              <a:cs typeface="Carlito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 </a:t>
            </a:r>
            <a:endParaRPr lang="ru-RU" dirty="0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455815" y="706581"/>
            <a:ext cx="9919854" cy="391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34" descr="География. 10-11 классы. Рабочая тетрадь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4" y="1565817"/>
            <a:ext cx="2076070" cy="275425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69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" name="Picture 27" descr="https://catalog.prosv.ru/images/big/a74e7641-8ec3-11e6-b62d-0050569c7d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7" y="2022902"/>
            <a:ext cx="1828543" cy="254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616124" y="929218"/>
            <a:ext cx="4469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</a:rPr>
              <a:t> </a:t>
            </a:r>
            <a:r>
              <a:rPr lang="ru-RU" sz="2000" b="1" dirty="0"/>
              <a:t>Курс по выбору 10-11 классы</a:t>
            </a:r>
            <a:endParaRPr lang="ru-RU" sz="2000" b="1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312573" y="2062039"/>
            <a:ext cx="2469270" cy="280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содержание курса расширяет знания о государствах, граничащих с Россией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даёт глубокое и целостное представление о Российском </a:t>
            </a:r>
            <a:r>
              <a:rPr lang="ru-RU" sz="1600" dirty="0" err="1">
                <a:solidFill>
                  <a:srgbClr val="000000"/>
                </a:solidFill>
              </a:rPr>
              <a:t>порубежье</a:t>
            </a:r>
            <a:r>
              <a:rPr lang="ru-RU" sz="1600" dirty="0">
                <a:solidFill>
                  <a:srgbClr val="000000"/>
                </a:solidFill>
              </a:rPr>
              <a:t>,  хозяйстве и населении соседних стран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952719" y="124493"/>
            <a:ext cx="852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rlito"/>
              </a:rPr>
              <a:t>КУРСЫ ПО ВЫБОРУ И ПОСОБИЯ ПО ГЕОГРАФИИ. 10-11 КЛАССЫ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45" y="4092915"/>
            <a:ext cx="1516624" cy="21581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15" y="1793675"/>
            <a:ext cx="1531794" cy="21581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Скругленный прямоугольник 102">
            <a:extLst>
              <a:ext uri="{FF2B5EF4-FFF2-40B4-BE49-F238E27FC236}">
                <a16:creationId xmlns:a16="http://schemas.microsoft.com/office/drawing/2014/main" xmlns="" id="{CFBB0E25-C5D3-4A2B-BACE-6EA7AB98B489}"/>
              </a:ext>
            </a:extLst>
          </p:cNvPr>
          <p:cNvSpPr/>
          <p:nvPr/>
        </p:nvSpPr>
        <p:spPr>
          <a:xfrm>
            <a:off x="9942596" y="989071"/>
            <a:ext cx="1074459" cy="329376"/>
          </a:xfrm>
          <a:prstGeom prst="roundRect">
            <a:avLst/>
          </a:prstGeom>
          <a:solidFill>
            <a:srgbClr val="FC0652"/>
          </a:solidFill>
          <a:ln w="9525">
            <a:solidFill>
              <a:srgbClr val="FC0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НОВИНКА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51473" y="885187"/>
            <a:ext cx="4020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rlito"/>
              </a:rPr>
              <a:t>Учебное  пособие. 10-11 классы</a:t>
            </a:r>
          </a:p>
          <a:p>
            <a:r>
              <a:rPr lang="ru-RU" b="1" dirty="0">
                <a:latin typeface="Calibri" panose="020F0502020204030204" pitchFamily="34" charset="0"/>
              </a:rPr>
              <a:t>Новая географическая картина мира.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98963" y="1852128"/>
            <a:ext cx="2580863" cy="33701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181818">
                    <a:lumMod val="90000"/>
                    <a:lumOff val="10000"/>
                  </a:srgbClr>
                </a:solidFill>
                <a:latin typeface="Calibri" panose="020F0502020204030204" pitchFamily="34" charset="0"/>
              </a:rPr>
              <a:t>Актуальный и системно-организованный материал для учителя с целью подготовки к урокам, организации проектной и исследовательской деятельности учащихся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181818">
                    <a:lumMod val="90000"/>
                    <a:lumOff val="10000"/>
                  </a:srgbClr>
                </a:solidFill>
                <a:latin typeface="Calibri" panose="020F0502020204030204" pitchFamily="34" charset="0"/>
              </a:rPr>
              <a:t>Подготовка учащихся к олимпиадам и итоговой аттестации (ЕГЭ)</a:t>
            </a:r>
          </a:p>
        </p:txBody>
      </p:sp>
      <p:sp>
        <p:nvSpPr>
          <p:cNvPr id="51" name="object 40"/>
          <p:cNvSpPr txBox="1"/>
          <p:nvPr/>
        </p:nvSpPr>
        <p:spPr>
          <a:xfrm>
            <a:off x="508294" y="4680156"/>
            <a:ext cx="1297902" cy="21929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4953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390"/>
              </a:spcBef>
            </a:pPr>
            <a:r>
              <a:rPr sz="1100" b="1" spc="-5" dirty="0">
                <a:solidFill>
                  <a:srgbClr val="FFFFFF"/>
                </a:solidFill>
                <a:latin typeface="Carlito"/>
                <a:cs typeface="Carlito"/>
              </a:rPr>
              <a:t>ФП № </a:t>
            </a:r>
            <a:r>
              <a:rPr lang="ru-RU" sz="1100" b="1" spc="-10" dirty="0">
                <a:solidFill>
                  <a:srgbClr val="FFFFFF"/>
                </a:solidFill>
                <a:latin typeface="Carlito"/>
                <a:cs typeface="Carlito"/>
              </a:rPr>
              <a:t>2.1.3.1.1.1.1</a:t>
            </a:r>
            <a:endParaRPr lang="en-US" sz="1100" b="1" spc="-10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674328" y="604268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08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4"/>
          <p:cNvSpPr txBox="1"/>
          <p:nvPr/>
        </p:nvSpPr>
        <p:spPr>
          <a:xfrm>
            <a:off x="5657785" y="62170"/>
            <a:ext cx="316368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r>
              <a:rPr sz="2400" b="1" spc="-80" dirty="0">
                <a:solidFill>
                  <a:srgbClr val="002060"/>
                </a:solidFill>
                <a:latin typeface="Carlito"/>
                <a:cs typeface="Carlito"/>
              </a:rPr>
              <a:t>Т</a:t>
            </a:r>
            <a:r>
              <a:rPr sz="2400" b="1" dirty="0">
                <a:solidFill>
                  <a:srgbClr val="002060"/>
                </a:solidFill>
                <a:latin typeface="Carlito"/>
                <a:cs typeface="Carlito"/>
              </a:rPr>
              <a:t>А</a:t>
            </a:r>
            <a:r>
              <a:rPr sz="2400" b="1" spc="-5" dirty="0">
                <a:solidFill>
                  <a:srgbClr val="002060"/>
                </a:solidFill>
                <a:latin typeface="Carlito"/>
                <a:cs typeface="Carlito"/>
              </a:rPr>
              <a:t>РШ</a:t>
            </a:r>
            <a:r>
              <a:rPr sz="2400" b="1" dirty="0">
                <a:solidFill>
                  <a:srgbClr val="002060"/>
                </a:solidFill>
                <a:latin typeface="Carlito"/>
                <a:cs typeface="Carlito"/>
              </a:rPr>
              <a:t>АЯ  </a:t>
            </a:r>
            <a:r>
              <a:rPr sz="2400" b="1" spc="-15" dirty="0">
                <a:solidFill>
                  <a:srgbClr val="002060"/>
                </a:solidFill>
                <a:latin typeface="Carlito"/>
                <a:cs typeface="Carlito"/>
              </a:rPr>
              <a:t>ШКОЛА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sp>
        <p:nvSpPr>
          <p:cNvPr id="22" name="object 29"/>
          <p:cNvSpPr txBox="1"/>
          <p:nvPr/>
        </p:nvSpPr>
        <p:spPr>
          <a:xfrm>
            <a:off x="684292" y="5865320"/>
            <a:ext cx="2182878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1.1.3.3.2.2.1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 –</a:t>
            </a:r>
            <a:r>
              <a:rPr lang="ru-RU" sz="1000" b="1" dirty="0">
                <a:solidFill>
                  <a:schemeClr val="bg1"/>
                </a:solidFill>
                <a:latin typeface="Carlito"/>
                <a:cs typeface="Carlito"/>
              </a:rPr>
              <a:t>1.1.3.3.2.2.2</a:t>
            </a:r>
          </a:p>
        </p:txBody>
      </p:sp>
      <p:sp>
        <p:nvSpPr>
          <p:cNvPr id="25" name="object 41"/>
          <p:cNvSpPr txBox="1"/>
          <p:nvPr/>
        </p:nvSpPr>
        <p:spPr>
          <a:xfrm>
            <a:off x="8480166" y="867487"/>
            <a:ext cx="2945102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820" marR="203835" algn="ctr">
              <a:lnSpc>
                <a:spcPct val="100000"/>
              </a:lnSpc>
              <a:spcBef>
                <a:spcPts val="100"/>
              </a:spcBef>
            </a:pPr>
            <a:r>
              <a:rPr lang="ru-RU" sz="1050" b="1" dirty="0" err="1">
                <a:solidFill>
                  <a:srgbClr val="2E2E2E"/>
                </a:solidFill>
                <a:latin typeface="Carlito"/>
                <a:cs typeface="Carlito"/>
              </a:rPr>
              <a:t>УМК"Сферы</a:t>
            </a:r>
            <a:r>
              <a:rPr lang="ru-RU" sz="1050" b="1" dirty="0">
                <a:solidFill>
                  <a:srgbClr val="2E2E2E"/>
                </a:solidFill>
                <a:latin typeface="Carlito"/>
                <a:cs typeface="Carlito"/>
              </a:rPr>
              <a:t>" Д. Л. </a:t>
            </a:r>
            <a:r>
              <a:rPr lang="ru-RU" sz="1050" b="1" dirty="0" err="1">
                <a:solidFill>
                  <a:srgbClr val="2E2E2E"/>
                </a:solidFill>
                <a:latin typeface="Carlito"/>
                <a:cs typeface="Carlito"/>
              </a:rPr>
              <a:t>Лопатников</a:t>
            </a:r>
            <a:r>
              <a:rPr lang="ru-RU" sz="1050" b="1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</a:p>
          <a:p>
            <a:pPr marL="210820" marR="203835" algn="ctr">
              <a:spcBef>
                <a:spcPts val="100"/>
              </a:spcBef>
            </a:pPr>
            <a:r>
              <a:rPr lang="ru-RU" sz="1050" b="1" dirty="0">
                <a:solidFill>
                  <a:srgbClr val="2E2E2E"/>
                </a:solidFill>
                <a:latin typeface="Carlito"/>
                <a:cs typeface="Carlito"/>
              </a:rPr>
              <a:t>(базовый уровень) ) 10-11кл.</a:t>
            </a:r>
            <a:endParaRPr sz="1050" b="1" dirty="0">
              <a:latin typeface="Carlito"/>
              <a:cs typeface="Carlito"/>
            </a:endParaRPr>
          </a:p>
        </p:txBody>
      </p:sp>
      <p:sp>
        <p:nvSpPr>
          <p:cNvPr id="26" name="object 42"/>
          <p:cNvSpPr txBox="1"/>
          <p:nvPr/>
        </p:nvSpPr>
        <p:spPr>
          <a:xfrm>
            <a:off x="845873" y="913801"/>
            <a:ext cx="2000282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100000"/>
              </a:lnSpc>
              <a:spcBef>
                <a:spcPts val="100"/>
              </a:spcBef>
            </a:pP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УМК В.П. </a:t>
            </a:r>
            <a:r>
              <a:rPr lang="ru-RU" sz="1050" b="1" spc="-5" dirty="0" err="1">
                <a:solidFill>
                  <a:srgbClr val="2E2E2E"/>
                </a:solidFill>
                <a:latin typeface="Carlito"/>
                <a:cs typeface="Carlito"/>
              </a:rPr>
              <a:t>Максаковский</a:t>
            </a:r>
            <a:endParaRPr lang="ru-RU" sz="1050" b="1" spc="-5" dirty="0">
              <a:solidFill>
                <a:srgbClr val="2E2E2E"/>
              </a:solidFill>
              <a:latin typeface="Carlito"/>
              <a:cs typeface="Carlito"/>
            </a:endParaRPr>
          </a:p>
          <a:p>
            <a:pPr marL="352425" marR="5080" indent="-340360">
              <a:lnSpc>
                <a:spcPct val="100000"/>
              </a:lnSpc>
              <a:spcBef>
                <a:spcPts val="100"/>
              </a:spcBef>
            </a:pP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 (базовый уровень) 10-11кл.</a:t>
            </a:r>
            <a:endParaRPr sz="1050" b="1" dirty="0">
              <a:latin typeface="Carlito"/>
              <a:cs typeface="Carlito"/>
            </a:endParaRPr>
          </a:p>
        </p:txBody>
      </p:sp>
      <p:sp>
        <p:nvSpPr>
          <p:cNvPr id="32" name="object 22"/>
          <p:cNvSpPr txBox="1"/>
          <p:nvPr/>
        </p:nvSpPr>
        <p:spPr>
          <a:xfrm>
            <a:off x="449444" y="3458579"/>
            <a:ext cx="2354043" cy="61298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1480" marR="5080" indent="-399415" algn="ctr">
              <a:lnSpc>
                <a:spcPts val="1400"/>
              </a:lnSpc>
              <a:spcBef>
                <a:spcPts val="180"/>
              </a:spcBef>
            </a:pP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Линия </a:t>
            </a:r>
            <a:r>
              <a:rPr sz="1050" b="1" dirty="0">
                <a:solidFill>
                  <a:srgbClr val="2E2E2E"/>
                </a:solidFill>
                <a:latin typeface="Carlito"/>
                <a:cs typeface="Carlito"/>
              </a:rPr>
              <a:t>УМК </a:t>
            </a:r>
            <a:r>
              <a:rPr lang="ru-RU" sz="1050" b="1" spc="-15" dirty="0">
                <a:solidFill>
                  <a:srgbClr val="2E2E2E"/>
                </a:solidFill>
                <a:latin typeface="Carlito"/>
                <a:cs typeface="Carlito"/>
              </a:rPr>
              <a:t>«Полярная звезда» </a:t>
            </a:r>
          </a:p>
          <a:p>
            <a:pPr marL="411480" marR="5080" indent="-399415" algn="ctr">
              <a:lnSpc>
                <a:spcPts val="1400"/>
              </a:lnSpc>
              <a:spcBef>
                <a:spcPts val="180"/>
              </a:spcBef>
            </a:pPr>
            <a:r>
              <a:rPr lang="ru-RU" sz="1050" b="1" spc="-15" dirty="0">
                <a:solidFill>
                  <a:srgbClr val="2E2E2E"/>
                </a:solidFill>
                <a:latin typeface="Carlito"/>
                <a:cs typeface="Carlito"/>
              </a:rPr>
              <a:t>(базовый и углубленный</a:t>
            </a:r>
            <a:r>
              <a:rPr lang="ru-RU" sz="1050" b="1" spc="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уровень)  </a:t>
            </a:r>
          </a:p>
          <a:p>
            <a:pPr marL="411480" marR="5080" indent="-399415" algn="ctr">
              <a:lnSpc>
                <a:spcPts val="1400"/>
              </a:lnSpc>
              <a:spcBef>
                <a:spcPts val="180"/>
              </a:spcBef>
            </a:pP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10-11кл.</a:t>
            </a:r>
            <a:endParaRPr lang="ru-RU" sz="1050" b="1" dirty="0">
              <a:latin typeface="Carlito"/>
              <a:cs typeface="Carlito"/>
            </a:endParaRPr>
          </a:p>
        </p:txBody>
      </p:sp>
      <p:pic>
        <p:nvPicPr>
          <p:cNvPr id="35" name="Picture 27" descr="https://catalog.prosv.ru/images/big/a74e7641-8ec3-11e6-b62d-0050569c7d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48" y="4092726"/>
            <a:ext cx="1088618" cy="15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ject 40"/>
          <p:cNvSpPr txBox="1"/>
          <p:nvPr/>
        </p:nvSpPr>
        <p:spPr>
          <a:xfrm>
            <a:off x="6674163" y="5763369"/>
            <a:ext cx="1297903" cy="203902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4953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390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 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2.1.3.1.1.1.1</a:t>
            </a:r>
            <a:endParaRPr lang="en-US" sz="1000" b="1" spc="-10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193472" y="3418544"/>
            <a:ext cx="229665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333333"/>
                </a:solidFill>
                <a:latin typeface="Carlito"/>
              </a:rPr>
              <a:t>Курс по выбору 10-11кл.</a:t>
            </a:r>
          </a:p>
          <a:p>
            <a:pPr algn="ctr"/>
            <a:r>
              <a:rPr lang="ru-RU" sz="1050" b="1" dirty="0">
                <a:solidFill>
                  <a:srgbClr val="333333"/>
                </a:solidFill>
                <a:latin typeface="Carlito"/>
              </a:rPr>
              <a:t>Бабурин В.Л., Даньшин А.И.,</a:t>
            </a:r>
          </a:p>
          <a:p>
            <a:pPr algn="ctr"/>
            <a:r>
              <a:rPr lang="ru-RU" sz="1050" b="1" dirty="0" err="1">
                <a:solidFill>
                  <a:srgbClr val="333333"/>
                </a:solidFill>
                <a:latin typeface="Carlito"/>
              </a:rPr>
              <a:t>Елховская</a:t>
            </a:r>
            <a:r>
              <a:rPr lang="ru-RU" sz="1050" b="1" dirty="0">
                <a:solidFill>
                  <a:srgbClr val="333333"/>
                </a:solidFill>
                <a:latin typeface="Carlito"/>
              </a:rPr>
              <a:t> Л.И.</a:t>
            </a:r>
            <a:endParaRPr lang="ru-RU" sz="1050" b="1" i="0" dirty="0">
              <a:solidFill>
                <a:srgbClr val="333333"/>
              </a:solidFill>
              <a:effectLst/>
              <a:latin typeface="Carli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7230" y="73244"/>
            <a:ext cx="2220555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Carlito"/>
                <a:ea typeface="Open Sans Condensed" pitchFamily="34" charset="0"/>
                <a:cs typeface="Open Sans Condensed" pitchFamily="34" charset="0"/>
              </a:rPr>
              <a:t>ГЕОГРАФИЯ.  </a:t>
            </a:r>
            <a:endParaRPr lang="ru-RU" sz="2400" b="1" dirty="0">
              <a:solidFill>
                <a:srgbClr val="002060"/>
              </a:solidFill>
              <a:latin typeface="Carlito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8" name="object 39"/>
          <p:cNvSpPr txBox="1"/>
          <p:nvPr/>
        </p:nvSpPr>
        <p:spPr>
          <a:xfrm>
            <a:off x="3877583" y="2863108"/>
            <a:ext cx="1339850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00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.3.3.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2.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1.1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39" name="object 46"/>
          <p:cNvSpPr/>
          <p:nvPr/>
        </p:nvSpPr>
        <p:spPr>
          <a:xfrm>
            <a:off x="4037955" y="1360292"/>
            <a:ext cx="1050810" cy="1364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1"/>
          <p:cNvSpPr txBox="1"/>
          <p:nvPr/>
        </p:nvSpPr>
        <p:spPr>
          <a:xfrm>
            <a:off x="2899423" y="873796"/>
            <a:ext cx="323117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820" marR="203835" algn="ctr">
              <a:lnSpc>
                <a:spcPct val="100000"/>
              </a:lnSpc>
              <a:spcBef>
                <a:spcPts val="100"/>
              </a:spcBef>
            </a:pP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Линия </a:t>
            </a:r>
            <a:r>
              <a:rPr sz="1050" b="1" dirty="0">
                <a:solidFill>
                  <a:srgbClr val="2E2E2E"/>
                </a:solidFill>
                <a:latin typeface="Carlito"/>
                <a:cs typeface="Carlito"/>
              </a:rPr>
              <a:t>УМК </a:t>
            </a:r>
            <a:r>
              <a:rPr sz="1050" b="1" spc="-10" dirty="0">
                <a:solidFill>
                  <a:srgbClr val="2E2E2E"/>
                </a:solidFill>
                <a:latin typeface="Carlito"/>
                <a:cs typeface="Carlito"/>
              </a:rPr>
              <a:t>«Роза </a:t>
            </a: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ветров», </a:t>
            </a:r>
            <a:r>
              <a:rPr lang="ru-RU" sz="1050" b="1" spc="-10" dirty="0">
                <a:solidFill>
                  <a:srgbClr val="2E2E2E"/>
                </a:solidFill>
                <a:latin typeface="Carlito"/>
                <a:cs typeface="Carlito"/>
              </a:rPr>
              <a:t>О.А.</a:t>
            </a: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sz="1050" b="1" spc="-5" dirty="0" err="1">
                <a:solidFill>
                  <a:srgbClr val="2E2E2E"/>
                </a:solidFill>
                <a:latin typeface="Carlito"/>
                <a:cs typeface="Carlito"/>
              </a:rPr>
              <a:t>Бахчиева</a:t>
            </a:r>
            <a:endParaRPr sz="1050" b="1" dirty="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(</a:t>
            </a: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базовый уровень</a:t>
            </a:r>
            <a:r>
              <a:rPr sz="1050" b="1" dirty="0">
                <a:solidFill>
                  <a:srgbClr val="2E2E2E"/>
                </a:solidFill>
                <a:latin typeface="Carlito"/>
                <a:cs typeface="Carlito"/>
              </a:rPr>
              <a:t>)</a:t>
            </a:r>
            <a:r>
              <a:rPr lang="ru-RU" sz="1050" b="1" dirty="0">
                <a:solidFill>
                  <a:srgbClr val="2E2E2E"/>
                </a:solidFill>
                <a:latin typeface="Carlito"/>
                <a:cs typeface="Carlito"/>
              </a:rPr>
              <a:t> ) 10-11кл.</a:t>
            </a:r>
            <a:endParaRPr sz="1050" b="1" dirty="0">
              <a:latin typeface="Carlito"/>
              <a:cs typeface="Carlito"/>
            </a:endParaRPr>
          </a:p>
        </p:txBody>
      </p:sp>
      <p:sp>
        <p:nvSpPr>
          <p:cNvPr id="41" name="object 39"/>
          <p:cNvSpPr txBox="1"/>
          <p:nvPr/>
        </p:nvSpPr>
        <p:spPr>
          <a:xfrm>
            <a:off x="1020738" y="2873405"/>
            <a:ext cx="1339850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00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1.1.3.3.2.7.1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42" name="object 29"/>
          <p:cNvSpPr txBox="1"/>
          <p:nvPr/>
        </p:nvSpPr>
        <p:spPr>
          <a:xfrm>
            <a:off x="6598499" y="2863214"/>
            <a:ext cx="1397635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.3.3.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2.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4.1</a:t>
            </a:r>
            <a:endParaRPr sz="1000" dirty="0">
              <a:latin typeface="Carlito"/>
              <a:cs typeface="Carli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885368" y="882223"/>
            <a:ext cx="2875494" cy="510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50" b="1" spc="-5" dirty="0" err="1">
                <a:solidFill>
                  <a:srgbClr val="2E2E2E"/>
                </a:solidFill>
                <a:latin typeface="Carlito"/>
                <a:cs typeface="Carlito"/>
              </a:rPr>
              <a:t>Линия</a:t>
            </a:r>
            <a:r>
              <a:rPr sz="1050" b="1" spc="1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sz="1050" b="1" dirty="0">
                <a:solidFill>
                  <a:srgbClr val="2E2E2E"/>
                </a:solidFill>
                <a:latin typeface="Carlito"/>
                <a:cs typeface="Carlito"/>
              </a:rPr>
              <a:t>УМК</a:t>
            </a:r>
            <a:r>
              <a:rPr lang="ru-RU" sz="1050" b="1" dirty="0">
                <a:latin typeface="Carlito"/>
                <a:cs typeface="Carlito"/>
              </a:rPr>
              <a:t> </a:t>
            </a: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А.П. </a:t>
            </a:r>
            <a:r>
              <a:rPr sz="1050" b="1" spc="-10" dirty="0" err="1">
                <a:solidFill>
                  <a:srgbClr val="2E2E2E"/>
                </a:solidFill>
                <a:latin typeface="Carlito"/>
                <a:cs typeface="Carlito"/>
              </a:rPr>
              <a:t>Кузнецова</a:t>
            </a:r>
            <a:r>
              <a:rPr lang="ru-RU" sz="1050" b="1" spc="-10" dirty="0">
                <a:solidFill>
                  <a:srgbClr val="2E2E2E"/>
                </a:solidFill>
                <a:latin typeface="Carlito"/>
                <a:cs typeface="Carlito"/>
              </a:rPr>
              <a:t>, Э.В. </a:t>
            </a:r>
            <a:r>
              <a:rPr sz="1050" b="1" spc="-5" dirty="0" err="1">
                <a:solidFill>
                  <a:srgbClr val="2E2E2E"/>
                </a:solidFill>
                <a:latin typeface="Carlito"/>
                <a:cs typeface="Carlito"/>
              </a:rPr>
              <a:t>Ким</a:t>
            </a: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 (базовый</a:t>
            </a:r>
            <a:r>
              <a:rPr sz="1050" b="1" spc="1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sz="1050" b="1" spc="-5" dirty="0" err="1">
                <a:solidFill>
                  <a:srgbClr val="2E2E2E"/>
                </a:solidFill>
                <a:latin typeface="Carlito"/>
                <a:cs typeface="Carlito"/>
              </a:rPr>
              <a:t>уровень</a:t>
            </a: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) 10-11кл.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endParaRPr sz="1050" b="1" dirty="0">
              <a:latin typeface="Carlito"/>
              <a:cs typeface="Carlito"/>
            </a:endParaRPr>
          </a:p>
        </p:txBody>
      </p:sp>
      <p:sp>
        <p:nvSpPr>
          <p:cNvPr id="45" name="object 39"/>
          <p:cNvSpPr txBox="1"/>
          <p:nvPr/>
        </p:nvSpPr>
        <p:spPr>
          <a:xfrm>
            <a:off x="9317628" y="2870755"/>
            <a:ext cx="1339850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00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1.1.3.3.2.5.1</a:t>
            </a:r>
            <a:endParaRPr sz="1000" dirty="0">
              <a:latin typeface="Carlito"/>
              <a:cs typeface="Carlito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173" y="1370589"/>
            <a:ext cx="1020449" cy="136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7" name="object 42"/>
          <p:cNvSpPr txBox="1"/>
          <p:nvPr/>
        </p:nvSpPr>
        <p:spPr>
          <a:xfrm>
            <a:off x="3530033" y="3505441"/>
            <a:ext cx="2210157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 algn="ctr">
              <a:lnSpc>
                <a:spcPct val="100000"/>
              </a:lnSpc>
              <a:spcBef>
                <a:spcPts val="100"/>
              </a:spcBef>
            </a:pP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Линия </a:t>
            </a:r>
            <a:r>
              <a:rPr sz="1050" b="1" dirty="0">
                <a:solidFill>
                  <a:srgbClr val="2E2E2E"/>
                </a:solidFill>
                <a:latin typeface="Carlito"/>
                <a:cs typeface="Carlito"/>
              </a:rPr>
              <a:t>УМК </a:t>
            </a: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 В.Н</a:t>
            </a: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sz="1050" b="1" spc="-15" dirty="0" err="1">
                <a:solidFill>
                  <a:srgbClr val="2E2E2E"/>
                </a:solidFill>
                <a:latin typeface="Carlito"/>
                <a:cs typeface="Carlito"/>
              </a:rPr>
              <a:t>Холиной</a:t>
            </a: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. </a:t>
            </a:r>
            <a:endParaRPr lang="ru-RU" sz="1050" b="1" spc="-5" dirty="0">
              <a:solidFill>
                <a:srgbClr val="2E2E2E"/>
              </a:solidFill>
              <a:latin typeface="Carlito"/>
              <a:cs typeface="Carlito"/>
            </a:endParaRPr>
          </a:p>
          <a:p>
            <a:pPr marL="352425" marR="5080" indent="-340360" algn="ctr">
              <a:lnSpc>
                <a:spcPct val="100000"/>
              </a:lnSpc>
              <a:spcBef>
                <a:spcPts val="100"/>
              </a:spcBef>
            </a:pP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sz="1050" b="1" spc="-15" dirty="0">
                <a:solidFill>
                  <a:srgbClr val="2E2E2E"/>
                </a:solidFill>
                <a:latin typeface="Carlito"/>
                <a:cs typeface="Carlito"/>
              </a:rPr>
              <a:t>(углубленный</a:t>
            </a:r>
            <a:r>
              <a:rPr sz="1050" b="1" spc="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sz="1050" b="1" spc="-5" dirty="0" err="1">
                <a:solidFill>
                  <a:srgbClr val="2E2E2E"/>
                </a:solidFill>
                <a:latin typeface="Carlito"/>
                <a:cs typeface="Carlito"/>
              </a:rPr>
              <a:t>уровень</a:t>
            </a:r>
            <a:r>
              <a:rPr sz="1050" b="1" spc="-5" dirty="0">
                <a:solidFill>
                  <a:srgbClr val="2E2E2E"/>
                </a:solidFill>
                <a:latin typeface="Carlito"/>
                <a:cs typeface="Carlito"/>
              </a:rPr>
              <a:t>)</a:t>
            </a:r>
            <a:r>
              <a:rPr lang="ru-RU" sz="1050" b="1" spc="-5" dirty="0">
                <a:solidFill>
                  <a:srgbClr val="2E2E2E"/>
                </a:solidFill>
                <a:latin typeface="Carlito"/>
                <a:cs typeface="Carlito"/>
              </a:rPr>
              <a:t> 10-11кл.</a:t>
            </a:r>
            <a:endParaRPr sz="1050" b="1" dirty="0">
              <a:latin typeface="Carlito"/>
              <a:cs typeface="Carlito"/>
            </a:endParaRPr>
          </a:p>
        </p:txBody>
      </p:sp>
      <p:sp>
        <p:nvSpPr>
          <p:cNvPr id="51" name="object 49"/>
          <p:cNvSpPr/>
          <p:nvPr/>
        </p:nvSpPr>
        <p:spPr>
          <a:xfrm>
            <a:off x="4829807" y="4108915"/>
            <a:ext cx="1020703" cy="14409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2"/>
          <p:cNvSpPr/>
          <p:nvPr/>
        </p:nvSpPr>
        <p:spPr>
          <a:xfrm>
            <a:off x="3601916" y="4112799"/>
            <a:ext cx="1091434" cy="14409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40"/>
          <p:cNvSpPr txBox="1"/>
          <p:nvPr/>
        </p:nvSpPr>
        <p:spPr>
          <a:xfrm>
            <a:off x="3839435" y="5763369"/>
            <a:ext cx="1976797" cy="203902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49530" rIns="0" bIns="0" rtlCol="0">
            <a:spAutoFit/>
          </a:bodyPr>
          <a:lstStyle/>
          <a:p>
            <a:pPr marL="1905">
              <a:lnSpc>
                <a:spcPct val="100000"/>
              </a:lnSpc>
              <a:spcBef>
                <a:spcPts val="390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 №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.1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.3.3.2.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9.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000" b="1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–</a:t>
            </a:r>
            <a:r>
              <a:rPr lang="en-US" sz="1000" dirty="0"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3.3.2.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9.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lang="en-US" sz="1000" b="1" spc="-10" dirty="0">
              <a:solidFill>
                <a:srgbClr val="FFFFFF"/>
              </a:solidFill>
              <a:latin typeface="Carlito"/>
              <a:cs typeface="Carlit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30999" y="3504964"/>
            <a:ext cx="31021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latin typeface="Carlito"/>
              </a:rPr>
              <a:t>Универсальное  учебное  пособие. 10-11кл.</a:t>
            </a:r>
          </a:p>
          <a:p>
            <a:r>
              <a:rPr lang="ru-RU" sz="1050" b="1" dirty="0">
                <a:latin typeface="Carlito"/>
              </a:rPr>
              <a:t> Новая географическая картина мира</a:t>
            </a:r>
            <a:endParaRPr lang="ru-RU" sz="10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07467" y="3504964"/>
            <a:ext cx="27307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Carlito"/>
              </a:rPr>
              <a:t/>
            </a:r>
            <a:br>
              <a:rPr lang="ru-RU" sz="1050" b="1" dirty="0">
                <a:latin typeface="Carlito"/>
              </a:rPr>
            </a:br>
            <a:endParaRPr lang="ru-RU" sz="1050" dirty="0">
              <a:latin typeface="Carlito"/>
            </a:endParaRPr>
          </a:p>
        </p:txBody>
      </p:sp>
      <p:pic>
        <p:nvPicPr>
          <p:cNvPr id="74754" name="Picture 2" descr="География. Базовый уровень. 10-11 классы. Учебни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001" y="1392619"/>
            <a:ext cx="1049016" cy="135497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65" y="4108162"/>
            <a:ext cx="1017325" cy="14476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70" y="4095308"/>
            <a:ext cx="1045747" cy="14733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Скругленный прямоугольник 102">
            <a:extLst>
              <a:ext uri="{FF2B5EF4-FFF2-40B4-BE49-F238E27FC236}">
                <a16:creationId xmlns:a16="http://schemas.microsoft.com/office/drawing/2014/main" xmlns="" id="{CFBB0E25-C5D3-4A2B-BACE-6EA7AB98B489}"/>
              </a:ext>
            </a:extLst>
          </p:cNvPr>
          <p:cNvSpPr/>
          <p:nvPr/>
        </p:nvSpPr>
        <p:spPr>
          <a:xfrm>
            <a:off x="9552876" y="5809834"/>
            <a:ext cx="869354" cy="157649"/>
          </a:xfrm>
          <a:prstGeom prst="roundRect">
            <a:avLst/>
          </a:prstGeom>
          <a:solidFill>
            <a:srgbClr val="FC0652"/>
          </a:solidFill>
          <a:ln w="9525">
            <a:solidFill>
              <a:srgbClr val="FC0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НОВИНКА </a:t>
            </a:r>
          </a:p>
        </p:txBody>
      </p:sp>
      <p:pic>
        <p:nvPicPr>
          <p:cNvPr id="64" name="Рисунок 1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74956" y="4192025"/>
            <a:ext cx="1085554" cy="1456641"/>
          </a:xfrm>
          <a:prstGeom prst="rect">
            <a:avLst/>
          </a:prstGeom>
          <a:ln>
            <a:noFill/>
          </a:ln>
        </p:spPr>
      </p:pic>
      <p:pic>
        <p:nvPicPr>
          <p:cNvPr id="69" name="Рисунок 2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879914" y="4199810"/>
            <a:ext cx="1085555" cy="1443503"/>
          </a:xfrm>
          <a:prstGeom prst="rect">
            <a:avLst/>
          </a:prstGeom>
          <a:ln>
            <a:noFill/>
          </a:ln>
        </p:spPr>
      </p:pic>
      <p:pic>
        <p:nvPicPr>
          <p:cNvPr id="70" name="Picture 7" descr="Изображение География. 10-11 классы. Базовый уровень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49" y="1374679"/>
            <a:ext cx="1003372" cy="13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16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8" descr="География 10-11 класс: контурные карты / под ред. академика РАО В.П. Дрон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660" y="3030377"/>
            <a:ext cx="1678827" cy="22074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7" name="Picture 4" descr="География 5 класс: контурные карты / под ред. академика РАО В.П. Дронов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6" y="3012572"/>
            <a:ext cx="1648258" cy="2169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9" name="Слайд think-cell" r:id="rId7" imgW="359" imgH="360" progId="TCLayout.ActiveDocument.1">
                  <p:embed/>
                </p:oleObj>
              </mc:Choice>
              <mc:Fallback>
                <p:oleObj name="Слайд think-cell" r:id="rId7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35334" y="155391"/>
            <a:ext cx="5550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rlito"/>
              </a:rPr>
              <a:t>АТЛАСЫ И КОНТУРНЫЕ КАРТЫ</a:t>
            </a:r>
            <a:endParaRPr lang="ru-RU" sz="2400" dirty="0">
              <a:solidFill>
                <a:srgbClr val="002060"/>
              </a:solidFill>
              <a:latin typeface="Carlito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26" descr="География 10-11 класс: атлас / под ред. академика РАО В.П. Дронов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79" y="1188939"/>
            <a:ext cx="1839133" cy="24201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844301" y="2861875"/>
            <a:ext cx="4952363" cy="2893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Подходят ко всем УМК по географии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рекомендованы для подготовки к ВПР, ОГЭ, ЕГЭ и при  подготовке к предметным олимпиадам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Соответствуют</a:t>
            </a:r>
            <a:r>
              <a:rPr lang="ru-RU" dirty="0"/>
              <a:t> ФГОС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/>
              <a:t>Атласы и контурные карты использовались РГО на Всероссийском географическом диктанте.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5779013" y="1490885"/>
            <a:ext cx="5074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arlito"/>
                <a:ea typeface="Cambria Math" pitchFamily="18" charset="0"/>
                <a:cs typeface="Times New Roman" pitchFamily="18" charset="0"/>
              </a:rPr>
              <a:t>Атласы и контурные карты прошли рецензирование и получили рекомендацию РГО. </a:t>
            </a:r>
          </a:p>
          <a:p>
            <a:pPr algn="just"/>
            <a:endParaRPr lang="ru-RU" dirty="0"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1181" y="748301"/>
            <a:ext cx="895650" cy="6758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6500" y="259182"/>
            <a:ext cx="3896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Carlito"/>
              </a:rPr>
              <a:t>«БИНОМ. Лаборатория знаний» </a:t>
            </a:r>
            <a:endParaRPr lang="ru-RU" dirty="0"/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1674328" y="604268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 descr="География 5 класс: атлас / под ред. академика РАО В.П. Дронов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7" y="1187826"/>
            <a:ext cx="1850451" cy="24201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4275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94" name="Picture 26" descr="География. 10-11 классы. Контурные карты (Учись быть первым!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426" y="2650202"/>
            <a:ext cx="1892039" cy="25069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2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37987" y="181425"/>
            <a:ext cx="1361566" cy="566594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38476" y="114656"/>
            <a:ext cx="920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rlito"/>
              </a:rPr>
              <a:t>АТЛАСЫ И КОНТУРНЫЕ КАРТЫ «Учись быть первым!»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1581411"/>
            <a:ext cx="4619348" cy="30931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Обеспечивает преемственность всех уровней образования, позволяет реализовать комплексный подход в изучении географии.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Рекомендованы для подготовки к ВПР, ОГЭ, ЕГЭ и при  подготовке к предметным олимпиадам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Соответствуют ФГОС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Могут</a:t>
            </a:r>
            <a:r>
              <a:rPr lang="ru-RU" dirty="0"/>
              <a:t> быть использованы со всеми действующими учебниками</a:t>
            </a:r>
          </a:p>
        </p:txBody>
      </p:sp>
      <p:pic>
        <p:nvPicPr>
          <p:cNvPr id="76" name="Picture 10" descr="География. 5 класс. Контурные карты (Учись быть первым!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3" y="2674619"/>
            <a:ext cx="1892038" cy="25069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2" name="Picture 24" descr="География. 10-11 классы. Атлас (Учись быть первым!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80" y="1258703"/>
            <a:ext cx="1876096" cy="24858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География. 5 класс. Атлас. (Учись быть первым!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8" y="1281658"/>
            <a:ext cx="1889953" cy="250418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Прямая соединительная линия 49"/>
          <p:cNvCxnSpPr/>
          <p:nvPr/>
        </p:nvCxnSpPr>
        <p:spPr>
          <a:xfrm>
            <a:off x="1619121" y="580919"/>
            <a:ext cx="9756548" cy="392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224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4" y="1193679"/>
            <a:ext cx="2367118" cy="3137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79" y="1400742"/>
            <a:ext cx="1033552" cy="127599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687" y="4750593"/>
            <a:ext cx="1388968" cy="1493188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1971311" y="136241"/>
            <a:ext cx="9203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Carlito"/>
              </a:rPr>
              <a:t>АТЛАС. ОРИЕНТИРОВАНИЕ НА МЕСТНОСТИ   </a:t>
            </a:r>
            <a:r>
              <a:rPr lang="ru-RU" sz="2400" b="1" dirty="0">
                <a:solidFill>
                  <a:srgbClr val="C00000"/>
                </a:solidFill>
                <a:latin typeface="Carlito"/>
              </a:rPr>
              <a:t>7-11 классы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528459" y="1105700"/>
            <a:ext cx="6326354" cy="51398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181818">
                    <a:lumMod val="90000"/>
                    <a:lumOff val="10000"/>
                  </a:srgbClr>
                </a:solidFill>
              </a:rPr>
              <a:t>Атлас в доступной форме знакомит с теорией и практикой ориентирования на местности как традиционными способами, так и с использованием современных технологий. </a:t>
            </a:r>
          </a:p>
          <a:p>
            <a:pPr marL="285750" lvl="0" indent="-28575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181818">
                    <a:lumMod val="90000"/>
                    <a:lumOff val="10000"/>
                  </a:srgbClr>
                </a:solidFill>
              </a:rPr>
              <a:t>Создан совместно с </a:t>
            </a:r>
            <a:r>
              <a:rPr lang="ru-RU" dirty="0"/>
              <a:t>Общероссийской общественно-государственной детско-юношеской организацией «Российское движение школьников»</a:t>
            </a:r>
          </a:p>
          <a:p>
            <a:pPr marL="285750" lvl="0" indent="-28575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Необходим для проведения смен, занятий и мероприятий различной направленности: туризм, краеведение, военно-спортивные </a:t>
            </a:r>
            <a:r>
              <a:rPr lang="ru-RU" sz="1600" dirty="0"/>
              <a:t>игры</a:t>
            </a:r>
            <a:r>
              <a:rPr lang="ru-RU" dirty="0"/>
              <a:t> («Зарница» , «Орлёнок» и др.), начальная военная подготовка, география и геология, спортивное ориентирование, основы безопасности жизнедеятельности, поисковая деятельность.</a:t>
            </a:r>
          </a:p>
          <a:p>
            <a:pPr marL="285750" indent="-28575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ru-RU" dirty="0"/>
              <a:t>Может использоваться как дополнительный материал на уроках географии и ОБЖ в школе.</a:t>
            </a:r>
          </a:p>
          <a:p>
            <a:pPr marL="285750" lvl="0" indent="-285750" algn="just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181818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674328" y="604268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164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775996" y="83349"/>
            <a:ext cx="5466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rlito"/>
              </a:rPr>
              <a:t>АТЛАСЫ ДЛЯ ПРОЕКТНЫХ РАБОТ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390624" y="5029558"/>
            <a:ext cx="1767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/>
              <a:t>Автор</a:t>
            </a:r>
            <a:r>
              <a:rPr lang="ru-RU" sz="1400" dirty="0"/>
              <a:t> </a:t>
            </a:r>
            <a:r>
              <a:rPr lang="ru-RU" sz="1400" dirty="0" err="1"/>
              <a:t>О.В.Крылова</a:t>
            </a:r>
            <a:r>
              <a:rPr lang="ru-RU" sz="1400" dirty="0"/>
              <a:t> </a:t>
            </a:r>
          </a:p>
        </p:txBody>
      </p:sp>
      <p:pic>
        <p:nvPicPr>
          <p:cNvPr id="53" name="Picture 2" descr="http://qrcoder.ru/code/?https%3A%2F%2Fshop.prosv.ru%2Fsearch%3Fq%3D%25D0%25BF%25D1%2580%25D0%25BE%25D0%25B5%25D0%25BA%25D1%2582%25D0%25BD%25D1%258B%25D1%2585&amp;10&amp;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83" y="4447261"/>
            <a:ext cx="1659122" cy="16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5971998" y="1936749"/>
            <a:ext cx="5122478" cy="2816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В атласах  представлены учебные проекты и учебные задачи разного содержания, создаваемые учащимися на основе анализа исторических и современных карт 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составлять</a:t>
            </a:r>
            <a:r>
              <a:rPr lang="ru-RU" dirty="0"/>
              <a:t> новый картографический образ объекта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представлять новый вид изображения объекта или местности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создавать авторские карты и атласы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9" y="1860966"/>
            <a:ext cx="2330047" cy="308796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8" y="1101572"/>
            <a:ext cx="2330046" cy="308796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50398" y="668869"/>
            <a:ext cx="7728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Серия учебных пособий, предназначенных для организации проектной деятельности школьников и развития исследовательских и творческих способностей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1674328" y="604268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52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16" y="1852363"/>
            <a:ext cx="2071618" cy="273097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4" y="850411"/>
            <a:ext cx="2007439" cy="273641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Прямоугольник 49"/>
          <p:cNvSpPr/>
          <p:nvPr/>
        </p:nvSpPr>
        <p:spPr>
          <a:xfrm>
            <a:off x="1896491" y="112738"/>
            <a:ext cx="5359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rlito"/>
              </a:rPr>
              <a:t>КАРТОГРАФИЧЕСКИЙ ТРЕНАЖЕР</a:t>
            </a:r>
          </a:p>
        </p:txBody>
      </p:sp>
      <p:pic>
        <p:nvPicPr>
          <p:cNvPr id="51" name="Picture 2" descr="http://qrcoder.ru/code/?https%3A%2F%2Fshop.prosv.ru%2Fsearch%3Fq%3D%25D0%25BA%25D0%25B0%25D1%2580%25D1%2582%25D0%25BE%25D0%25B3%25D1%2580%25D0%25B0%25D1%2584%25D0%25B8%25D1%2587%25D0%25B5%25D1%2581%25D0%25BA%25D0%25B8%25D0%25B9%2B%25D1%2582%25D1%2580%25D0%25B5%25D0%25BD%25D0%25B0%25D0%25B6%25D1%2591%25D1%2580&amp;10&amp;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3864" r="4973" b="3984"/>
          <a:stretch/>
        </p:blipFill>
        <p:spPr bwMode="auto">
          <a:xfrm>
            <a:off x="570905" y="4117528"/>
            <a:ext cx="1802168" cy="18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5182022" y="1880143"/>
            <a:ext cx="5912454" cy="2462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Представляет собой рабочую тетрадь с заданиями картографического содержания.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Задания группируются по тематическому признаку и могут быть использованы при работе с любой линией учебников из Федерального перечня.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Тренажёр не только поможет закрепить полученные учеником на уроке знания и умения, но и научит читать и анализировать карты.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75016" y="4652328"/>
            <a:ext cx="23176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/>
              <a:t>Авторы</a:t>
            </a:r>
            <a:r>
              <a:rPr lang="ru-RU" sz="1400" dirty="0"/>
              <a:t> О.В. Крылова, </a:t>
            </a:r>
          </a:p>
          <a:p>
            <a:r>
              <a:rPr lang="ru-RU" sz="1400" dirty="0"/>
              <a:t>                 В.А. </a:t>
            </a:r>
            <a:r>
              <a:rPr lang="ru-RU" sz="1400" dirty="0" err="1"/>
              <a:t>Неходцев</a:t>
            </a:r>
            <a:r>
              <a:rPr lang="ru-RU" sz="1400" dirty="0"/>
              <a:t>,  </a:t>
            </a:r>
          </a:p>
          <a:p>
            <a:r>
              <a:rPr lang="ru-RU" sz="1400" dirty="0"/>
              <a:t>                 А.Н. Приваловский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56264" y="804269"/>
            <a:ext cx="8193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/>
              <a:t>Универсальное пособие нового поколения для </a:t>
            </a:r>
            <a:r>
              <a:rPr lang="ru-RU" sz="2000" b="1" i="1" dirty="0"/>
              <a:t>формирования</a:t>
            </a:r>
            <a:r>
              <a:rPr lang="ru-RU" sz="2000" dirty="0"/>
              <a:t> картографической грамотности учащихся. 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1674328" y="604268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935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Рисунок 7" descr="Изображение выглядит как текст, снимок экрана, зеленый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636133" y="2247933"/>
            <a:ext cx="2138812" cy="2824904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3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65630" y="1293594"/>
            <a:ext cx="2173866" cy="2824903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Прямоугольник 49"/>
          <p:cNvSpPr/>
          <p:nvPr/>
        </p:nvSpPr>
        <p:spPr>
          <a:xfrm>
            <a:off x="1895680" y="105725"/>
            <a:ext cx="8421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rlito"/>
              </a:rPr>
              <a:t>СБОРНИК ЗАДАНИЙ И УПРАЖНЕНИЙ ПО ГЕОГРАФИИ</a:t>
            </a:r>
          </a:p>
        </p:txBody>
      </p:sp>
      <p:pic>
        <p:nvPicPr>
          <p:cNvPr id="51" name="Picture 2" descr="http://qrcoder.ru/code/?https%3A%2F%2Fshop.prosv.ru%2Fsearch%3Fq%3D%25D0%25BA%25D1%2580%25D1%258B%25D0%25BB%25D0%25BE%25D0%25B2%25D0%25B0%23%2Forderby%3D5%26q%3D%25D0%25BA%25D1%2580%25D1%258B%25D0%25BB%25D0%25BE%25D0%25B2%25D0%25B0%26sFilters%3D2%211720%3B8%212505%2C2506%3B&amp;10&amp;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8" y="4341575"/>
            <a:ext cx="1801929" cy="180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4969879" y="2194022"/>
            <a:ext cx="6175141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Задания и упражнения направлены на как формирование предметных (знаний и умений по географии), так и на достижение метапредметных результатов ( умения определять признаки объектов и явлений, самостоятельно формулировать определение, проводить исследования, моделировать и т.п.) в активной учебной деятельности.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Задания и упражнения группируются по тематическому признаку и </a:t>
            </a:r>
            <a:r>
              <a:rPr lang="ru-RU" sz="1600" dirty="0"/>
              <a:t>сопровождаются</a:t>
            </a:r>
            <a:r>
              <a:rPr lang="ru-RU" dirty="0"/>
              <a:t> подробными теоретическими памятками</a:t>
            </a: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2746226" y="1801634"/>
            <a:ext cx="18128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Автор</a:t>
            </a:r>
            <a:r>
              <a:rPr lang="ru-RU" sz="1400" dirty="0"/>
              <a:t> </a:t>
            </a:r>
            <a:r>
              <a:rPr lang="ru-RU" sz="1400" dirty="0" err="1"/>
              <a:t>О.В.Крылова</a:t>
            </a:r>
            <a:r>
              <a:rPr lang="ru-RU" sz="1400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57061" y="811578"/>
            <a:ext cx="7842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Пособия содержат систему заданий, направленных на формирование универсальных учебных действий (УУД) у школьников 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674328" y="604268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267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80337" y="226734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2" descr="Изображение Экология. 10-11 класс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6" y="1336419"/>
            <a:ext cx="2406255" cy="31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71966" y="85594"/>
            <a:ext cx="8139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rlito"/>
              </a:rPr>
              <a:t>ЛИНИЯ УМК М.В. </a:t>
            </a:r>
            <a:r>
              <a:rPr lang="ru-RU" sz="2400" b="1" dirty="0" err="1">
                <a:solidFill>
                  <a:srgbClr val="002060"/>
                </a:solidFill>
                <a:latin typeface="Carlito"/>
              </a:rPr>
              <a:t>Аргуновой</a:t>
            </a:r>
            <a:r>
              <a:rPr lang="ru-RU" sz="2400" b="1" dirty="0">
                <a:solidFill>
                  <a:srgbClr val="002060"/>
                </a:solidFill>
                <a:latin typeface="Carlito"/>
              </a:rPr>
              <a:t> Экология. 10-11 классы</a:t>
            </a:r>
            <a:endParaRPr lang="ru-RU" sz="2400" b="1" i="0" dirty="0">
              <a:solidFill>
                <a:srgbClr val="002060"/>
              </a:solidFill>
              <a:effectLst/>
              <a:latin typeface="Carlit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0425" y="1423386"/>
            <a:ext cx="6096000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ru-RU" sz="1600" b="1" i="1" dirty="0">
                <a:solidFill>
                  <a:prstClr val="black"/>
                </a:solidFill>
              </a:rPr>
              <a:t>            Ключевые преимущества учебников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представлены ключевые экологические понятия и законы, а также материалы по фундаментальным научным трудам и международные документы, основанные на концепции устойчивого развития общества.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охватывает все разделы современной экологии: общую (классическую), социальную, прикладную экологию, — рассматриваемые на материале глобальных и региональных экологических проблем.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5577" y="5422153"/>
            <a:ext cx="26958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методическое пособие            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</p:txBody>
      </p:sp>
      <p:sp>
        <p:nvSpPr>
          <p:cNvPr id="50" name="object 39"/>
          <p:cNvSpPr txBox="1"/>
          <p:nvPr/>
        </p:nvSpPr>
        <p:spPr>
          <a:xfrm>
            <a:off x="1120563" y="4696534"/>
            <a:ext cx="1538944" cy="162865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05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050" b="1" spc="-10" dirty="0">
                <a:solidFill>
                  <a:srgbClr val="FFFFFF"/>
                </a:solidFill>
                <a:latin typeface="Carlito"/>
                <a:cs typeface="Carlito"/>
              </a:rPr>
              <a:t>1.1.3.6.2.1.1</a:t>
            </a:r>
            <a:endParaRPr sz="1050" dirty="0">
              <a:latin typeface="Carlito"/>
              <a:cs typeface="Carlito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568759" y="643804"/>
            <a:ext cx="9806910" cy="196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830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217154" y="200960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43906" y="84172"/>
            <a:ext cx="100293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003399"/>
                </a:solidFill>
                <a:latin typeface="Carlito"/>
              </a:rPr>
              <a:t>НОВИНКИ ФПУ. ФИНАНСОВАЯ ГРАМОТНОСТЬ</a:t>
            </a:r>
          </a:p>
        </p:txBody>
      </p:sp>
      <p:sp>
        <p:nvSpPr>
          <p:cNvPr id="51" name="TextBox 50"/>
          <p:cNvSpPr txBox="1"/>
          <p:nvPr/>
        </p:nvSpPr>
        <p:spPr>
          <a:xfrm rot="10800000" flipV="1">
            <a:off x="6746422" y="1090901"/>
            <a:ext cx="271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arlito"/>
                <a:ea typeface="Open Sans" pitchFamily="34" charset="0"/>
                <a:cs typeface="Calibri" pitchFamily="34" charset="0"/>
              </a:rPr>
              <a:t>ЗАДАЧИ  КУРСОВ</a:t>
            </a:r>
            <a:endParaRPr lang="ru-RU" spc="-20" dirty="0">
              <a:solidFill>
                <a:schemeClr val="tx1">
                  <a:lumMod val="95000"/>
                  <a:lumOff val="5000"/>
                </a:schemeClr>
              </a:solidFill>
              <a:latin typeface="Carlito"/>
              <a:ea typeface="Open Sans" pitchFamily="34" charset="0"/>
              <a:cs typeface="Calibri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177025" y="1950334"/>
            <a:ext cx="4996008" cy="2380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defTabSz="914354">
              <a:spcBef>
                <a:spcPts val="1067"/>
              </a:spcBef>
              <a:buClr>
                <a:srgbClr val="0073B8"/>
              </a:buClr>
              <a:buSzPct val="66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Calibri" pitchFamily="34" charset="0"/>
              </a:rPr>
              <a:t>сформировать базовые финансовые понятия</a:t>
            </a:r>
          </a:p>
          <a:p>
            <a:pPr marL="285750" indent="-285750" algn="just" defTabSz="914354">
              <a:spcBef>
                <a:spcPts val="1067"/>
              </a:spcBef>
              <a:buClr>
                <a:srgbClr val="0073B8"/>
              </a:buClr>
              <a:buSzPct val="66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Calibri" pitchFamily="34" charset="0"/>
              </a:rPr>
              <a:t>научить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Calibri" pitchFamily="34" charset="0"/>
              </a:rPr>
              <a:t>грамотно распоряжаться деньгами</a:t>
            </a:r>
          </a:p>
          <a:p>
            <a:pPr marL="285750" indent="-285750" algn="just" defTabSz="914354">
              <a:spcBef>
                <a:spcPts val="1067"/>
              </a:spcBef>
              <a:buClr>
                <a:srgbClr val="0073B8"/>
              </a:buClr>
              <a:buSzPct val="66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Calibri" pitchFamily="34" charset="0"/>
              </a:rPr>
              <a:t>объяснить взаимосвязь труда и его стоимости</a:t>
            </a:r>
          </a:p>
          <a:p>
            <a:pPr marL="285750" indent="-285750" algn="just" defTabSz="914354">
              <a:spcBef>
                <a:spcPts val="1067"/>
              </a:spcBef>
              <a:buClr>
                <a:srgbClr val="0073B8"/>
              </a:buClr>
              <a:buSzPct val="66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Calibri" pitchFamily="34" charset="0"/>
              </a:rPr>
              <a:t>познакомить с личным финансовым бюджетом и планом</a:t>
            </a:r>
          </a:p>
          <a:p>
            <a:pPr marL="285750" indent="-285750" algn="just" defTabSz="914354">
              <a:spcBef>
                <a:spcPts val="1067"/>
              </a:spcBef>
              <a:buClr>
                <a:srgbClr val="0073B8"/>
              </a:buClr>
              <a:buSzPct val="66000"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Calibri" pitchFamily="34" charset="0"/>
              </a:rPr>
              <a:t>научить делать осознанный выбор для достижения личных финансовых целей</a:t>
            </a:r>
          </a:p>
        </p:txBody>
      </p:sp>
      <p:pic>
        <p:nvPicPr>
          <p:cNvPr id="57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78" y="1963237"/>
            <a:ext cx="1760279" cy="235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386790" y="5410301"/>
            <a:ext cx="10692170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80970" algn="ctr"/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rlito"/>
                <a:ea typeface="Open Sans" pitchFamily="34" charset="0"/>
                <a:cs typeface="Open Sans" pitchFamily="34" charset="0"/>
              </a:rPr>
              <a:t>Могут использоваться на уроках, во внеурочной деятельности, в системе дополнительного образования</a:t>
            </a:r>
          </a:p>
        </p:txBody>
      </p:sp>
      <p:sp>
        <p:nvSpPr>
          <p:cNvPr id="62" name="object 29"/>
          <p:cNvSpPr txBox="1"/>
          <p:nvPr/>
        </p:nvSpPr>
        <p:spPr>
          <a:xfrm>
            <a:off x="269786" y="4459820"/>
            <a:ext cx="1586075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algn="ctr" fontAlgn="ctr"/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Carlito"/>
                <a:ea typeface="Open Sans" pitchFamily="34" charset="0"/>
                <a:cs typeface="Open Sans" pitchFamily="34" charset="0"/>
              </a:rPr>
              <a:t>2.1.2.1.2.2.1</a:t>
            </a:r>
          </a:p>
        </p:txBody>
      </p:sp>
      <p:sp>
        <p:nvSpPr>
          <p:cNvPr id="63" name="object 29"/>
          <p:cNvSpPr txBox="1"/>
          <p:nvPr/>
        </p:nvSpPr>
        <p:spPr>
          <a:xfrm>
            <a:off x="2196260" y="4108375"/>
            <a:ext cx="1586075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algn="ctr" fontAlgn="ctr"/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Carlito"/>
                <a:ea typeface="Open Sans" pitchFamily="34" charset="0"/>
                <a:cs typeface="Open Sans" pitchFamily="34" charset="0"/>
              </a:rPr>
              <a:t>2.1.2.1.5.1.1</a:t>
            </a:r>
          </a:p>
        </p:txBody>
      </p:sp>
      <p:sp>
        <p:nvSpPr>
          <p:cNvPr id="64" name="object 29"/>
          <p:cNvSpPr txBox="1"/>
          <p:nvPr/>
        </p:nvSpPr>
        <p:spPr>
          <a:xfrm>
            <a:off x="4147879" y="4468408"/>
            <a:ext cx="1586075" cy="185948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algn="ctr" fontAlgn="ctr"/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2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200" b="1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Carlito"/>
                <a:ea typeface="Open Sans" pitchFamily="34" charset="0"/>
                <a:cs typeface="Open Sans" pitchFamily="34" charset="0"/>
              </a:rPr>
              <a:t>1.1.3.3.3.10.1</a:t>
            </a:r>
          </a:p>
        </p:txBody>
      </p:sp>
      <p:pic>
        <p:nvPicPr>
          <p:cNvPr id="65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" y="2077983"/>
            <a:ext cx="1712362" cy="2239589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4" y="1373831"/>
            <a:ext cx="1840128" cy="246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1568759" y="626526"/>
            <a:ext cx="9806910" cy="196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119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314481" y="88936"/>
            <a:ext cx="7768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rlito"/>
              </a:rPr>
              <a:t>ИНТЕРАКТИВНАЯ РАБОЧАЯ ТЕТРАДЬ   </a:t>
            </a:r>
            <a:r>
              <a:rPr lang="en-US" sz="2400" b="1" dirty="0" err="1">
                <a:solidFill>
                  <a:srgbClr val="002060"/>
                </a:solidFill>
                <a:latin typeface="Carlito"/>
              </a:rPr>
              <a:t>Skysmart</a:t>
            </a:r>
            <a:r>
              <a:rPr lang="ru-RU" sz="2400" b="1" dirty="0">
                <a:solidFill>
                  <a:srgbClr val="002060"/>
                </a:solidFill>
                <a:latin typeface="Carlito"/>
              </a:rPr>
              <a:t> </a:t>
            </a:r>
            <a:endParaRPr lang="en-US" sz="2400" b="1" dirty="0">
              <a:solidFill>
                <a:srgbClr val="002060"/>
              </a:solidFill>
              <a:latin typeface="Carlito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89483" y="5784099"/>
            <a:ext cx="8016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179 тысяч учителей пользуются интерактивной рабочей тетрадью.</a:t>
            </a:r>
          </a:p>
        </p:txBody>
      </p:sp>
      <p:pic>
        <p:nvPicPr>
          <p:cNvPr id="58" name="Picture 10" descr="Изображение География. Мой тренажёр. 5-6 класс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40" y="791994"/>
            <a:ext cx="1802957" cy="250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608" y="3413168"/>
            <a:ext cx="1864147" cy="2570986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3431526" y="1895146"/>
            <a:ext cx="7155289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Задания интерактивной рабочей тетради разработаны на основе рабочих тетрадей АО «Издательство «Просвещение»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Предназначена для использования на уроках или для отправки ученикам в качестве домашнего задания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Входит в федеральный перечень рекомендованных цифровых ресурсов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Автоматическая проверка заданий :  учитель получит результаты сразу, как только ученик доделает работу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Статистика по классу и по каждому ученику: правильные ответы и ошибки, трудные темы, средний балл ученика.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2778" y="933029"/>
            <a:ext cx="2931994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63" name="Прямая соединительная линия 62"/>
          <p:cNvCxnSpPr/>
          <p:nvPr/>
        </p:nvCxnSpPr>
        <p:spPr>
          <a:xfrm>
            <a:off x="1616551" y="575381"/>
            <a:ext cx="9806910" cy="196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06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3" y="133368"/>
            <a:ext cx="1036335" cy="358339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>
                <a:solidFill>
                  <a:schemeClr val="bg1"/>
                </a:solidFill>
              </a:endParaRPr>
            </a:p>
          </p:txBody>
        </p:sp>
      </p:grp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99174" y="6497487"/>
            <a:ext cx="210132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2020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8615" y="2673281"/>
            <a:ext cx="6096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80000"/>
              </a:lnSpc>
              <a:defRPr/>
            </a:pPr>
            <a:endParaRPr lang="ru-RU" sz="2400" spc="-53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43471" y="156860"/>
            <a:ext cx="10609165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2400" b="1" dirty="0">
                <a:solidFill>
                  <a:srgbClr val="002060"/>
                </a:solidFill>
                <a:latin typeface="Carlito"/>
              </a:rPr>
              <a:t>ШИРОКИЙ ВЫБОР УЧЕБНЫХ ПОСОБИЙ ПО ФУНКЦИОНАЛЬНОЙ ГРАМОТНОСТИ</a:t>
            </a:r>
          </a:p>
          <a:p>
            <a:pPr algn="ctr">
              <a:lnSpc>
                <a:spcPts val="2700"/>
              </a:lnSpc>
            </a:pPr>
            <a:endParaRPr lang="ru-RU" sz="2400" b="1" dirty="0">
              <a:solidFill>
                <a:srgbClr val="002060"/>
              </a:solidFill>
              <a:latin typeface="Carlito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-3051" y="1029097"/>
            <a:ext cx="5983721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1753355" y="1212463"/>
            <a:ext cx="205339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itchFamily="34" charset="0"/>
                <a:cs typeface="Open Sans" pitchFamily="34" charset="0"/>
              </a:rPr>
              <a:t>Печатные пособия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315702" y="2330030"/>
            <a:ext cx="4664968" cy="2834622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  <a:hlinkClick r:id="rId7"/>
              </a:rPr>
              <a:t>Серия «Функциональная грамотность. Учимся для жизни (5-9)»</a:t>
            </a:r>
            <a:r>
              <a:rPr lang="ru-RU" sz="1400" dirty="0">
                <a:ea typeface="Open Sans" pitchFamily="34" charset="0"/>
                <a:cs typeface="Open Sans" pitchFamily="34" charset="0"/>
              </a:rPr>
              <a:t> (Выпуск 2 – Новинка 2021)</a:t>
            </a: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  <a:hlinkClick r:id="rId8"/>
              </a:rPr>
              <a:t>Серия «Функциональная грамотность. Тренажеры (5-9)»</a:t>
            </a: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  <a:hlinkClick r:id="rId9"/>
              </a:rPr>
              <a:t>Серия «Задачник»</a:t>
            </a: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ea typeface="Open Sans" pitchFamily="34" charset="0"/>
              <a:cs typeface="Open Sans" pitchFamily="34" charset="0"/>
            </a:endParaRPr>
          </a:p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ea typeface="Open Sans" pitchFamily="34" charset="0"/>
                <a:cs typeface="Open Sans" pitchFamily="34" charset="0"/>
                <a:hlinkClick r:id="rId10"/>
              </a:rPr>
              <a:t>Серия «ФГОС. Оценка образовательных достижений»</a:t>
            </a:r>
            <a:endParaRPr lang="ru-RU" sz="1400" dirty="0"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227805" y="1029097"/>
            <a:ext cx="5967246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7737873" y="1212463"/>
            <a:ext cx="334833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a typeface="Open Sans" pitchFamily="34" charset="0"/>
                <a:cs typeface="Open Sans" pitchFamily="34" charset="0"/>
              </a:rPr>
              <a:t>Электронный БАНК ЗАДАНИЙ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97" y="2239330"/>
            <a:ext cx="728841" cy="72884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4" y="3119792"/>
            <a:ext cx="726248" cy="69804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0" y="3962502"/>
            <a:ext cx="626204" cy="62357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14"/>
          <a:srcRect l="14692" t="20657" r="22083" b="16289"/>
          <a:stretch/>
        </p:blipFill>
        <p:spPr>
          <a:xfrm>
            <a:off x="213651" y="4752344"/>
            <a:ext cx="1057109" cy="478690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6610599" y="2113363"/>
            <a:ext cx="4673141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914377">
              <a:lnSpc>
                <a:spcPct val="110000"/>
              </a:lnSpc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dirty="0">
                <a:ea typeface="Open Sans" pitchFamily="34" charset="0"/>
                <a:cs typeface="Open Sans" pitchFamily="34" charset="0"/>
              </a:rPr>
              <a:t>Полнофункциональный цифровой тренажер, который имитирует задания </a:t>
            </a:r>
            <a:r>
              <a:rPr lang="en-US" dirty="0">
                <a:ea typeface="Open Sans" pitchFamily="34" charset="0"/>
                <a:cs typeface="Open Sans" pitchFamily="34" charset="0"/>
              </a:rPr>
              <a:t>PISA </a:t>
            </a:r>
            <a:r>
              <a:rPr lang="ru-RU" dirty="0">
                <a:ea typeface="Open Sans" pitchFamily="34" charset="0"/>
                <a:cs typeface="Open Sans" pitchFamily="34" charset="0"/>
              </a:rPr>
              <a:t> для начальной и основной школы</a:t>
            </a:r>
          </a:p>
        </p:txBody>
      </p:sp>
      <p:pic>
        <p:nvPicPr>
          <p:cNvPr id="66" name="Picture 11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xmlns="" id="{C1CD9805-53F6-334B-B7D2-59AA05C5E8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7186" y="3197697"/>
            <a:ext cx="4634242" cy="231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Прямоугольник 66">
            <a:hlinkClick r:id="rId16"/>
          </p:cNvPr>
          <p:cNvSpPr/>
          <p:nvPr/>
        </p:nvSpPr>
        <p:spPr>
          <a:xfrm>
            <a:off x="8505801" y="5787186"/>
            <a:ext cx="1577436" cy="58699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Открыть Банк заданий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86" y="103396"/>
            <a:ext cx="728841" cy="728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2960" y="5851954"/>
            <a:ext cx="246328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hlinkClick r:id="rId17"/>
              </a:rPr>
              <a:t>Узнать больше </a:t>
            </a:r>
          </a:p>
          <a:p>
            <a:pPr algn="ctr"/>
            <a:r>
              <a:rPr lang="ru-RU" sz="1600" dirty="0">
                <a:hlinkClick r:id="rId17"/>
              </a:rPr>
              <a:t>и купить</a:t>
            </a:r>
            <a:endParaRPr lang="ru-RU" sz="1600" dirty="0"/>
          </a:p>
        </p:txBody>
      </p:sp>
      <p:pic>
        <p:nvPicPr>
          <p:cNvPr id="36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405" y="6011463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92" name="Picture 8" descr="http://qrcoder.ru/code/?https%3A%2F%2Fprosv.ru%2Fpages%2Fpisa.html&amp;4&amp;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96" y="5594681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8546" y="6053411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65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4"/>
          <p:cNvSpPr txBox="1"/>
          <p:nvPr/>
        </p:nvSpPr>
        <p:spPr>
          <a:xfrm>
            <a:off x="4981129" y="185199"/>
            <a:ext cx="316368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002060"/>
                </a:solidFill>
                <a:latin typeface="Carlito"/>
                <a:cs typeface="Carlito"/>
              </a:rPr>
              <a:t>НОВЫЙ ФГОС </a:t>
            </a:r>
            <a:endParaRPr sz="2400" b="1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2F9833-CF60-E142-AC53-79C545F93E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0" y="956814"/>
            <a:ext cx="6380267" cy="539496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C5F9A4B-5F04-014C-9C82-E644A7E754AF}"/>
              </a:ext>
            </a:extLst>
          </p:cNvPr>
          <p:cNvSpPr/>
          <p:nvPr/>
        </p:nvSpPr>
        <p:spPr>
          <a:xfrm>
            <a:off x="7362527" y="1006502"/>
            <a:ext cx="304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http://www.instrao.ru/primer</a:t>
            </a:r>
            <a:r>
              <a:rPr lang="ru-RU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C29457-0111-C349-96D7-DF8EFECEF8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49" y="2322576"/>
            <a:ext cx="5894942" cy="3217174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D021F597-A833-7449-8C3E-C3A62C790F53}"/>
              </a:ext>
            </a:extLst>
          </p:cNvPr>
          <p:cNvSpPr/>
          <p:nvPr/>
        </p:nvSpPr>
        <p:spPr>
          <a:xfrm>
            <a:off x="5916167" y="4361688"/>
            <a:ext cx="5396615" cy="356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05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300051" y="-9192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1" name="Рисунок 130"/>
          <p:cNvPicPr>
            <a:picLocks noChangeAspect="1"/>
          </p:cNvPicPr>
          <p:nvPr/>
        </p:nvPicPr>
        <p:blipFill rotWithShape="1">
          <a:blip r:embed="rId8"/>
          <a:srcRect t="1344" r="1552"/>
          <a:stretch/>
        </p:blipFill>
        <p:spPr>
          <a:xfrm>
            <a:off x="355072" y="1086093"/>
            <a:ext cx="1552404" cy="21267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99" y="1117063"/>
            <a:ext cx="1569786" cy="212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71986" y="51172"/>
            <a:ext cx="8949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СЕРИЯ «ФУНКЦИОНАЛЬНАЯ ГРАМОТНОСТЬ». Эталонные задания</a:t>
            </a:r>
          </a:p>
        </p:txBody>
      </p:sp>
      <p:cxnSp>
        <p:nvCxnSpPr>
          <p:cNvPr id="144" name="Прямая соединительная линия 143"/>
          <p:cNvCxnSpPr/>
          <p:nvPr/>
        </p:nvCxnSpPr>
        <p:spPr>
          <a:xfrm>
            <a:off x="1650777" y="471580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010" name="Picture 66" descr="Изображение Читательская грамотность. Сборник эталонных заданий. Выпуск 1. Часть 2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5" y="3531125"/>
            <a:ext cx="1593618" cy="211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0" descr="http://qrcoder.ru/code/?http%3A%2F%2Fshop.prosv.ru%2Fkatalog%3Futm_source%3Dprez%26utm_medium%3Dqr%26utm_campaign%3Duchimsy%23%2Forderby%3D11%26sFilters%3D13%2181288%3B&amp;10&amp;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38" y="4731928"/>
            <a:ext cx="2000316" cy="200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92780" y="1117063"/>
            <a:ext cx="4925311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Предназначены для формирования и мониторинга всех компонентов функциональной грамотности, которые изучаются в международном сравнительном исследовании </a:t>
            </a:r>
            <a:r>
              <a:rPr lang="en-US" sz="1600" dirty="0"/>
              <a:t>PISA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Предлагает обучающие и тренировочные задания, основанные на реальных жизненных ситуациях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Содержит развернутые описания особенностей оценки заданий и рекомендации по их использованию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Рекомендуется к использованию на уроках и внеурочной деятельности , а также для организации </a:t>
            </a:r>
            <a:r>
              <a:rPr lang="ru-RU" sz="1600" dirty="0" err="1"/>
              <a:t>внутришкольного</a:t>
            </a:r>
            <a:r>
              <a:rPr lang="ru-RU" sz="1600" dirty="0"/>
              <a:t> мониторинга по оценке функциональной грамотности обучающихся.</a:t>
            </a: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88" y="3520548"/>
            <a:ext cx="1562912" cy="211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16238" r="2007" b="8767"/>
          <a:stretch/>
        </p:blipFill>
        <p:spPr bwMode="auto">
          <a:xfrm>
            <a:off x="9185574" y="1417706"/>
            <a:ext cx="1960759" cy="262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2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" descr="Изображение Сборник задач и упражнений по географии. 8-11 классы. Часть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45" y="1125394"/>
            <a:ext cx="2427067" cy="323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Изображение Сборник задач и упражнений по географии. 8-11 классы. Часть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7" y="1159973"/>
            <a:ext cx="2367352" cy="316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429635" y="70931"/>
            <a:ext cx="4634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СБОРНИК ЗАДАЧ И УПРАЖНЕНИЙ</a:t>
            </a:r>
          </a:p>
        </p:txBody>
      </p:sp>
      <p:pic>
        <p:nvPicPr>
          <p:cNvPr id="53" name="Picture 6" descr="http://qrcoder.ru/code/?http%3A%2F%2Fshop.prosv.ru%2Fsbornikzadachiuprazhnenij-po-geografii8-11-klassy-chast2%3Futm_source%3Dprez%26utm_medium%3Dqr%26utm_campaign%3Dgeograf&amp;10&amp;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3" y="4764737"/>
            <a:ext cx="1778844" cy="17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1890680" y="4422063"/>
            <a:ext cx="182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/>
              <a:t>Автор</a:t>
            </a:r>
            <a:r>
              <a:rPr lang="ru-RU" sz="1400" dirty="0"/>
              <a:t> И.С. </a:t>
            </a:r>
            <a:r>
              <a:rPr lang="ru-RU" sz="1400" dirty="0" err="1"/>
              <a:t>Колечкин</a:t>
            </a:r>
            <a:endParaRPr lang="ru-RU" sz="1400" dirty="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447060" y="459444"/>
            <a:ext cx="9905058" cy="280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460761" y="1968025"/>
            <a:ext cx="5729287" cy="2462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Системная реализация </a:t>
            </a:r>
            <a:r>
              <a:rPr lang="ru-RU" dirty="0" err="1"/>
              <a:t>межпредметных</a:t>
            </a:r>
            <a:r>
              <a:rPr lang="ru-RU" dirty="0"/>
              <a:t> связей в формировании общей картины мира у школьников на всех этапах обучения.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Разнообразные тренировочные и проверочные задания и упражнения для текущего и итогового контроля знаний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Инструмент эффективной подготовки к ЕГЭ и ВПР по географии, а также географическим олимпиадам.</a:t>
            </a:r>
          </a:p>
        </p:txBody>
      </p:sp>
    </p:spTree>
    <p:extLst>
      <p:ext uri="{BB962C8B-B14F-4D97-AF65-F5344CB8AC3E}">
        <p14:creationId xmlns:p14="http://schemas.microsoft.com/office/powerpoint/2010/main" val="3550865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2" descr="Изображение В помощь выпускнику. ОГЭ. География. Справочник с комментариями ведущих эксперто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3" y="1211679"/>
            <a:ext cx="2698065" cy="360178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1"/>
          <p:cNvSpPr>
            <a:spLocks noGrp="1"/>
          </p:cNvSpPr>
          <p:nvPr>
            <p:ph type="title"/>
          </p:nvPr>
        </p:nvSpPr>
        <p:spPr>
          <a:xfrm>
            <a:off x="1871893" y="135123"/>
            <a:ext cx="9421070" cy="6486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В ПОМОЩЬ ВЫПУСКНИКУ. ОГЭ. ГЕОГРАФИЯ. </a:t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СПРАВОЧНИК С КОММЕНТАРИЯМИ ВЕДУЩИХ ЭКСПЕРТОВ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59055" y="1872861"/>
            <a:ext cx="6096000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содержит чётко структурированный и компактно представленный теоретический материал, который охватывает все темы курса </a:t>
            </a:r>
            <a:r>
              <a:rPr lang="ru-RU" dirty="0" err="1">
                <a:solidFill>
                  <a:srgbClr val="333333"/>
                </a:solidFill>
              </a:rPr>
              <a:t>геогафии</a:t>
            </a:r>
            <a:r>
              <a:rPr lang="ru-RU" dirty="0">
                <a:solidFill>
                  <a:srgbClr val="333333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позволят эффективно повторить и восполнить знания школьной программы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комментарии</a:t>
            </a:r>
            <a:r>
              <a:rPr lang="ru-RU" dirty="0"/>
              <a:t> ведущих экспертов-практиков помогут справиться со всеми возникающими затруднениями при решении экзаменационных заданий.</a:t>
            </a:r>
          </a:p>
          <a:p>
            <a:endParaRPr lang="ru-RU" dirty="0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447060" y="459444"/>
            <a:ext cx="9905058" cy="280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686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05665" y="49921"/>
            <a:ext cx="1268960" cy="438775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494785"/>
            <a:ext cx="442106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0594" name="Picture 2" descr="Изображение Метапредметные результаты. Стандартизированные материалы для промежуточной аттестации. 5 класс. Варианты 1,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9" y="1824956"/>
            <a:ext cx="1978014" cy="269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Изображение Метапредметные результаты. Стандартизированные материалы для оценки читательской грамотности. 9 класс. Варианты 1-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19" y="1850416"/>
            <a:ext cx="2020384" cy="26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84233" y="-29873"/>
            <a:ext cx="8163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СЕРИЯ «ФГОС. ОЦЕНКА ОБРАЗОВАТЕЛЬНЫХ ДОСТИЖЕНИЙ»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650777" y="471580"/>
            <a:ext cx="9701341" cy="15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821545" y="632156"/>
            <a:ext cx="8106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</a:rPr>
              <a:t>Стандартизированные материалы для промежуточной аттестации.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5469" y="1808388"/>
            <a:ext cx="6096000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Комплект разработан в соответствии с международными требования исследования PISA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Проверочные работы включают тексты по четырём предметным областям (русскому языку, математике, естествознанию, истории/обществознанию) и задания к ним, направленные на оценку </a:t>
            </a:r>
            <a:r>
              <a:rPr lang="ru-RU" dirty="0" err="1">
                <a:solidFill>
                  <a:srgbClr val="333333"/>
                </a:solidFill>
              </a:rPr>
              <a:t>сформированности</a:t>
            </a:r>
            <a:r>
              <a:rPr lang="ru-RU" dirty="0">
                <a:solidFill>
                  <a:srgbClr val="333333"/>
                </a:solidFill>
              </a:rPr>
              <a:t> </a:t>
            </a:r>
            <a:r>
              <a:rPr lang="ru-RU" sz="1600" dirty="0">
                <a:solidFill>
                  <a:srgbClr val="333333"/>
                </a:solidFill>
              </a:rPr>
              <a:t>читательских</a:t>
            </a:r>
            <a:r>
              <a:rPr lang="ru-RU" dirty="0">
                <a:solidFill>
                  <a:srgbClr val="333333"/>
                </a:solidFill>
              </a:rPr>
              <a:t> умений.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</a:rPr>
              <a:t>Может быть использован для проведения промежуточной аттестации в конце учебного года</a:t>
            </a:r>
            <a:r>
              <a:rPr lang="ru-RU" dirty="0"/>
              <a:t>.</a:t>
            </a:r>
            <a:endParaRPr lang="ru-RU" dirty="0">
              <a:solidFill>
                <a:srgbClr val="333333"/>
              </a:solidFill>
            </a:endParaRPr>
          </a:p>
          <a:p>
            <a:r>
              <a:rPr lang="ru-RU" dirty="0">
                <a:solidFill>
                  <a:srgbClr val="333333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943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1" name="Прямая соединительная линия 7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853" y="485751"/>
            <a:ext cx="1147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13889" y="6141117"/>
            <a:ext cx="757004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 b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/>
              </a:rPr>
              <a:t>https://uchitel.club/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89" y="792517"/>
            <a:ext cx="8637878" cy="51936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33043" y="105325"/>
            <a:ext cx="969707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 b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rlito"/>
              </a:rPr>
              <a:t>ПРОСВЕЩЕНИЕ. ПОДДЕРЖКА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6860" y="2686354"/>
            <a:ext cx="38541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lvl="0" indent="-285750">
              <a:spcBef>
                <a:spcPts val="1800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Портал, на котором собраны материалы в  помощь учителям и родителям для организации обучения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Консультации при выполнении домашних заданий в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видеоформате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 Обмен лучшими практиками, их апробация и распространение в сотрудничестве с органами управления образованием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9" y="6539934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838909" y="550524"/>
            <a:ext cx="9637072" cy="400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147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186182" y="2852936"/>
            <a:ext cx="11819633" cy="336037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0" y="20245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3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2" y="1819702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9501352" y="538285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2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xmlns="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xmlns="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xmlns="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21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sp>
        <p:nvSpPr>
          <p:cNvPr id="94" name="Подзаголовок 2"/>
          <p:cNvSpPr txBox="1">
            <a:spLocks/>
          </p:cNvSpPr>
          <p:nvPr/>
        </p:nvSpPr>
        <p:spPr>
          <a:xfrm>
            <a:off x="1849819" y="4748054"/>
            <a:ext cx="8519045" cy="132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8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8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 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Краснопролетарская, д. 16, стр. 3, подъезд 8, бизнес-центр «Новослободский»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8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линия: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vopros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@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prosv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.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ru</a:t>
            </a:r>
            <a:endParaRPr lang="ru-RU" sz="1800" spc="-4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6" name="Рисунок 2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4" y="4735857"/>
            <a:ext cx="1477452" cy="1477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E0513C-26B4-0E45-9B7A-902578B92C16}"/>
              </a:ext>
            </a:extLst>
          </p:cNvPr>
          <p:cNvSpPr txBox="1"/>
          <p:nvPr/>
        </p:nvSpPr>
        <p:spPr>
          <a:xfrm>
            <a:off x="339978" y="2923332"/>
            <a:ext cx="5602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Дубинина Софья Петровна </a:t>
            </a:r>
          </a:p>
          <a:p>
            <a:r>
              <a:rPr lang="ru-RU" dirty="0"/>
              <a:t>Ведущий методист </a:t>
            </a:r>
          </a:p>
          <a:p>
            <a:r>
              <a:rPr lang="ru-RU" dirty="0"/>
              <a:t>Центра географии и картографии</a:t>
            </a:r>
          </a:p>
          <a:p>
            <a:r>
              <a:rPr lang="ru-RU" dirty="0"/>
              <a:t>АО «Издательство «Просвещение»</a:t>
            </a:r>
          </a:p>
          <a:p>
            <a:r>
              <a:rPr lang="en-US" dirty="0" err="1"/>
              <a:t>Sdubinina@prosv.ru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4B5899F-78F3-A645-8217-CCB64B56A046}"/>
              </a:ext>
            </a:extLst>
          </p:cNvPr>
          <p:cNvSpPr/>
          <p:nvPr/>
        </p:nvSpPr>
        <p:spPr>
          <a:xfrm>
            <a:off x="6642456" y="2928289"/>
            <a:ext cx="422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11"/>
              </a:rPr>
              <a:t>https://cloud.prosv.ru/s/NGiXx7Kk2Aor7se</a:t>
            </a:r>
            <a:r>
              <a:rPr lang="en-US" dirty="0"/>
              <a:t> </a:t>
            </a:r>
          </a:p>
          <a:p>
            <a:r>
              <a:rPr lang="ru-RU" dirty="0"/>
              <a:t>Хранилище файлов для скачивания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2C1AE85-A054-584A-B24C-01FF2C3C5953}"/>
              </a:ext>
            </a:extLst>
          </p:cNvPr>
          <p:cNvSpPr/>
          <p:nvPr/>
        </p:nvSpPr>
        <p:spPr>
          <a:xfrm>
            <a:off x="6607464" y="3752141"/>
            <a:ext cx="376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2"/>
              </a:rPr>
              <a:t>https://vk.com/geodistantprosv</a:t>
            </a:r>
            <a:r>
              <a:rPr lang="ru-RU" dirty="0"/>
              <a:t> </a:t>
            </a:r>
          </a:p>
          <a:p>
            <a:r>
              <a:rPr lang="ru-RU" dirty="0"/>
              <a:t>Группа для учителей географии</a:t>
            </a:r>
          </a:p>
        </p:txBody>
      </p:sp>
    </p:spTree>
    <p:extLst>
      <p:ext uri="{BB962C8B-B14F-4D97-AF65-F5344CB8AC3E}">
        <p14:creationId xmlns:p14="http://schemas.microsoft.com/office/powerpoint/2010/main" val="94157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87523" y="275208"/>
            <a:ext cx="1428304" cy="534394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291286" y="1314003"/>
            <a:ext cx="1350717" cy="1850409"/>
          </a:xfrm>
          <a:prstGeom prst="rect">
            <a:avLst/>
          </a:prstGeom>
          <a:ln>
            <a:noFill/>
          </a:ln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882938" y="1314003"/>
            <a:ext cx="1299323" cy="1850409"/>
          </a:xfrm>
          <a:prstGeom prst="rect">
            <a:avLst/>
          </a:prstGeom>
          <a:ln>
            <a:noFill/>
          </a:ln>
        </p:spPr>
      </p:pic>
      <p:sp>
        <p:nvSpPr>
          <p:cNvPr id="53" name="TextBox 9"/>
          <p:cNvSpPr>
            <a:spLocks/>
          </p:cNvSpPr>
          <p:nvPr/>
        </p:nvSpPr>
        <p:spPr bwMode="auto">
          <a:xfrm>
            <a:off x="1266624" y="-56547"/>
            <a:ext cx="9379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</a:rPr>
              <a:t>УМК «ПОЛЯРНАЯ ЗВЕЗДА»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—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ответ современным запросам образования (5-11 классы) </a:t>
            </a:r>
          </a:p>
        </p:txBody>
      </p:sp>
      <p:sp>
        <p:nvSpPr>
          <p:cNvPr id="55" name="Прямоугольник 14"/>
          <p:cNvSpPr/>
          <p:nvPr/>
        </p:nvSpPr>
        <p:spPr bwMode="auto">
          <a:xfrm>
            <a:off x="5580678" y="1198395"/>
            <a:ext cx="5569078" cy="34459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Calibri"/>
                <a:cs typeface="Times New Roman"/>
              </a:rPr>
              <a:t>          Ключевые преимущества учебников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Классическое построение теоретического содержания           5-9 классов: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7 класс – формирование образа территории за счёт уроков-путешествий;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8 класс – природа и население России;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9 класс –  хозяйство и регионы России.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Использование практических методов в рубриках «Шаг за шагом», «Читаем карту».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Дифференцированные задания для всех параграфов.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Включение проектно-исследовательских параграфов «Учимся с «Полярной звездой».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Мини-атлас в конце каждого учебника.</a:t>
            </a:r>
          </a:p>
        </p:txBody>
      </p:sp>
      <p:pic>
        <p:nvPicPr>
          <p:cNvPr id="58" name="Рисунок 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19439" y="3996944"/>
            <a:ext cx="1340612" cy="1798888"/>
          </a:xfrm>
          <a:prstGeom prst="rect">
            <a:avLst/>
          </a:prstGeom>
          <a:ln>
            <a:noFill/>
          </a:ln>
        </p:spPr>
      </p:pic>
      <p:pic>
        <p:nvPicPr>
          <p:cNvPr id="60" name="Рисунок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882938" y="3941625"/>
            <a:ext cx="1299323" cy="1850409"/>
          </a:xfrm>
          <a:prstGeom prst="rect">
            <a:avLst/>
          </a:prstGeom>
          <a:ln>
            <a:noFill/>
          </a:ln>
        </p:spPr>
      </p:pic>
      <p:sp>
        <p:nvSpPr>
          <p:cNvPr id="63" name="object 39"/>
          <p:cNvSpPr txBox="1"/>
          <p:nvPr/>
        </p:nvSpPr>
        <p:spPr>
          <a:xfrm>
            <a:off x="555966" y="3299810"/>
            <a:ext cx="2438301" cy="162865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05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05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050" b="1" spc="-10" dirty="0">
                <a:solidFill>
                  <a:srgbClr val="FFFFFF"/>
                </a:solidFill>
                <a:latin typeface="Carlito"/>
                <a:cs typeface="Carlito"/>
              </a:rPr>
              <a:t>1.1.2.3.4.1.1</a:t>
            </a:r>
            <a:r>
              <a:rPr lang="ru-RU" sz="1050" b="1" spc="-5" dirty="0">
                <a:solidFill>
                  <a:srgbClr val="FFFFFF"/>
                </a:solidFill>
                <a:latin typeface="Carlito"/>
                <a:cs typeface="Carlito"/>
              </a:rPr>
              <a:t> – </a:t>
            </a:r>
            <a:r>
              <a:rPr lang="ru-RU" sz="1050" b="1" spc="-10" dirty="0">
                <a:solidFill>
                  <a:srgbClr val="FFFFFF"/>
                </a:solidFill>
                <a:latin typeface="Carlito"/>
                <a:cs typeface="Carlito"/>
              </a:rPr>
              <a:t>1.1.2.3.4.1.4</a:t>
            </a:r>
            <a:endParaRPr sz="1050" dirty="0">
              <a:latin typeface="Carlito"/>
              <a:cs typeface="Carlito"/>
            </a:endParaRPr>
          </a:p>
        </p:txBody>
      </p:sp>
      <p:sp>
        <p:nvSpPr>
          <p:cNvPr id="64" name="object 29"/>
          <p:cNvSpPr txBox="1"/>
          <p:nvPr/>
        </p:nvSpPr>
        <p:spPr>
          <a:xfrm>
            <a:off x="333332" y="6224694"/>
            <a:ext cx="2182878" cy="155171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255904">
              <a:spcBef>
                <a:spcPts val="5"/>
              </a:spcBef>
            </a:pPr>
            <a:r>
              <a:rPr sz="1000" b="1" spc="-5" dirty="0">
                <a:solidFill>
                  <a:srgbClr val="FFFFFF"/>
                </a:solidFill>
                <a:latin typeface="Carlito"/>
                <a:cs typeface="Carlito"/>
              </a:rPr>
              <a:t>ФП</a:t>
            </a:r>
            <a:r>
              <a:rPr sz="10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rlito"/>
                <a:cs typeface="Carlito"/>
              </a:rPr>
              <a:t>№</a:t>
            </a:r>
            <a:r>
              <a:rPr lang="ru-RU" sz="1000" b="1" spc="-10" dirty="0">
                <a:solidFill>
                  <a:srgbClr val="FFFFFF"/>
                </a:solidFill>
                <a:latin typeface="Carlito"/>
                <a:cs typeface="Carlito"/>
              </a:rPr>
              <a:t> 1.1.3.3.2.2.1</a:t>
            </a:r>
            <a:r>
              <a:rPr lang="ru-RU" sz="1000" b="1" spc="-5" dirty="0">
                <a:solidFill>
                  <a:srgbClr val="FFFFFF"/>
                </a:solidFill>
                <a:latin typeface="Carlito"/>
                <a:cs typeface="Carlito"/>
              </a:rPr>
              <a:t> –</a:t>
            </a:r>
            <a:r>
              <a:rPr lang="ru-RU" sz="1000" b="1" dirty="0">
                <a:solidFill>
                  <a:schemeClr val="bg1"/>
                </a:solidFill>
                <a:latin typeface="Carlito"/>
                <a:cs typeface="Carlito"/>
              </a:rPr>
              <a:t>1.1.3.3.2.2.2</a:t>
            </a:r>
          </a:p>
        </p:txBody>
      </p:sp>
      <p:sp>
        <p:nvSpPr>
          <p:cNvPr id="65" name="Подзаголовок 3"/>
          <p:cNvSpPr txBox="1">
            <a:spLocks/>
          </p:cNvSpPr>
          <p:nvPr/>
        </p:nvSpPr>
        <p:spPr>
          <a:xfrm>
            <a:off x="3210724" y="3578463"/>
            <a:ext cx="2369954" cy="1222802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Поурочные разработки 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</p:txBody>
      </p:sp>
      <p:sp>
        <p:nvSpPr>
          <p:cNvPr id="66" name="Подзаголовок 3"/>
          <p:cNvSpPr txBox="1">
            <a:spLocks/>
          </p:cNvSpPr>
          <p:nvPr/>
        </p:nvSpPr>
        <p:spPr>
          <a:xfrm>
            <a:off x="3210724" y="4491956"/>
            <a:ext cx="2599958" cy="145108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Мой тренажер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Практические работы </a:t>
            </a:r>
          </a:p>
          <a:p>
            <a:pPr marL="171450" lvl="0" indent="-1714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Проверочные работы  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атласы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контурные карты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691" y="5975593"/>
            <a:ext cx="26122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spc="-15" dirty="0">
                <a:solidFill>
                  <a:srgbClr val="2E2E2E"/>
                </a:solidFill>
                <a:latin typeface="Carlito"/>
                <a:cs typeface="Carlito"/>
              </a:rPr>
              <a:t>(базовый и углубленный</a:t>
            </a:r>
            <a:r>
              <a:rPr lang="ru-RU" sz="1100" b="1" spc="5" dirty="0">
                <a:solidFill>
                  <a:srgbClr val="2E2E2E"/>
                </a:solidFill>
                <a:latin typeface="Carlito"/>
                <a:cs typeface="Carlito"/>
              </a:rPr>
              <a:t> </a:t>
            </a:r>
            <a:r>
              <a:rPr lang="ru-RU" sz="1100" b="1" spc="-5" dirty="0">
                <a:solidFill>
                  <a:srgbClr val="2E2E2E"/>
                </a:solidFill>
                <a:latin typeface="Carlito"/>
                <a:cs typeface="Carlito"/>
              </a:rPr>
              <a:t>уровень) </a:t>
            </a:r>
            <a:endParaRPr lang="ru-RU" sz="1100" dirty="0"/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669002" y="756724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6077982" y="5216781"/>
            <a:ext cx="49241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>
                <a:hlinkClick r:id="" action="ppaction://noaction"/>
              </a:rPr>
              <a:t>https</a:t>
            </a:r>
            <a:r>
              <a:rPr lang="ru-RU" sz="1400" u="sng" dirty="0">
                <a:hlinkClick r:id="rId12"/>
              </a:rPr>
              <a:t>://yadi.sk/d/LNlprfCs4XHpyg</a:t>
            </a:r>
            <a:r>
              <a:rPr lang="ru-RU" sz="1400" dirty="0"/>
              <a:t>  - 8 класс Полярная звезда</a:t>
            </a:r>
          </a:p>
          <a:p>
            <a:r>
              <a:rPr lang="ru-RU" sz="1400" u="sng" dirty="0">
                <a:hlinkClick r:id="rId13"/>
              </a:rPr>
              <a:t>https://yadi.sk/d/VPj3WY95xMTOzw</a:t>
            </a:r>
            <a:r>
              <a:rPr lang="ru-RU" sz="1400" dirty="0"/>
              <a:t> - 7 класс Полярная звезда</a:t>
            </a:r>
          </a:p>
          <a:p>
            <a:r>
              <a:rPr lang="ru-RU" sz="1400" u="sng" dirty="0">
                <a:hlinkClick r:id="rId14"/>
              </a:rPr>
              <a:t>https://yadi.sk/d/6kfkuchq8c3afA - 5-6</a:t>
            </a:r>
            <a:r>
              <a:rPr lang="ru-RU" sz="1400" dirty="0"/>
              <a:t> класс Полярная звезда</a:t>
            </a:r>
          </a:p>
        </p:txBody>
      </p:sp>
      <p:sp>
        <p:nvSpPr>
          <p:cNvPr id="77" name="object 52"/>
          <p:cNvSpPr/>
          <p:nvPr/>
        </p:nvSpPr>
        <p:spPr>
          <a:xfrm>
            <a:off x="6990384" y="6045360"/>
            <a:ext cx="192024" cy="2420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53"/>
          <p:cNvSpPr/>
          <p:nvPr/>
        </p:nvSpPr>
        <p:spPr>
          <a:xfrm>
            <a:off x="6885227" y="5955445"/>
            <a:ext cx="414655" cy="424420"/>
          </a:xfrm>
          <a:custGeom>
            <a:avLst/>
            <a:gdLst/>
            <a:ahLst/>
            <a:cxnLst/>
            <a:rect l="l" t="t" r="r" b="b"/>
            <a:pathLst>
              <a:path w="414654" h="411479">
                <a:moveTo>
                  <a:pt x="227838" y="0"/>
                </a:moveTo>
                <a:lnTo>
                  <a:pt x="183769" y="0"/>
                </a:lnTo>
                <a:lnTo>
                  <a:pt x="166116" y="2920"/>
                </a:lnTo>
                <a:lnTo>
                  <a:pt x="126365" y="14604"/>
                </a:lnTo>
                <a:lnTo>
                  <a:pt x="89662" y="33654"/>
                </a:lnTo>
                <a:lnTo>
                  <a:pt x="60325" y="60070"/>
                </a:lnTo>
                <a:lnTo>
                  <a:pt x="33782" y="89280"/>
                </a:lnTo>
                <a:lnTo>
                  <a:pt x="25019" y="106933"/>
                </a:lnTo>
                <a:lnTo>
                  <a:pt x="14732" y="124459"/>
                </a:lnTo>
                <a:lnTo>
                  <a:pt x="8763" y="143509"/>
                </a:lnTo>
                <a:lnTo>
                  <a:pt x="4445" y="162559"/>
                </a:lnTo>
                <a:lnTo>
                  <a:pt x="0" y="183006"/>
                </a:lnTo>
                <a:lnTo>
                  <a:pt x="0" y="226948"/>
                </a:lnTo>
                <a:lnTo>
                  <a:pt x="4445" y="247522"/>
                </a:lnTo>
                <a:lnTo>
                  <a:pt x="8763" y="265048"/>
                </a:lnTo>
                <a:lnTo>
                  <a:pt x="14732" y="284098"/>
                </a:lnTo>
                <a:lnTo>
                  <a:pt x="25019" y="303148"/>
                </a:lnTo>
                <a:lnTo>
                  <a:pt x="33782" y="320674"/>
                </a:lnTo>
                <a:lnTo>
                  <a:pt x="46990" y="336803"/>
                </a:lnTo>
                <a:lnTo>
                  <a:pt x="60325" y="349973"/>
                </a:lnTo>
                <a:lnTo>
                  <a:pt x="74930" y="364616"/>
                </a:lnTo>
                <a:lnTo>
                  <a:pt x="89662" y="376339"/>
                </a:lnTo>
                <a:lnTo>
                  <a:pt x="107315" y="385127"/>
                </a:lnTo>
                <a:lnTo>
                  <a:pt x="126365" y="395376"/>
                </a:lnTo>
                <a:lnTo>
                  <a:pt x="145542" y="402691"/>
                </a:lnTo>
                <a:lnTo>
                  <a:pt x="166116" y="408546"/>
                </a:lnTo>
                <a:lnTo>
                  <a:pt x="183769" y="410019"/>
                </a:lnTo>
                <a:lnTo>
                  <a:pt x="207264" y="411479"/>
                </a:lnTo>
                <a:lnTo>
                  <a:pt x="248412" y="408546"/>
                </a:lnTo>
                <a:lnTo>
                  <a:pt x="267589" y="402691"/>
                </a:lnTo>
                <a:lnTo>
                  <a:pt x="288163" y="395376"/>
                </a:lnTo>
                <a:lnTo>
                  <a:pt x="304292" y="385127"/>
                </a:lnTo>
                <a:lnTo>
                  <a:pt x="310184" y="382193"/>
                </a:lnTo>
                <a:lnTo>
                  <a:pt x="188214" y="382193"/>
                </a:lnTo>
                <a:lnTo>
                  <a:pt x="170561" y="377799"/>
                </a:lnTo>
                <a:lnTo>
                  <a:pt x="154305" y="374865"/>
                </a:lnTo>
                <a:lnTo>
                  <a:pt x="136651" y="369011"/>
                </a:lnTo>
                <a:lnTo>
                  <a:pt x="122047" y="361695"/>
                </a:lnTo>
                <a:lnTo>
                  <a:pt x="107315" y="351447"/>
                </a:lnTo>
                <a:lnTo>
                  <a:pt x="94107" y="342658"/>
                </a:lnTo>
                <a:lnTo>
                  <a:pt x="58800" y="303148"/>
                </a:lnTo>
                <a:lnTo>
                  <a:pt x="35306" y="257682"/>
                </a:lnTo>
                <a:lnTo>
                  <a:pt x="27940" y="204977"/>
                </a:lnTo>
                <a:lnTo>
                  <a:pt x="29337" y="187451"/>
                </a:lnTo>
                <a:lnTo>
                  <a:pt x="32385" y="169925"/>
                </a:lnTo>
                <a:lnTo>
                  <a:pt x="35306" y="153796"/>
                </a:lnTo>
                <a:lnTo>
                  <a:pt x="42672" y="136143"/>
                </a:lnTo>
                <a:lnTo>
                  <a:pt x="51435" y="121538"/>
                </a:lnTo>
                <a:lnTo>
                  <a:pt x="58800" y="106933"/>
                </a:lnTo>
                <a:lnTo>
                  <a:pt x="107315" y="57149"/>
                </a:lnTo>
                <a:lnTo>
                  <a:pt x="154305" y="35178"/>
                </a:lnTo>
                <a:lnTo>
                  <a:pt x="207264" y="27812"/>
                </a:lnTo>
                <a:lnTo>
                  <a:pt x="311919" y="27812"/>
                </a:lnTo>
                <a:lnTo>
                  <a:pt x="304292" y="23367"/>
                </a:lnTo>
                <a:lnTo>
                  <a:pt x="288163" y="14604"/>
                </a:lnTo>
                <a:lnTo>
                  <a:pt x="267589" y="7365"/>
                </a:lnTo>
                <a:lnTo>
                  <a:pt x="248412" y="2920"/>
                </a:lnTo>
                <a:lnTo>
                  <a:pt x="227838" y="0"/>
                </a:lnTo>
                <a:close/>
              </a:path>
              <a:path w="414654" h="411479">
                <a:moveTo>
                  <a:pt x="311919" y="27812"/>
                </a:moveTo>
                <a:lnTo>
                  <a:pt x="207264" y="27812"/>
                </a:lnTo>
                <a:lnTo>
                  <a:pt x="223393" y="29336"/>
                </a:lnTo>
                <a:lnTo>
                  <a:pt x="242570" y="30733"/>
                </a:lnTo>
                <a:lnTo>
                  <a:pt x="260223" y="35178"/>
                </a:lnTo>
                <a:lnTo>
                  <a:pt x="274827" y="42417"/>
                </a:lnTo>
                <a:lnTo>
                  <a:pt x="291084" y="49783"/>
                </a:lnTo>
                <a:lnTo>
                  <a:pt x="304292" y="57149"/>
                </a:lnTo>
                <a:lnTo>
                  <a:pt x="320421" y="68833"/>
                </a:lnTo>
                <a:lnTo>
                  <a:pt x="330708" y="80517"/>
                </a:lnTo>
                <a:lnTo>
                  <a:pt x="343916" y="93725"/>
                </a:lnTo>
                <a:lnTo>
                  <a:pt x="370459" y="136143"/>
                </a:lnTo>
                <a:lnTo>
                  <a:pt x="379222" y="169925"/>
                </a:lnTo>
                <a:lnTo>
                  <a:pt x="383667" y="187451"/>
                </a:lnTo>
                <a:lnTo>
                  <a:pt x="383667" y="222630"/>
                </a:lnTo>
                <a:lnTo>
                  <a:pt x="379222" y="241553"/>
                </a:lnTo>
                <a:lnTo>
                  <a:pt x="376300" y="257682"/>
                </a:lnTo>
                <a:lnTo>
                  <a:pt x="354202" y="303148"/>
                </a:lnTo>
                <a:lnTo>
                  <a:pt x="330708" y="329476"/>
                </a:lnTo>
                <a:lnTo>
                  <a:pt x="320421" y="342658"/>
                </a:lnTo>
                <a:lnTo>
                  <a:pt x="304292" y="351447"/>
                </a:lnTo>
                <a:lnTo>
                  <a:pt x="291084" y="361695"/>
                </a:lnTo>
                <a:lnTo>
                  <a:pt x="274827" y="369011"/>
                </a:lnTo>
                <a:lnTo>
                  <a:pt x="260223" y="374865"/>
                </a:lnTo>
                <a:lnTo>
                  <a:pt x="242570" y="377799"/>
                </a:lnTo>
                <a:lnTo>
                  <a:pt x="223393" y="382193"/>
                </a:lnTo>
                <a:lnTo>
                  <a:pt x="310184" y="382193"/>
                </a:lnTo>
                <a:lnTo>
                  <a:pt x="321945" y="376339"/>
                </a:lnTo>
                <a:lnTo>
                  <a:pt x="338074" y="364616"/>
                </a:lnTo>
                <a:lnTo>
                  <a:pt x="354202" y="349973"/>
                </a:lnTo>
                <a:lnTo>
                  <a:pt x="367538" y="336803"/>
                </a:lnTo>
                <a:lnTo>
                  <a:pt x="377825" y="320674"/>
                </a:lnTo>
                <a:lnTo>
                  <a:pt x="389509" y="303148"/>
                </a:lnTo>
                <a:lnTo>
                  <a:pt x="404241" y="265048"/>
                </a:lnTo>
                <a:lnTo>
                  <a:pt x="410083" y="247522"/>
                </a:lnTo>
                <a:lnTo>
                  <a:pt x="411607" y="226948"/>
                </a:lnTo>
                <a:lnTo>
                  <a:pt x="414527" y="204977"/>
                </a:lnTo>
                <a:lnTo>
                  <a:pt x="411607" y="183006"/>
                </a:lnTo>
                <a:lnTo>
                  <a:pt x="410083" y="162559"/>
                </a:lnTo>
                <a:lnTo>
                  <a:pt x="404241" y="143509"/>
                </a:lnTo>
                <a:lnTo>
                  <a:pt x="389509" y="106933"/>
                </a:lnTo>
                <a:lnTo>
                  <a:pt x="367538" y="74675"/>
                </a:lnTo>
                <a:lnTo>
                  <a:pt x="321945" y="33654"/>
                </a:lnTo>
                <a:lnTo>
                  <a:pt x="311919" y="27812"/>
                </a:lnTo>
                <a:close/>
              </a:path>
            </a:pathLst>
          </a:custGeom>
          <a:solidFill>
            <a:srgbClr val="2E3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Прямоугольник 96"/>
          <p:cNvSpPr/>
          <p:nvPr/>
        </p:nvSpPr>
        <p:spPr>
          <a:xfrm>
            <a:off x="5734076" y="4845939"/>
            <a:ext cx="25614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Электронное приложение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00198" y="6030574"/>
            <a:ext cx="28498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171717"/>
                </a:solidFill>
                <a:latin typeface="Carlito"/>
                <a:cs typeface="Carlito"/>
              </a:rPr>
              <a:t>доступно для скачивания на сайте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7333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0" name="Picture 20" descr="Изображение География. Атлас. 10-11 класс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43" y="1231565"/>
            <a:ext cx="1440829" cy="205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82B4D4E3-B5DD-A840-9C4A-B4A5D753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888" y="4250082"/>
            <a:ext cx="1642925" cy="2289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8" descr="Изображение География. Проверочные работы. 9 класс">
            <a:extLst>
              <a:ext uri="{FF2B5EF4-FFF2-40B4-BE49-F238E27FC236}">
                <a16:creationId xmlns:a16="http://schemas.microsoft.com/office/drawing/2014/main" xmlns="" id="{D2D20017-C4A9-3B4B-ADB5-F652CAE64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005" y="1314004"/>
            <a:ext cx="1558524" cy="2106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9" name="Слайд think-cell" r:id="rId8" imgW="359" imgH="360" progId="TCLayout.ActiveDocument.1">
                  <p:embed/>
                </p:oleObj>
              </mc:Choice>
              <mc:Fallback>
                <p:oleObj name="Слайд think-cell" r:id="rId8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7527530" y="1876898"/>
            <a:ext cx="1151338" cy="3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58436" y="135663"/>
            <a:ext cx="1428304" cy="505891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/>
          <a:srcRect r="2732"/>
          <a:stretch/>
        </p:blipFill>
        <p:spPr>
          <a:xfrm>
            <a:off x="261332" y="1224063"/>
            <a:ext cx="1519060" cy="20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TextBox 57"/>
          <p:cNvSpPr txBox="1"/>
          <p:nvPr/>
        </p:nvSpPr>
        <p:spPr>
          <a:xfrm>
            <a:off x="360176" y="697420"/>
            <a:ext cx="4371966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buClr>
                <a:srgbClr val="2D3494"/>
              </a:buClr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Атласы и контурные карты «Полярная Звезда»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80408" y="103040"/>
            <a:ext cx="595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КОМПОНЕНТЫ УМК «ПОЛЯРНАЯ ЗВЕЗДА»  </a:t>
            </a:r>
            <a:endParaRPr lang="ru-RU" sz="2400" dirty="0"/>
          </a:p>
        </p:txBody>
      </p:sp>
      <p:pic>
        <p:nvPicPr>
          <p:cNvPr id="81985" name="Picture 65" descr="https://catalog.prosv.ru/images/medium/9265bc81-9b85-11de-b619-0019b9f502d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18" y="4184451"/>
            <a:ext cx="1521988" cy="21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5065D0CA-B8B9-9743-9341-E8795EE4C7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33" y="4270211"/>
            <a:ext cx="1678547" cy="2269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495BE7CE-CA43-F844-92EB-EB1F045DE8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03" y="1307268"/>
            <a:ext cx="1570339" cy="2082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19203" y="861917"/>
            <a:ext cx="337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arlito"/>
              </a:rPr>
              <a:t>Проверочные работы 5-9 классы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461366" y="3660135"/>
            <a:ext cx="32417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rlito"/>
              </a:rPr>
              <a:t>Практические работы  5-9 классы </a:t>
            </a:r>
          </a:p>
        </p:txBody>
      </p:sp>
      <p:pic>
        <p:nvPicPr>
          <p:cNvPr id="81993" name="Picture 73" descr="https://catalog.prosv.ru/images/big/22052407-1f2f-11e1-b339-0050569c12d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5" y="4199855"/>
            <a:ext cx="1541287" cy="214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06054" y="3639270"/>
            <a:ext cx="33876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D3494"/>
              </a:buClr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Рабочая тетрадь  «Мой тренажёр»</a:t>
            </a:r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1669002" y="579757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33" name="Picture 113" descr="http://qrcoder.ru/code/?https%3A%2F%2Fshop.prosv.ru%2Fkatalog%23%2Forderby%3D5%26sFilters%3D8%212497%2C2503%2C10632%2C2505%2C2506%2C2508%3B6%212361%2C2362%3B&amp;10&amp;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29" y="1367681"/>
            <a:ext cx="2094477" cy="209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6239B22-0FBD-F74C-AB67-3035D3FF0BCC}"/>
              </a:ext>
            </a:extLst>
          </p:cNvPr>
          <p:cNvSpPr/>
          <p:nvPr/>
        </p:nvSpPr>
        <p:spPr>
          <a:xfrm>
            <a:off x="4842819" y="4664875"/>
            <a:ext cx="1884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7"/>
              </a:rPr>
              <a:t>https://cloud.prosv.ru/s/NGiXx7Kk2Aor7se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59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7527530" y="1876898"/>
            <a:ext cx="1151338" cy="3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58436" y="135663"/>
            <a:ext cx="1428304" cy="505891"/>
            <a:chOff x="254665" y="195486"/>
            <a:chExt cx="951720" cy="329081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0408" y="103040"/>
            <a:ext cx="595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КОМПОНЕНТЫ УМК «ПОЛЯРНАЯ ЗВЕЗДА»  </a:t>
            </a:r>
            <a:endParaRPr lang="ru-RU" sz="2400" dirty="0"/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1669002" y="579757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484" name="Picture 4">
            <a:extLst>
              <a:ext uri="{FF2B5EF4-FFF2-40B4-BE49-F238E27FC236}">
                <a16:creationId xmlns:a16="http://schemas.microsoft.com/office/drawing/2014/main" xmlns="" id="{6A638310-30ED-D04A-9348-8DEDA20E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7" y="1063122"/>
            <a:ext cx="5885590" cy="38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5" name="Picture 5">
            <a:extLst>
              <a:ext uri="{FF2B5EF4-FFF2-40B4-BE49-F238E27FC236}">
                <a16:creationId xmlns:a16="http://schemas.microsoft.com/office/drawing/2014/main" xmlns="" id="{8FF361AD-29D3-8C45-96BF-B8B39930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52" y="2367373"/>
            <a:ext cx="6204720" cy="405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6" name="Picture 6">
            <a:extLst>
              <a:ext uri="{FF2B5EF4-FFF2-40B4-BE49-F238E27FC236}">
                <a16:creationId xmlns:a16="http://schemas.microsoft.com/office/drawing/2014/main" xmlns="" id="{B6F2C8E0-F9D4-8441-A6AC-3AAE8C7B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463" y="-2682875"/>
            <a:ext cx="633730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7" name="Picture 7">
            <a:extLst>
              <a:ext uri="{FF2B5EF4-FFF2-40B4-BE49-F238E27FC236}">
                <a16:creationId xmlns:a16="http://schemas.microsoft.com/office/drawing/2014/main" xmlns="" id="{B2013205-2BFE-CA45-82E9-CCA143DD4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463" y="-2682875"/>
            <a:ext cx="65659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85DC913-4AEF-E34E-A471-4911DBD74C99}"/>
              </a:ext>
            </a:extLst>
          </p:cNvPr>
          <p:cNvSpPr/>
          <p:nvPr/>
        </p:nvSpPr>
        <p:spPr>
          <a:xfrm>
            <a:off x="6393945" y="931676"/>
            <a:ext cx="45606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283890"/>
                </a:solidFill>
                <a:latin typeface="Calibri" panose="020F0502020204030204" pitchFamily="34" charset="0"/>
              </a:rPr>
              <a:t>Дифференцированная система проверки знаний  и выработки умений и навыков</a:t>
            </a:r>
            <a:endParaRPr lang="ru-RU" sz="1600" dirty="0"/>
          </a:p>
          <a:p>
            <a:pPr>
              <a:buFont typeface="Arial" panose="020B0604020202020204" pitchFamily="34" charset="0"/>
              <a:buChar char="•"/>
            </a:pPr>
            <a:endParaRPr lang="ru-RU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283890"/>
                </a:solidFill>
                <a:latin typeface="Calibri" panose="020F0502020204030204" pitchFamily="34" charset="0"/>
              </a:rPr>
              <a:t>Включённая практическая деятельность «Шаг за шагом», Учимся с «Полярной звездой»</a:t>
            </a:r>
            <a:endParaRPr lang="ru-RU" sz="1600" dirty="0"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AF1961A-85A6-3C4A-B04C-21EF71406AAF}"/>
              </a:ext>
            </a:extLst>
          </p:cNvPr>
          <p:cNvSpPr/>
          <p:nvPr/>
        </p:nvSpPr>
        <p:spPr>
          <a:xfrm>
            <a:off x="154835" y="530348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 err="1">
                <a:solidFill>
                  <a:srgbClr val="283890"/>
                </a:solidFill>
                <a:latin typeface="Calibri" panose="020F0502020204030204" pitchFamily="34" charset="0"/>
              </a:rPr>
              <a:t>Деятельностная</a:t>
            </a:r>
            <a:r>
              <a:rPr lang="ru-RU" sz="1600" b="1" i="1" dirty="0">
                <a:solidFill>
                  <a:srgbClr val="283890"/>
                </a:solidFill>
                <a:latin typeface="Calibri" panose="020F0502020204030204" pitchFamily="34" charset="0"/>
              </a:rPr>
              <a:t> структура параграфов</a:t>
            </a:r>
            <a:endParaRPr lang="ru-RU" sz="1600" dirty="0"/>
          </a:p>
          <a:p>
            <a:pPr>
              <a:buFont typeface="Arial" panose="020B0604020202020204" pitchFamily="34" charset="0"/>
              <a:buChar char="•"/>
            </a:pPr>
            <a:endParaRPr lang="ru-RU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283890"/>
                </a:solidFill>
                <a:latin typeface="Calibri" panose="020F0502020204030204" pitchFamily="34" charset="0"/>
              </a:rPr>
              <a:t>Система подготовки к ГИА: «Лёгкий экзамен»</a:t>
            </a:r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1666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90" y="1698734"/>
            <a:ext cx="1601596" cy="211294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0" y="1904482"/>
            <a:ext cx="1626354" cy="21456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05402" y="1567550"/>
            <a:ext cx="5020047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i="1" dirty="0"/>
              <a:t>Ключевые преимущества обновлённых учебников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методический аппарат, позволяющий адаптировать  учебный процесс для развития практических умений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формирование  всех типов универсальных учебных действий через систему практикумов, ориентированных на исследовательскую, творческую деятельность.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краеведческий подход в курсе «География России»</a:t>
            </a:r>
          </a:p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Обновлен формат учебников 5-9 классов:</a:t>
            </a:r>
          </a:p>
          <a:p>
            <a:r>
              <a:rPr lang="ru-RU" sz="1600" dirty="0"/>
              <a:t>      - представлена более современная информация</a:t>
            </a:r>
          </a:p>
          <a:p>
            <a:r>
              <a:rPr lang="ru-RU" sz="1600" dirty="0"/>
              <a:t>       - облегчен текст изложения материала для более  </a:t>
            </a:r>
          </a:p>
          <a:p>
            <a:r>
              <a:rPr lang="ru-RU" sz="1600" dirty="0"/>
              <a:t>         полного смыслового понимания учащимися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79177" y="374333"/>
            <a:ext cx="1465538" cy="467837"/>
            <a:chOff x="254665" y="195486"/>
            <a:chExt cx="951720" cy="329081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bject 46"/>
          <p:cNvSpPr/>
          <p:nvPr/>
        </p:nvSpPr>
        <p:spPr>
          <a:xfrm>
            <a:off x="3519501" y="1961165"/>
            <a:ext cx="1722905" cy="20885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39"/>
          <p:cNvSpPr txBox="1"/>
          <p:nvPr/>
        </p:nvSpPr>
        <p:spPr>
          <a:xfrm>
            <a:off x="3603694" y="4340946"/>
            <a:ext cx="1638712" cy="170560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FFFFFF"/>
                </a:solidFill>
                <a:latin typeface="Carlito"/>
                <a:cs typeface="Carlito"/>
              </a:rPr>
              <a:t>ФП №</a:t>
            </a:r>
            <a:r>
              <a:rPr sz="1100" b="1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arlito"/>
                <a:cs typeface="Carlito"/>
              </a:rPr>
              <a:t>1.</a:t>
            </a:r>
            <a:r>
              <a:rPr lang="ru-RU" sz="1100" b="1" spc="-1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r>
              <a:rPr sz="1100" b="1" spc="-10" dirty="0">
                <a:solidFill>
                  <a:srgbClr val="FFFFFF"/>
                </a:solidFill>
                <a:latin typeface="Carlito"/>
                <a:cs typeface="Carlito"/>
              </a:rPr>
              <a:t>.3.3.</a:t>
            </a:r>
            <a:r>
              <a:rPr lang="ru-RU" sz="1100" b="1" spc="-10" dirty="0">
                <a:solidFill>
                  <a:srgbClr val="FFFFFF"/>
                </a:solidFill>
                <a:latin typeface="Carlito"/>
                <a:cs typeface="Carlito"/>
              </a:rPr>
              <a:t>2.</a:t>
            </a:r>
            <a:r>
              <a:rPr sz="1100" b="1" spc="-10" dirty="0">
                <a:solidFill>
                  <a:srgbClr val="FFFFFF"/>
                </a:solidFill>
                <a:latin typeface="Carlito"/>
                <a:cs typeface="Carlito"/>
              </a:rPr>
              <a:t>1.1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773650" y="64309"/>
            <a:ext cx="9719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УМК «Роза ветров» -  реализация практико-ориентированного подход для успешного достижения высоких образовательных результатов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63114" y="1063173"/>
            <a:ext cx="517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rlito"/>
              </a:rPr>
              <a:t>ЛИНИЯ УМК «РОЗА ВЕТРОВ» 5-11 классы </a:t>
            </a:r>
          </a:p>
        </p:txBody>
      </p:sp>
      <p:sp>
        <p:nvSpPr>
          <p:cNvPr id="80" name="Подзаголовок 3"/>
          <p:cNvSpPr txBox="1">
            <a:spLocks/>
          </p:cNvSpPr>
          <p:nvPr/>
        </p:nvSpPr>
        <p:spPr>
          <a:xfrm>
            <a:off x="296710" y="5072443"/>
            <a:ext cx="2216989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Состав УМК: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методические пособия</a:t>
            </a:r>
          </a:p>
          <a:p>
            <a:pPr marL="180975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рабочая программа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ЭФУ</a:t>
            </a:r>
          </a:p>
        </p:txBody>
      </p:sp>
      <p:sp>
        <p:nvSpPr>
          <p:cNvPr id="81" name="Подзаголовок 3"/>
          <p:cNvSpPr txBox="1">
            <a:spLocks/>
          </p:cNvSpPr>
          <p:nvPr/>
        </p:nvSpPr>
        <p:spPr>
          <a:xfrm>
            <a:off x="2513699" y="5072823"/>
            <a:ext cx="3062885" cy="1014248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рабочие тетради</a:t>
            </a:r>
          </a:p>
          <a:p>
            <a:pPr marL="180975" lvl="0" indent="-180975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тематические контрольные работы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1649818" y="855747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bject 39"/>
          <p:cNvSpPr txBox="1"/>
          <p:nvPr/>
        </p:nvSpPr>
        <p:spPr>
          <a:xfrm>
            <a:off x="398505" y="4340947"/>
            <a:ext cx="2885591" cy="170560"/>
          </a:xfrm>
          <a:prstGeom prst="rect">
            <a:avLst/>
          </a:prstGeom>
          <a:solidFill>
            <a:srgbClr val="2C3493"/>
          </a:solidFill>
        </p:spPr>
        <p:txBody>
          <a:bodyPr vert="horz" wrap="square" lIns="0" tIns="12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5"/>
              </a:spcBef>
            </a:pPr>
            <a:r>
              <a:rPr lang="ru-RU" sz="1100" b="1" spc="-5" dirty="0">
                <a:solidFill>
                  <a:srgbClr val="FFFFFF"/>
                </a:solidFill>
                <a:latin typeface="Carlito"/>
                <a:cs typeface="Carlito"/>
              </a:rPr>
              <a:t>ФП №  1.1.2.3.4.6.1-№  1.1.2.3.4.6.5 </a:t>
            </a:r>
          </a:p>
        </p:txBody>
      </p:sp>
    </p:spTree>
    <p:extLst>
      <p:ext uri="{BB962C8B-B14F-4D97-AF65-F5344CB8AC3E}">
        <p14:creationId xmlns:p14="http://schemas.microsoft.com/office/powerpoint/2010/main" val="51728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t="12630"/>
          <a:stretch/>
        </p:blipFill>
        <p:spPr>
          <a:xfrm>
            <a:off x="3711239" y="4447651"/>
            <a:ext cx="3833844" cy="3082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447" y="567799"/>
            <a:ext cx="4346807" cy="100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8" name="Слайд think-cell" r:id="rId7" imgW="359" imgH="360" progId="TCLayout.ActiveDocument.1">
                  <p:embed/>
                </p:oleObj>
              </mc:Choice>
              <mc:Fallback>
                <p:oleObj name="Слайд think-cell" r:id="rId7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xmlns="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11375669" y="2257824"/>
            <a:ext cx="812363" cy="754751"/>
          </a:xfrm>
          <a:prstGeom prst="rect">
            <a:avLst/>
          </a:prstGeom>
          <a:solidFill>
            <a:srgbClr val="40D4E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1375669" y="5276823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1376586" y="4522072"/>
            <a:ext cx="812363" cy="754751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11375670" y="-4589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1376586" y="3012572"/>
            <a:ext cx="812363" cy="754751"/>
          </a:xfrm>
          <a:prstGeom prst="rect">
            <a:avLst/>
          </a:prstGeom>
          <a:solidFill>
            <a:srgbClr val="40A7E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1"/>
          <p:cNvSpPr>
            <a:spLocks noChangeArrowheads="1"/>
          </p:cNvSpPr>
          <p:nvPr/>
        </p:nvSpPr>
        <p:spPr bwMode="auto">
          <a:xfrm>
            <a:off x="11376586" y="6031572"/>
            <a:ext cx="812363" cy="754751"/>
          </a:xfrm>
          <a:prstGeom prst="rect">
            <a:avLst/>
          </a:prstGeom>
          <a:solidFill>
            <a:srgbClr val="F5B1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1375670" y="1502768"/>
            <a:ext cx="812363" cy="754751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376586" y="3767322"/>
            <a:ext cx="812363" cy="754751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11375670" y="748019"/>
            <a:ext cx="812363" cy="754751"/>
          </a:xfrm>
          <a:prstGeom prst="rect">
            <a:avLst/>
          </a:prstGeom>
          <a:solidFill>
            <a:srgbClr val="9ED44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2"/>
          <p:cNvSpPr>
            <a:spLocks noEditPoints="1"/>
          </p:cNvSpPr>
          <p:nvPr/>
        </p:nvSpPr>
        <p:spPr bwMode="auto">
          <a:xfrm>
            <a:off x="11600809" y="2514255"/>
            <a:ext cx="362085" cy="271895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0"/>
          <p:cNvSpPr>
            <a:spLocks noEditPoints="1"/>
          </p:cNvSpPr>
          <p:nvPr/>
        </p:nvSpPr>
        <p:spPr bwMode="auto">
          <a:xfrm>
            <a:off x="11601728" y="1744503"/>
            <a:ext cx="360248" cy="301287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1"/>
          <p:cNvSpPr>
            <a:spLocks/>
          </p:cNvSpPr>
          <p:nvPr/>
        </p:nvSpPr>
        <p:spPr bwMode="auto">
          <a:xfrm>
            <a:off x="11600809" y="4756459"/>
            <a:ext cx="362085" cy="315984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69" name="Группа 68"/>
          <p:cNvGrpSpPr/>
          <p:nvPr/>
        </p:nvGrpSpPr>
        <p:grpSpPr>
          <a:xfrm>
            <a:off x="11614594" y="200960"/>
            <a:ext cx="334516" cy="361915"/>
            <a:chOff x="477468" y="2705515"/>
            <a:chExt cx="409903" cy="443477"/>
          </a:xfrm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1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72" name="Freeform 44"/>
          <p:cNvSpPr>
            <a:spLocks noEditPoints="1"/>
          </p:cNvSpPr>
          <p:nvPr/>
        </p:nvSpPr>
        <p:spPr bwMode="auto">
          <a:xfrm>
            <a:off x="11606322" y="5464056"/>
            <a:ext cx="351059" cy="380284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3" name="Freeform 45"/>
          <p:cNvSpPr>
            <a:spLocks noEditPoints="1"/>
          </p:cNvSpPr>
          <p:nvPr/>
        </p:nvSpPr>
        <p:spPr bwMode="auto">
          <a:xfrm>
            <a:off x="11601728" y="966788"/>
            <a:ext cx="360248" cy="347216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89" name="Freeform 46"/>
          <p:cNvSpPr>
            <a:spLocks noEditPoints="1"/>
          </p:cNvSpPr>
          <p:nvPr/>
        </p:nvSpPr>
        <p:spPr bwMode="auto">
          <a:xfrm>
            <a:off x="11655949" y="3977824"/>
            <a:ext cx="251807" cy="36375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5" name="Freeform 52"/>
          <p:cNvSpPr>
            <a:spLocks noEditPoints="1"/>
          </p:cNvSpPr>
          <p:nvPr/>
        </p:nvSpPr>
        <p:spPr bwMode="auto">
          <a:xfrm>
            <a:off x="11605404" y="3223075"/>
            <a:ext cx="352896" cy="36375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Freeform 53"/>
          <p:cNvSpPr>
            <a:spLocks noEditPoints="1"/>
          </p:cNvSpPr>
          <p:nvPr/>
        </p:nvSpPr>
        <p:spPr bwMode="auto">
          <a:xfrm>
            <a:off x="11594376" y="6260448"/>
            <a:ext cx="374952" cy="327005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83378" y="87899"/>
            <a:ext cx="1268960" cy="438775"/>
            <a:chOff x="254665" y="195486"/>
            <a:chExt cx="951720" cy="329081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/>
          <a:srcRect t="422"/>
          <a:stretch/>
        </p:blipFill>
        <p:spPr>
          <a:xfrm>
            <a:off x="117312" y="599108"/>
            <a:ext cx="3490913" cy="45282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53934" y="45677"/>
            <a:ext cx="661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Обновлен формат учебников 5-9 классов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/>
          <a:srcRect t="9818" r="4194" b="14916"/>
          <a:stretch/>
        </p:blipFill>
        <p:spPr>
          <a:xfrm>
            <a:off x="3835670" y="5210134"/>
            <a:ext cx="4514557" cy="141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4174" y="957710"/>
            <a:ext cx="3862274" cy="115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6697" y="3901461"/>
            <a:ext cx="3789889" cy="168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312" y="5195258"/>
            <a:ext cx="3593927" cy="15278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1512" y="1783586"/>
            <a:ext cx="3893151" cy="118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3868" y="2291402"/>
            <a:ext cx="4000684" cy="114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49" y="3481607"/>
            <a:ext cx="3885762" cy="908191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3835670" y="4151215"/>
            <a:ext cx="3683123" cy="59138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1606858" y="497422"/>
            <a:ext cx="97066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8098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94C8BA-E70F-4DFD-B72A-2D1388E7A5EA}"/>
</file>

<file path=customXml/itemProps2.xml><?xml version="1.0" encoding="utf-8"?>
<ds:datastoreItem xmlns:ds="http://schemas.openxmlformats.org/officeDocument/2006/customXml" ds:itemID="{37454DD8-1D61-4DE5-8074-E7CF816BAF1D}"/>
</file>

<file path=customXml/itemProps3.xml><?xml version="1.0" encoding="utf-8"?>
<ds:datastoreItem xmlns:ds="http://schemas.openxmlformats.org/officeDocument/2006/customXml" ds:itemID="{9D6394C5-8B91-4D44-A0A2-9770336CEF35}"/>
</file>

<file path=docProps/app.xml><?xml version="1.0" encoding="utf-8"?>
<Properties xmlns="http://schemas.openxmlformats.org/officeDocument/2006/extended-properties" xmlns:vt="http://schemas.openxmlformats.org/officeDocument/2006/docPropsVTypes">
  <TotalTime>22541</TotalTime>
  <Words>3411</Words>
  <Application>Microsoft Office PowerPoint</Application>
  <PresentationFormat>Широкоэкранный</PresentationFormat>
  <Paragraphs>576</Paragraphs>
  <Slides>45</Slides>
  <Notes>42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Carlito</vt:lpstr>
      <vt:lpstr>Franklin Gothic Book</vt:lpstr>
      <vt:lpstr>Open Sans</vt:lpstr>
      <vt:lpstr>Open Sans Condensed</vt:lpstr>
      <vt:lpstr>Open Sans Light</vt:lpstr>
      <vt:lpstr>Symbol</vt:lpstr>
      <vt:lpstr>Times New Roman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ПОМОЩЬ ВЫПУСКНИКУ. ОГЭ. ГЕОГРАФИЯ.  СПРАВОЧНИК С КОММЕНТАРИЯМИ ВЕДУЩИХ ЭКСПЕРТОВ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Грачева Екатерина Андреевна</dc:creator>
  <cp:lastModifiedBy>Администратор</cp:lastModifiedBy>
  <cp:revision>742</cp:revision>
  <dcterms:created xsi:type="dcterms:W3CDTF">2020-02-25T09:30:21Z</dcterms:created>
  <dcterms:modified xsi:type="dcterms:W3CDTF">2021-08-17T11:49:04Z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