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78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712" autoAdjust="0"/>
  </p:normalViewPr>
  <p:slideViewPr>
    <p:cSldViewPr snapToGrid="0">
      <p:cViewPr varScale="1">
        <p:scale>
          <a:sx n="62" d="100"/>
          <a:sy n="62" d="100"/>
        </p:scale>
        <p:origin x="10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E467-CA3F-4C25-B968-F93F5A5AB335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5909-B509-4370-B814-22E3BD9348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28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E467-CA3F-4C25-B968-F93F5A5AB335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5909-B509-4370-B814-22E3BD9348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32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E467-CA3F-4C25-B968-F93F5A5AB335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5909-B509-4370-B814-22E3BD9348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62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E467-CA3F-4C25-B968-F93F5A5AB335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5909-B509-4370-B814-22E3BD9348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99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E467-CA3F-4C25-B968-F93F5A5AB335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5909-B509-4370-B814-22E3BD9348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81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E467-CA3F-4C25-B968-F93F5A5AB335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5909-B509-4370-B814-22E3BD9348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31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E467-CA3F-4C25-B968-F93F5A5AB335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5909-B509-4370-B814-22E3BD9348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86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E467-CA3F-4C25-B968-F93F5A5AB335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5909-B509-4370-B814-22E3BD9348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4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E467-CA3F-4C25-B968-F93F5A5AB335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5909-B509-4370-B814-22E3BD9348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96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E467-CA3F-4C25-B968-F93F5A5AB335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5909-B509-4370-B814-22E3BD9348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94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E467-CA3F-4C25-B968-F93F5A5AB335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5909-B509-4370-B814-22E3BD9348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70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3E467-CA3F-4C25-B968-F93F5A5AB335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15909-B509-4370-B814-22E3BD9348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09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indow.edu.ru/" TargetMode="External"/><Relationship Id="rId3" Type="http://schemas.openxmlformats.org/officeDocument/2006/relationships/hyperlink" Target="http://gramma.ru/" TargetMode="External"/><Relationship Id="rId7" Type="http://schemas.openxmlformats.org/officeDocument/2006/relationships/hyperlink" Target="https://videouroki.net/" TargetMode="External"/><Relationship Id="rId2" Type="http://schemas.openxmlformats.org/officeDocument/2006/relationships/hyperlink" Target="http://gramota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aklass.ru/" TargetMode="External"/><Relationship Id="rId5" Type="http://schemas.openxmlformats.org/officeDocument/2006/relationships/hyperlink" Target="https://www.textologia.ru/" TargetMode="External"/><Relationship Id="rId4" Type="http://schemas.openxmlformats.org/officeDocument/2006/relationships/hyperlink" Target="https://therules.ru/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hallenna.narod.ru/" TargetMode="External"/><Relationship Id="rId3" Type="http://schemas.openxmlformats.org/officeDocument/2006/relationships/hyperlink" Target="https://resh.edu.ru/" TargetMode="External"/><Relationship Id="rId7" Type="http://schemas.openxmlformats.org/officeDocument/2006/relationships/hyperlink" Target="http://literatura5.narod.ru/index.html" TargetMode="External"/><Relationship Id="rId2" Type="http://schemas.openxmlformats.org/officeDocument/2006/relationships/hyperlink" Target="http://school-collection.ed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lassika.ru/" TargetMode="External"/><Relationship Id="rId5" Type="http://schemas.openxmlformats.org/officeDocument/2006/relationships/hyperlink" Target="http://lib.ru/" TargetMode="External"/><Relationship Id="rId10" Type="http://schemas.openxmlformats.org/officeDocument/2006/relationships/hyperlink" Target="http://feb-web.ru/" TargetMode="External"/><Relationship Id="rId4" Type="http://schemas.openxmlformats.org/officeDocument/2006/relationships/hyperlink" Target="http://eor.edu.ru/" TargetMode="External"/><Relationship Id="rId9" Type="http://schemas.openxmlformats.org/officeDocument/2006/relationships/hyperlink" Target="https://www.imumk.ru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7371" y="2088924"/>
            <a:ext cx="11437257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2060"/>
                </a:solidFill>
              </a:rPr>
              <a:t>Галерея </a:t>
            </a:r>
            <a:r>
              <a:rPr lang="ru-RU" b="1" dirty="0">
                <a:solidFill>
                  <a:srgbClr val="002060"/>
                </a:solidFill>
              </a:rPr>
              <a:t>практик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Модель внедрения ФГОС ООО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МБОУ города Костромы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Гимназия № 28»»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0628" y="4081010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Лодус </a:t>
            </a:r>
            <a:r>
              <a:rPr lang="ru-RU" dirty="0"/>
              <a:t>Лада Марковна, </a:t>
            </a:r>
            <a:endParaRPr lang="ru-RU" dirty="0" smtClean="0"/>
          </a:p>
          <a:p>
            <a:pPr algn="r"/>
            <a:r>
              <a:rPr lang="ru-RU" dirty="0" smtClean="0"/>
              <a:t>учитель </a:t>
            </a:r>
            <a:r>
              <a:rPr lang="ru-RU" dirty="0"/>
              <a:t>русского языка и литературы </a:t>
            </a:r>
            <a:r>
              <a:rPr lang="ru-RU" dirty="0" smtClean="0"/>
              <a:t>высшей </a:t>
            </a:r>
            <a:r>
              <a:rPr lang="ru-RU" dirty="0"/>
              <a:t>категории </a:t>
            </a:r>
          </a:p>
          <a:p>
            <a:pPr algn="r"/>
            <a:r>
              <a:rPr lang="ru-RU" dirty="0"/>
              <a:t>МБОУ города Костромы </a:t>
            </a:r>
            <a:r>
              <a:rPr lang="ru-RU" dirty="0" smtClean="0"/>
              <a:t>«</a:t>
            </a:r>
            <a:r>
              <a:rPr lang="ru-RU" dirty="0"/>
              <a:t>Гимназия №28»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4" y="5637752"/>
            <a:ext cx="4644571" cy="11532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229" y="5632060"/>
            <a:ext cx="3193142" cy="122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7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94644"/>
            <a:ext cx="12192000" cy="107178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Основные изменения в содержании учебного предмета «Русский язык»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593395"/>
            <a:ext cx="12119428" cy="5264605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Базовые </a:t>
            </a:r>
            <a:r>
              <a:rPr lang="ru-RU" sz="3600" dirty="0"/>
              <a:t>логические действия: умения выявлять и характеризовать существенные признаки языковых единиц, языковых явлений и процессов.</a:t>
            </a:r>
          </a:p>
          <a:p>
            <a:r>
              <a:rPr lang="ru-RU" sz="3600" dirty="0"/>
              <a:t>Б</a:t>
            </a:r>
            <a:r>
              <a:rPr lang="ru-RU" sz="3600" dirty="0" smtClean="0"/>
              <a:t>азовые </a:t>
            </a:r>
            <a:r>
              <a:rPr lang="ru-RU" sz="3600" dirty="0"/>
              <a:t>исследовательские действия: умения оценивать на применимость и достоверность информацию, полученную в ходе лингвистического исследования (эксперимента).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918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87904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Раздел «Предметные результаты» в каждом классе включает следующие </a:t>
            </a:r>
            <a:r>
              <a:rPr lang="ru-RU" b="1" dirty="0" smtClean="0">
                <a:solidFill>
                  <a:srgbClr val="002060"/>
                </a:solidFill>
              </a:rPr>
              <a:t>разделы: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5785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4400" dirty="0"/>
              <a:t>1. Общие сведения о языке.</a:t>
            </a:r>
          </a:p>
          <a:p>
            <a:pPr marL="0" indent="0">
              <a:buNone/>
            </a:pPr>
            <a:r>
              <a:rPr lang="ru-RU" sz="4400" dirty="0"/>
              <a:t>2. Язык и речь.</a:t>
            </a:r>
          </a:p>
          <a:p>
            <a:pPr marL="0" indent="0">
              <a:buNone/>
            </a:pPr>
            <a:r>
              <a:rPr lang="ru-RU" sz="4400" dirty="0"/>
              <a:t>3. Текст.</a:t>
            </a:r>
          </a:p>
          <a:p>
            <a:pPr marL="0" indent="0">
              <a:buNone/>
            </a:pPr>
            <a:r>
              <a:rPr lang="ru-RU" sz="4400" dirty="0"/>
              <a:t>4. Функциональные разновидности языка.</a:t>
            </a:r>
          </a:p>
          <a:p>
            <a:pPr marL="0" indent="0">
              <a:buNone/>
            </a:pPr>
            <a:r>
              <a:rPr lang="ru-RU" sz="4400" dirty="0"/>
              <a:t>5. Система языка.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25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075886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Ф</a:t>
            </a:r>
            <a:r>
              <a:rPr lang="ru-RU" sz="4000" b="1" dirty="0" smtClean="0">
                <a:solidFill>
                  <a:srgbClr val="002060"/>
                </a:solidFill>
              </a:rPr>
              <a:t>ормирование </a:t>
            </a:r>
            <a:r>
              <a:rPr lang="ru-RU" sz="4000" b="1" dirty="0">
                <a:solidFill>
                  <a:srgbClr val="002060"/>
                </a:solidFill>
              </a:rPr>
              <a:t>функциональной </a:t>
            </a:r>
            <a:r>
              <a:rPr lang="ru-RU" sz="4000" b="1" dirty="0" smtClean="0">
                <a:solidFill>
                  <a:srgbClr val="002060"/>
                </a:solidFill>
              </a:rPr>
              <a:t/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(</a:t>
            </a:r>
            <a:r>
              <a:rPr lang="ru-RU" sz="4000" b="1" dirty="0">
                <a:solidFill>
                  <a:srgbClr val="002060"/>
                </a:solidFill>
              </a:rPr>
              <a:t>читательской) грамотности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1) поиск в словарях, энциклопедиях, справочниках, на интернет-сайтах, с помощью интернет-поисковиков заданной информации;</a:t>
            </a:r>
          </a:p>
          <a:p>
            <a:pPr marL="0" indent="0">
              <a:buNone/>
            </a:pPr>
            <a:r>
              <a:rPr lang="ru-RU" sz="3600" dirty="0"/>
              <a:t>2) интерпретация и использование информации в учебных и личных целях;</a:t>
            </a:r>
          </a:p>
          <a:p>
            <a:pPr marL="0" indent="0">
              <a:buNone/>
            </a:pPr>
            <a:r>
              <a:rPr lang="ru-RU" sz="3600" dirty="0"/>
              <a:t>3) информационно-смысловая переработка текста и др.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858" y="5345207"/>
            <a:ext cx="3367314" cy="866588"/>
          </a:xfrm>
          <a:prstGeom prst="rect">
            <a:avLst/>
          </a:prstGeom>
        </p:spPr>
      </p:pic>
      <p:pic>
        <p:nvPicPr>
          <p:cNvPr id="5" name="Picture 4" descr="C:\Users\Я\Desktop\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886" y="4828250"/>
            <a:ext cx="1349828" cy="190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8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2826"/>
            <a:ext cx="12191999" cy="679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6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28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Рабочая программа </a:t>
            </a:r>
            <a:r>
              <a:rPr lang="ru-RU" sz="4000" b="1" dirty="0">
                <a:solidFill>
                  <a:srgbClr val="002060"/>
                </a:solidFill>
              </a:rPr>
              <a:t>углубленного изучения русского </a:t>
            </a:r>
            <a:r>
              <a:rPr lang="ru-RU" sz="4000" b="1" dirty="0" smtClean="0">
                <a:solidFill>
                  <a:srgbClr val="002060"/>
                </a:solidFill>
              </a:rPr>
              <a:t>языка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64368"/>
            <a:ext cx="10515600" cy="51557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3000" dirty="0" smtClean="0"/>
              <a:t>По </a:t>
            </a:r>
            <a:r>
              <a:rPr lang="ru-RU" sz="3000" dirty="0"/>
              <a:t>сравнению с примерной рабочей программой увеличено количество часов:</a:t>
            </a:r>
          </a:p>
          <a:p>
            <a:r>
              <a:rPr lang="ru-RU" sz="3000" dirty="0" smtClean="0"/>
              <a:t>на </a:t>
            </a:r>
            <a:r>
              <a:rPr lang="ru-RU" sz="3000" dirty="0"/>
              <a:t>системное повторение материала, в том числе в начале и в конце учебного года; </a:t>
            </a:r>
          </a:p>
          <a:p>
            <a:r>
              <a:rPr lang="ru-RU" sz="3000" dirty="0" smtClean="0"/>
              <a:t>на </a:t>
            </a:r>
            <a:r>
              <a:rPr lang="ru-RU" sz="3000" dirty="0"/>
              <a:t>формирование орфографических умений;</a:t>
            </a:r>
          </a:p>
          <a:p>
            <a:r>
              <a:rPr lang="ru-RU" sz="3000" dirty="0" smtClean="0"/>
              <a:t>на </a:t>
            </a:r>
            <a:r>
              <a:rPr lang="ru-RU" sz="3000" dirty="0"/>
              <a:t>уроки контроля знаний по завершении работы над каждым разделом курса с целью обеспечения успешного прохождения учащимися промежуточной и государственной итоговой аттестации;</a:t>
            </a:r>
          </a:p>
          <a:p>
            <a:r>
              <a:rPr lang="ru-RU" sz="3000" dirty="0" smtClean="0"/>
              <a:t>на </a:t>
            </a:r>
            <a:r>
              <a:rPr lang="ru-RU" sz="3000" dirty="0"/>
              <a:t>формирование и совершенствование коммуникативной компетенции учащихся, в том числе овладение различными видами речевой деятельности.</a:t>
            </a:r>
          </a:p>
          <a:p>
            <a:pPr marL="0" indent="0">
              <a:buNone/>
            </a:pPr>
            <a:r>
              <a:rPr lang="ru-RU" sz="3000" dirty="0" smtClean="0"/>
              <a:t>	Учебное </a:t>
            </a:r>
            <a:r>
              <a:rPr lang="ru-RU" sz="3000" dirty="0"/>
              <a:t>время увеличивается за счет вариативной части базисного учебного плана гимназии.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446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Основные изменения в содержании учебного предмета «Литература»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56" y="1506310"/>
            <a:ext cx="12032343" cy="535169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4000" dirty="0" smtClean="0"/>
              <a:t>1. В </a:t>
            </a:r>
            <a:r>
              <a:rPr lang="ru-RU" sz="4000" dirty="0"/>
              <a:t>п</a:t>
            </a:r>
            <a:r>
              <a:rPr lang="ru-RU" sz="4000" dirty="0" smtClean="0"/>
              <a:t>римерной </a:t>
            </a:r>
            <a:r>
              <a:rPr lang="ru-RU" sz="4000" dirty="0"/>
              <a:t>рабочей программе по литературе личностные и метапредметные результаты отобраны из общих, представленных в ФГОС ООО, с учетом предмета «Литература». Некоторая часть </a:t>
            </a:r>
            <a:r>
              <a:rPr lang="ru-RU" sz="4000" dirty="0" smtClean="0"/>
              <a:t>метапредметных результатов </a:t>
            </a:r>
            <a:r>
              <a:rPr lang="ru-RU" sz="4000" dirty="0"/>
              <a:t>совпадает с общими, а другая часть конкретизируется в преломлении к предмету с учетом его специфики: </a:t>
            </a:r>
          </a:p>
          <a:p>
            <a:pPr marL="0" indent="0">
              <a:buNone/>
            </a:pPr>
            <a:r>
              <a:rPr lang="ru-RU" sz="4000" dirty="0" smtClean="0"/>
              <a:t>- </a:t>
            </a:r>
            <a:r>
              <a:rPr lang="ru-RU" sz="4000" dirty="0"/>
              <a:t>«выявлять и характеризовать существенные признаки объектов (художественных и учебных текстов, литературных героев и др.) и явлений (литературных направлений, этапов историко-литературного процесса)»;</a:t>
            </a:r>
          </a:p>
          <a:p>
            <a:pPr marL="0" indent="0">
              <a:buNone/>
            </a:pPr>
            <a:r>
              <a:rPr lang="ru-RU" sz="4000" dirty="0" smtClean="0"/>
              <a:t>- </a:t>
            </a:r>
            <a:r>
              <a:rPr lang="ru-RU" sz="4000" dirty="0"/>
              <a:t>«выявлять причинно-следственные связи при изучении литературных явлений и процессов», «прогнозировать возможное дальнейшее развитие событий и их последствия в литературных произведениях» и др.</a:t>
            </a:r>
          </a:p>
          <a:p>
            <a:pPr marL="0" indent="0">
              <a:buNone/>
            </a:pPr>
            <a:r>
              <a:rPr lang="ru-RU" sz="4000" dirty="0"/>
              <a:t>2. В содержании учебного предмета «Литература» представлен минимум произведений, который согласован с ФГОС ООО и «Универсальным кодификатором распределенных по классам проверяемых требований к результатам освоения основной образовательной программы основного общего образования и элементов содержания».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173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Формулировки могут быть разными: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9611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- 1 </a:t>
            </a:r>
            <a:r>
              <a:rPr lang="ru-RU" sz="3600" dirty="0"/>
              <a:t>(2, 3 и т.д.) произведение (рассказ, повесть, стихотворение) по </a:t>
            </a:r>
            <a:r>
              <a:rPr lang="ru-RU" sz="3600" dirty="0" smtClean="0"/>
              <a:t>выбору;</a:t>
            </a:r>
            <a:endParaRPr lang="ru-RU" sz="3600" dirty="0"/>
          </a:p>
          <a:p>
            <a:pPr marL="0" indent="0">
              <a:buNone/>
            </a:pPr>
            <a:r>
              <a:rPr lang="ru-RU" sz="3600" dirty="0"/>
              <a:t>- </a:t>
            </a:r>
            <a:r>
              <a:rPr lang="ru-RU" sz="3600" dirty="0" smtClean="0"/>
              <a:t>не </a:t>
            </a:r>
            <a:r>
              <a:rPr lang="ru-RU" sz="3600" dirty="0"/>
              <a:t>менее 1 (2, 3 и т.д.) произведения (рассказ, повесть, стихотворение) по </a:t>
            </a:r>
            <a:r>
              <a:rPr lang="ru-RU" sz="3600" dirty="0" smtClean="0"/>
              <a:t>выбору;</a:t>
            </a:r>
            <a:endParaRPr lang="ru-RU" sz="3600" dirty="0"/>
          </a:p>
          <a:p>
            <a:pPr marL="0" indent="0">
              <a:buNone/>
            </a:pPr>
            <a:r>
              <a:rPr lang="ru-RU" sz="3600" dirty="0"/>
              <a:t>- </a:t>
            </a:r>
            <a:r>
              <a:rPr lang="ru-RU" sz="3600" dirty="0" smtClean="0"/>
              <a:t>не </a:t>
            </a:r>
            <a:r>
              <a:rPr lang="ru-RU" sz="3600" dirty="0"/>
              <a:t>менее 1 (2, 3 и т.д.) произведений современных отечественных и зарубежных </a:t>
            </a:r>
            <a:r>
              <a:rPr lang="ru-RU" sz="3600" dirty="0" smtClean="0"/>
              <a:t>писателей;</a:t>
            </a:r>
            <a:endParaRPr lang="ru-RU" sz="3600" dirty="0"/>
          </a:p>
          <a:p>
            <a:pPr marL="0" indent="0">
              <a:buNone/>
            </a:pPr>
            <a:r>
              <a:rPr lang="ru-RU" sz="3600" dirty="0"/>
              <a:t>- </a:t>
            </a:r>
            <a:r>
              <a:rPr lang="ru-RU" sz="3600" dirty="0" smtClean="0"/>
              <a:t>не </a:t>
            </a:r>
            <a:r>
              <a:rPr lang="ru-RU" sz="3600" dirty="0"/>
              <a:t>менее 2 фрагментов по </a:t>
            </a:r>
            <a:r>
              <a:rPr lang="ru-RU" sz="3600" dirty="0" smtClean="0"/>
              <a:t>выбору.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591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28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Основные изменения в содержании учебного предмета «Литература»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1712687"/>
            <a:ext cx="11720286" cy="51453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000" dirty="0"/>
              <a:t>3. Содержание курса литературы распределено в хронологической последовательности (авторы и произведения), по темам, по жанрам:</a:t>
            </a:r>
          </a:p>
          <a:p>
            <a:pPr marL="0" indent="0">
              <a:buNone/>
            </a:pPr>
            <a:r>
              <a:rPr lang="ru-RU" sz="3000" dirty="0"/>
              <a:t>- в 5 – 8 классах курс построен от фольклора или древнерусской литературы до литературы ХХ–ХХI веков;</a:t>
            </a:r>
          </a:p>
          <a:p>
            <a:pPr marL="0" indent="0">
              <a:buNone/>
            </a:pPr>
            <a:r>
              <a:rPr lang="ru-RU" sz="3000" dirty="0"/>
              <a:t>- в 9 классе – от древнерусской литературы до литературы второй половины ХIХ века.</a:t>
            </a:r>
          </a:p>
          <a:p>
            <a:pPr marL="0" indent="0">
              <a:buNone/>
            </a:pPr>
            <a:r>
              <a:rPr lang="ru-RU" sz="3000" dirty="0"/>
              <a:t>4. В тематическом планировании каждого года выделены учебные часы на чтение, изучение и обсуждение произведений, на уроки внеклассного чтения, на итоговые контрольные работы и на резервные уроки, которыми учитель может распорядиться в соответствии с уровнем литературного образования обучающихся, с применяемым в обучении учебно-методическим комплексом.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684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1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Как можно использовать резервные часы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057" y="1472975"/>
            <a:ext cx="10787743" cy="51394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300" dirty="0"/>
              <a:t>- на включение в программу курса новых авторов или произведений: учитель имеет право достраивать/выстраивать модуль. Точкой «сбора» разных текстов может стать любое ключевое понятие, например, «монографическое изучение», «тема», «композиция» и т.п.</a:t>
            </a:r>
          </a:p>
          <a:p>
            <a:pPr marL="0" indent="0">
              <a:buNone/>
            </a:pPr>
            <a:r>
              <a:rPr lang="ru-RU" sz="3300" i="1" dirty="0"/>
              <a:t>Как вариант: 6 класс. Произведения на тему детства: повесть Л.Н. Толстого «Детство» (избранные главы) + повесть М. Горького «Детство» + произведения отечественной и зарубежной литературы на тему взросления человека;</a:t>
            </a:r>
          </a:p>
          <a:p>
            <a:pPr marL="0" indent="0">
              <a:buNone/>
            </a:pPr>
            <a:r>
              <a:rPr lang="ru-RU" sz="3300" dirty="0"/>
              <a:t>- на углубленное изучение уже представленных в программе художественных текстов: </a:t>
            </a:r>
          </a:p>
          <a:p>
            <a:pPr marL="0" indent="0">
              <a:buNone/>
            </a:pPr>
            <a:r>
              <a:rPr lang="ru-RU" sz="3300" dirty="0"/>
              <a:t>- на уроки-консультации по подготовке проектов по литературе или по индивидуальному планированию самостоятельного чтения;</a:t>
            </a:r>
          </a:p>
          <a:p>
            <a:pPr marL="0" indent="0">
              <a:buNone/>
            </a:pPr>
            <a:r>
              <a:rPr lang="ru-RU" sz="3300" dirty="0"/>
              <a:t>- на уроки тематического контроля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417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9982"/>
            <a:ext cx="12192000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Функциональная грамотность на уроках литературы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29" y="1520825"/>
            <a:ext cx="11930742" cy="4351338"/>
          </a:xfrm>
        </p:spPr>
        <p:txBody>
          <a:bodyPr>
            <a:normAutofit lnSpcReduction="10000"/>
          </a:bodyPr>
          <a:lstStyle/>
          <a:p>
            <a:r>
              <a:rPr lang="ru-RU" sz="4000" dirty="0"/>
              <a:t>обучение разным видам чтения (просмотровому, ознакомительному, поисковому, изучающему), работа с разными видами текстовой информации (</a:t>
            </a:r>
            <a:r>
              <a:rPr lang="ru-RU" sz="4000" dirty="0" err="1"/>
              <a:t>фактуальной</a:t>
            </a:r>
            <a:r>
              <a:rPr lang="ru-RU" sz="4000" dirty="0"/>
              <a:t>, подтекстовой, концептуальной); использование разных стратегий работы с художественным текстом (например, «Семантическая сеть», «Образ текста», «Чтение с остановками» и т.д.)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8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32228" y="4180114"/>
            <a:ext cx="3265715" cy="464457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Кравцов С.С.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1429" y="1743687"/>
            <a:ext cx="7881257" cy="2567056"/>
          </a:xfrm>
        </p:spPr>
        <p:txBody>
          <a:bodyPr/>
          <a:lstStyle/>
          <a:p>
            <a:r>
              <a:rPr lang="ru-RU" i="1" dirty="0" smtClean="0"/>
              <a:t>	</a:t>
            </a:r>
            <a:r>
              <a:rPr lang="ru-RU" sz="3200" b="1" i="1" dirty="0" smtClean="0">
                <a:solidFill>
                  <a:srgbClr val="002060"/>
                </a:solidFill>
              </a:rPr>
              <a:t>Переход </a:t>
            </a:r>
            <a:r>
              <a:rPr lang="ru-RU" sz="3200" b="1" i="1" dirty="0">
                <a:solidFill>
                  <a:srgbClr val="002060"/>
                </a:solidFill>
              </a:rPr>
              <a:t>на новые ФГОС не предполагает ни введения новых, ни отмены существующих школьных предметов. Конкретизируется лишь содержание </a:t>
            </a:r>
            <a:r>
              <a:rPr lang="ru-RU" sz="3200" b="1" i="1" dirty="0" smtClean="0">
                <a:solidFill>
                  <a:srgbClr val="002060"/>
                </a:solidFill>
              </a:rPr>
              <a:t>изучаемого.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28" y="1743687"/>
            <a:ext cx="3265715" cy="2181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180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6439"/>
            <a:ext cx="12192000" cy="11443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Цифровые ресурсы и технологии в помощь учителю русского языка и </a:t>
            </a:r>
            <a:r>
              <a:rPr lang="ru-RU" sz="4000" b="1" dirty="0" smtClean="0">
                <a:solidFill>
                  <a:srgbClr val="002060"/>
                </a:solidFill>
              </a:rPr>
              <a:t>литературы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1204686"/>
            <a:ext cx="11887199" cy="5537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Справочный </a:t>
            </a:r>
            <a:r>
              <a:rPr lang="ru-RU" dirty="0"/>
              <a:t>материал по всем разделам русской грамматики, десятки словарей, познавательные статьи о языке, учебные диктанты (</a:t>
            </a:r>
            <a:r>
              <a:rPr lang="ru-RU" dirty="0">
                <a:hlinkClick r:id="rId2"/>
              </a:rPr>
              <a:t>http://gramota.ru</a:t>
            </a:r>
            <a:r>
              <a:rPr lang="ru-RU" dirty="0" smtClean="0">
                <a:hlinkClick r:id="rId2"/>
              </a:rPr>
              <a:t>/</a:t>
            </a:r>
            <a:r>
              <a:rPr lang="ru-R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Культура </a:t>
            </a:r>
            <a:r>
              <a:rPr lang="ru-RU" dirty="0"/>
              <a:t>письменной речи — учебно-справочный, нормативный и методический материал по русскому языку, а также собрание типичных ошибок (</a:t>
            </a:r>
            <a:r>
              <a:rPr lang="ru-RU" dirty="0">
                <a:hlinkClick r:id="rId3"/>
              </a:rPr>
              <a:t>http://gramma.ru</a:t>
            </a:r>
            <a:r>
              <a:rPr lang="ru-RU" dirty="0" smtClean="0">
                <a:hlinkClick r:id="rId3"/>
              </a:rPr>
              <a:t>/</a:t>
            </a:r>
            <a:r>
              <a:rPr lang="ru-R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Правила </a:t>
            </a:r>
            <a:r>
              <a:rPr lang="ru-RU" dirty="0"/>
              <a:t>русского языка — справочный сайт, на котором собраны грамматические правила (</a:t>
            </a:r>
            <a:r>
              <a:rPr lang="ru-RU" dirty="0">
                <a:hlinkClick r:id="rId4"/>
              </a:rPr>
              <a:t>https://therules.ru</a:t>
            </a:r>
            <a:r>
              <a:rPr lang="ru-RU" dirty="0" smtClean="0">
                <a:hlinkClick r:id="rId4"/>
              </a:rPr>
              <a:t>/</a:t>
            </a:r>
            <a:r>
              <a:rPr lang="ru-R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Интернет-журнал</a:t>
            </a:r>
            <a:r>
              <a:rPr lang="ru-RU" dirty="0"/>
              <a:t>, созданный с целью привить интерес к русскому языку, литературе, языкознанию. Исторические вопросы, интересные факты, популярные статьи, справочная служба (</a:t>
            </a:r>
            <a:r>
              <a:rPr lang="ru-RU" dirty="0">
                <a:hlinkClick r:id="rId5"/>
              </a:rPr>
              <a:t>https://www.textologia.ru</a:t>
            </a:r>
            <a:r>
              <a:rPr lang="ru-RU" dirty="0" smtClean="0">
                <a:hlinkClick r:id="rId5"/>
              </a:rPr>
              <a:t>/</a:t>
            </a:r>
            <a:r>
              <a:rPr lang="ru-R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Образовательный </a:t>
            </a:r>
            <a:r>
              <a:rPr lang="ru-RU" dirty="0"/>
              <a:t>портал </a:t>
            </a:r>
            <a:r>
              <a:rPr lang="ru-RU" dirty="0" err="1"/>
              <a:t>Skysmart</a:t>
            </a:r>
            <a:r>
              <a:rPr lang="ru-RU" dirty="0"/>
              <a:t> (</a:t>
            </a:r>
            <a:r>
              <a:rPr lang="ru-RU" dirty="0" smtClean="0"/>
              <a:t>edu.skysmart.ru)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Онлайн-ресурс </a:t>
            </a:r>
            <a:r>
              <a:rPr lang="ru-RU" dirty="0"/>
              <a:t>«</a:t>
            </a:r>
            <a:r>
              <a:rPr lang="ru-RU" dirty="0" err="1"/>
              <a:t>ЯКласс</a:t>
            </a:r>
            <a:r>
              <a:rPr lang="ru-RU" dirty="0"/>
              <a:t>» (</a:t>
            </a:r>
            <a:r>
              <a:rPr lang="ru-RU" dirty="0">
                <a:hlinkClick r:id="rId6"/>
              </a:rPr>
              <a:t>https://</a:t>
            </a:r>
            <a:r>
              <a:rPr lang="ru-RU" dirty="0" smtClean="0">
                <a:hlinkClick r:id="rId6"/>
              </a:rPr>
              <a:t>www.yaklass.ru/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Видеоуроки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>
                <a:hlinkClick r:id="rId7"/>
              </a:rPr>
              <a:t>https://</a:t>
            </a:r>
            <a:r>
              <a:rPr lang="ru-RU" dirty="0" smtClean="0">
                <a:hlinkClick r:id="rId7"/>
              </a:rPr>
              <a:t>videouroki.net</a:t>
            </a:r>
            <a:r>
              <a:rPr lang="ru-R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Единое </a:t>
            </a:r>
            <a:r>
              <a:rPr lang="ru-RU" dirty="0"/>
              <a:t>окно доступа к образовательным ресурсам (</a:t>
            </a:r>
            <a:r>
              <a:rPr lang="ru-RU" dirty="0">
                <a:hlinkClick r:id="rId8"/>
              </a:rPr>
              <a:t>http://window.edu.ru</a:t>
            </a:r>
            <a:r>
              <a:rPr lang="ru-RU" dirty="0" smtClean="0">
                <a:hlinkClick r:id="rId8"/>
              </a:rPr>
              <a:t>/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649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028" y="161926"/>
            <a:ext cx="1184728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Цифровые ресурсы и технологии в помощь учителю русского языка и </a:t>
            </a:r>
            <a:r>
              <a:rPr lang="ru-RU" sz="4000" b="1" dirty="0" smtClean="0">
                <a:solidFill>
                  <a:srgbClr val="002060"/>
                </a:solidFill>
              </a:rPr>
              <a:t>литературы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028" y="1320800"/>
            <a:ext cx="12035972" cy="553720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 startAt="9"/>
            </a:pPr>
            <a:r>
              <a:rPr lang="ru-RU" dirty="0" smtClean="0"/>
              <a:t>Единая </a:t>
            </a:r>
            <a:r>
              <a:rPr lang="ru-RU" dirty="0"/>
              <a:t>коллекция цифровых образовательных ресурсов (</a:t>
            </a:r>
            <a:r>
              <a:rPr lang="ru-RU" dirty="0">
                <a:hlinkClick r:id="rId2"/>
              </a:rPr>
              <a:t>http://school-collection.edu.ru</a:t>
            </a:r>
            <a:r>
              <a:rPr lang="ru-RU" dirty="0" smtClean="0">
                <a:hlinkClick r:id="rId2"/>
              </a:rPr>
              <a:t>/</a:t>
            </a:r>
            <a:r>
              <a:rPr lang="ru-RU" dirty="0" smtClean="0"/>
              <a:t>)</a:t>
            </a:r>
          </a:p>
          <a:p>
            <a:pPr marL="514350" indent="-514350">
              <a:buAutoNum type="arabicPeriod" startAt="9"/>
            </a:pPr>
            <a:r>
              <a:rPr lang="ru-RU" dirty="0" smtClean="0"/>
              <a:t>Российская </a:t>
            </a:r>
            <a:r>
              <a:rPr lang="ru-RU" dirty="0"/>
              <a:t>электронная школа (</a:t>
            </a:r>
            <a:r>
              <a:rPr lang="ru-RU" dirty="0">
                <a:hlinkClick r:id="rId3"/>
              </a:rPr>
              <a:t>https://</a:t>
            </a:r>
            <a:r>
              <a:rPr lang="ru-RU" dirty="0" smtClean="0">
                <a:hlinkClick r:id="rId3"/>
              </a:rPr>
              <a:t>resh.edu.ru</a:t>
            </a:r>
            <a:r>
              <a:rPr lang="ru-RU" dirty="0" smtClean="0"/>
              <a:t>)</a:t>
            </a:r>
          </a:p>
          <a:p>
            <a:pPr marL="514350" indent="-514350">
              <a:buAutoNum type="arabicPeriod" startAt="9"/>
            </a:pPr>
            <a:r>
              <a:rPr lang="ru-RU" dirty="0" smtClean="0"/>
              <a:t>Федеральный </a:t>
            </a:r>
            <a:r>
              <a:rPr lang="ru-RU" dirty="0"/>
              <a:t>центр электронных образовательных ресурсов (</a:t>
            </a:r>
            <a:r>
              <a:rPr lang="ru-RU" dirty="0">
                <a:hlinkClick r:id="rId4"/>
              </a:rPr>
              <a:t>http://eor.edu.ru</a:t>
            </a:r>
            <a:r>
              <a:rPr lang="ru-RU" dirty="0" smtClean="0">
                <a:hlinkClick r:id="rId4"/>
              </a:rPr>
              <a:t>/</a:t>
            </a:r>
            <a:r>
              <a:rPr lang="ru-RU" dirty="0" smtClean="0"/>
              <a:t>)</a:t>
            </a:r>
          </a:p>
          <a:p>
            <a:pPr marL="514350" indent="-514350">
              <a:buAutoNum type="arabicPeriod" startAt="9"/>
            </a:pPr>
            <a:r>
              <a:rPr lang="ru-RU" dirty="0" smtClean="0"/>
              <a:t>Библиотека </a:t>
            </a:r>
            <a:r>
              <a:rPr lang="ru-RU" dirty="0"/>
              <a:t>Максима Мошкова (</a:t>
            </a:r>
            <a:r>
              <a:rPr lang="ru-RU" dirty="0">
                <a:hlinkClick r:id="rId5"/>
              </a:rPr>
              <a:t>http://lib.ru</a:t>
            </a:r>
            <a:r>
              <a:rPr lang="ru-RU" dirty="0" smtClean="0">
                <a:hlinkClick r:id="rId5"/>
              </a:rPr>
              <a:t>/</a:t>
            </a:r>
            <a:r>
              <a:rPr lang="ru-RU" dirty="0" smtClean="0"/>
              <a:t>)</a:t>
            </a:r>
          </a:p>
          <a:p>
            <a:pPr marL="514350" indent="-514350">
              <a:buAutoNum type="arabicPeriod" startAt="9"/>
            </a:pPr>
            <a:r>
              <a:rPr lang="ru-RU" dirty="0" smtClean="0"/>
              <a:t>Библиотека </a:t>
            </a:r>
            <a:r>
              <a:rPr lang="ru-RU" dirty="0"/>
              <a:t>русской литературы «</a:t>
            </a:r>
            <a:r>
              <a:rPr lang="ru-RU" dirty="0" err="1"/>
              <a:t>Классика.ру</a:t>
            </a:r>
            <a:r>
              <a:rPr lang="ru-RU" dirty="0"/>
              <a:t>» (</a:t>
            </a:r>
            <a:r>
              <a:rPr lang="ru-RU" dirty="0">
                <a:hlinkClick r:id="rId6"/>
              </a:rPr>
              <a:t>http://www.klassika.ru</a:t>
            </a:r>
            <a:r>
              <a:rPr lang="ru-RU" dirty="0" smtClean="0"/>
              <a:t>)</a:t>
            </a:r>
          </a:p>
          <a:p>
            <a:pPr marL="514350" indent="-514350">
              <a:buAutoNum type="arabicPeriod" startAt="9"/>
            </a:pPr>
            <a:r>
              <a:rPr lang="ru-RU" dirty="0" smtClean="0"/>
              <a:t>«К </a:t>
            </a:r>
            <a:r>
              <a:rPr lang="ru-RU" dirty="0"/>
              <a:t>уроку литературы». (</a:t>
            </a:r>
            <a:r>
              <a:rPr lang="ru-RU" dirty="0">
                <a:hlinkClick r:id="rId7"/>
              </a:rPr>
              <a:t>http://</a:t>
            </a:r>
            <a:r>
              <a:rPr lang="ru-RU" dirty="0" smtClean="0">
                <a:hlinkClick r:id="rId7"/>
              </a:rPr>
              <a:t>literatura5.narod.ru/index.html</a:t>
            </a:r>
            <a:r>
              <a:rPr lang="ru-RU" dirty="0" smtClean="0"/>
              <a:t>)</a:t>
            </a:r>
          </a:p>
          <a:p>
            <a:pPr marL="514350" indent="-514350">
              <a:buAutoNum type="arabicPeriod" startAt="9"/>
            </a:pPr>
            <a:r>
              <a:rPr lang="ru-RU" dirty="0" smtClean="0"/>
              <a:t>Литература </a:t>
            </a:r>
            <a:r>
              <a:rPr lang="ru-RU" dirty="0"/>
              <a:t>для школьников. (</a:t>
            </a:r>
            <a:r>
              <a:rPr lang="ru-RU" dirty="0">
                <a:hlinkClick r:id="rId8"/>
              </a:rPr>
              <a:t>http://hallenna.narod.ru</a:t>
            </a:r>
            <a:r>
              <a:rPr lang="ru-RU" dirty="0" smtClean="0">
                <a:hlinkClick r:id="rId8"/>
              </a:rPr>
              <a:t>/</a:t>
            </a:r>
            <a:r>
              <a:rPr lang="ru-RU" dirty="0" smtClean="0"/>
              <a:t>)</a:t>
            </a:r>
          </a:p>
          <a:p>
            <a:pPr marL="514350" indent="-514350">
              <a:buAutoNum type="arabicPeriod" startAt="9"/>
            </a:pPr>
            <a:r>
              <a:rPr lang="ru-RU" dirty="0" smtClean="0"/>
              <a:t>Универсальная </a:t>
            </a:r>
            <a:r>
              <a:rPr lang="ru-RU" dirty="0"/>
              <a:t>образовательная онлайн-платформа «Облако знаний» (</a:t>
            </a:r>
            <a:r>
              <a:rPr lang="ru-RU" dirty="0">
                <a:hlinkClick r:id="rId9"/>
              </a:rPr>
              <a:t>https://www.imumk.ru</a:t>
            </a:r>
            <a:r>
              <a:rPr lang="ru-RU" dirty="0" smtClean="0">
                <a:hlinkClick r:id="rId9"/>
              </a:rPr>
              <a:t>/</a:t>
            </a:r>
            <a:r>
              <a:rPr lang="ru-RU" dirty="0" smtClean="0"/>
              <a:t>)</a:t>
            </a:r>
          </a:p>
          <a:p>
            <a:pPr marL="514350" indent="-514350">
              <a:buAutoNum type="arabicPeriod" startAt="9"/>
            </a:pPr>
            <a:r>
              <a:rPr lang="ru-RU" dirty="0" smtClean="0"/>
              <a:t>Фундаментальная </a:t>
            </a:r>
            <a:r>
              <a:rPr lang="ru-RU" dirty="0"/>
              <a:t>электронная библиотека "Русская литература и фольклор" (ФЭБ) (</a:t>
            </a:r>
            <a:r>
              <a:rPr lang="ru-RU" dirty="0">
                <a:hlinkClick r:id="rId10"/>
              </a:rPr>
              <a:t>http://feb-web.ru</a:t>
            </a:r>
            <a:r>
              <a:rPr lang="ru-RU" dirty="0" smtClean="0">
                <a:hlinkClick r:id="rId10"/>
              </a:rPr>
              <a:t>/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2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43868"/>
            <a:ext cx="12191999" cy="1325563"/>
          </a:xfrm>
        </p:spPr>
        <p:txBody>
          <a:bodyPr/>
          <a:lstStyle/>
          <a:p>
            <a:pPr algn="ctr"/>
            <a:r>
              <a:rPr lang="ru-RU" altLang="ru-RU" b="1" dirty="0">
                <a:solidFill>
                  <a:srgbClr val="002060"/>
                </a:solidFill>
              </a:rPr>
              <a:t>СПАСИБО ЗА ВНИМАНИЕ!</a:t>
            </a:r>
            <a:br>
              <a:rPr lang="ru-RU" alt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5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Что же изменилось в образовательном стандарте третьего поколения?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43" y="1451428"/>
            <a:ext cx="11945257" cy="5138057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500" dirty="0"/>
              <a:t>ФГОС 2021 устанавливают вариативность сроков реализации </a:t>
            </a:r>
            <a:r>
              <a:rPr lang="ru-RU" sz="4500" dirty="0" smtClean="0"/>
              <a:t>программ.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500" dirty="0"/>
              <a:t>ФГОС 2021 детализируют условия реализации образовательных </a:t>
            </a:r>
            <a:r>
              <a:rPr lang="ru-RU" sz="4500" dirty="0" smtClean="0"/>
              <a:t>программ; рассматривают вопросы </a:t>
            </a:r>
            <a:r>
              <a:rPr lang="ru-RU" sz="4500" dirty="0"/>
              <a:t>организации дистанционного </a:t>
            </a:r>
            <a:r>
              <a:rPr lang="ru-RU" sz="4500" dirty="0" smtClean="0"/>
              <a:t>образования; вводят </a:t>
            </a:r>
            <a:r>
              <a:rPr lang="ru-RU" sz="4500" dirty="0"/>
              <a:t>понятие «верифицированные образовательные ресурсы</a:t>
            </a:r>
            <a:r>
              <a:rPr lang="ru-RU" sz="4500" dirty="0" smtClean="0"/>
              <a:t>».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500" dirty="0"/>
              <a:t>ФГОС 2021 определяют четкие требования к предметным результатам по каждой учебной дисциплине, содержание по каждой предметной области. Метапредметные и личностные результаты не просто перечислены, а подробно и конкретно описаны по группам. </a:t>
            </a:r>
            <a:r>
              <a:rPr lang="ru-RU" sz="4500" dirty="0" smtClean="0"/>
              <a:t>Выделены новая категория </a:t>
            </a:r>
            <a:r>
              <a:rPr lang="ru-RU" sz="4500" dirty="0"/>
              <a:t>учебных действий (базовые начальные исследовательские </a:t>
            </a:r>
            <a:r>
              <a:rPr lang="ru-RU" sz="4500" dirty="0" smtClean="0"/>
              <a:t>действия) и новые коммуникативные действия </a:t>
            </a:r>
            <a:r>
              <a:rPr lang="ru-RU" sz="4500" dirty="0"/>
              <a:t>(публичные выступления и совместные проектные работы), </a:t>
            </a:r>
            <a:r>
              <a:rPr lang="ru-RU" sz="4500" dirty="0" smtClean="0"/>
              <a:t>сделан акцент </a:t>
            </a:r>
            <a:r>
              <a:rPr lang="ru-RU" sz="4500" dirty="0"/>
              <a:t>на алгоритмизацию в учебной деятельности. Прежним осталось развитие общих коммуникативных навыков, логических действий и регулятивных навыков.</a:t>
            </a:r>
          </a:p>
          <a:p>
            <a:pPr marL="514350" indent="-514350">
              <a:buFont typeface="+mj-lt"/>
              <a:buAutoNum type="arabicPeriod"/>
            </a:pPr>
            <a:endParaRPr lang="ru-RU" sz="3800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52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600" y="638631"/>
            <a:ext cx="12090400" cy="52106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	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	Актуализация </a:t>
            </a:r>
            <a:r>
              <a:rPr lang="ru-RU" b="1" dirty="0">
                <a:solidFill>
                  <a:srgbClr val="002060"/>
                </a:solidFill>
              </a:rPr>
              <a:t>метапредметной функции русского языка как «предмета предметов».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	Ключевая </a:t>
            </a:r>
            <a:r>
              <a:rPr lang="ru-RU" b="1" dirty="0">
                <a:solidFill>
                  <a:srgbClr val="002060"/>
                </a:solidFill>
              </a:rPr>
              <a:t>педагогическая задача </a:t>
            </a:r>
            <a:r>
              <a:rPr lang="ru-RU" b="1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создание условий, инициирующих действие обучающихся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	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	Ведущая </a:t>
            </a:r>
            <a:r>
              <a:rPr lang="ru-RU" b="1" dirty="0">
                <a:solidFill>
                  <a:srgbClr val="002060"/>
                </a:solidFill>
              </a:rPr>
              <a:t>компетенция учителя, </a:t>
            </a:r>
            <a:r>
              <a:rPr lang="ru-RU" dirty="0">
                <a:solidFill>
                  <a:srgbClr val="002060"/>
                </a:solidFill>
              </a:rPr>
              <a:t>показывающая его готовность к реализации целей обновленных ФГОС, - способность к организации разных видов учебной деятельности</a:t>
            </a:r>
            <a:r>
              <a:rPr lang="ru-RU" b="1" dirty="0">
                <a:solidFill>
                  <a:srgbClr val="002060"/>
                </a:solidFill>
              </a:rPr>
              <a:t>.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563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62"/>
            <a:ext cx="121920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Формулировки личностных </a:t>
            </a:r>
            <a:r>
              <a:rPr lang="ru-RU" b="1" dirty="0" smtClean="0">
                <a:solidFill>
                  <a:srgbClr val="002060"/>
                </a:solidFill>
              </a:rPr>
              <a:t>результатов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44939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ru-RU" sz="4000" b="1" dirty="0"/>
              <a:t>«ценностное отношение к...»</a:t>
            </a:r>
          </a:p>
          <a:p>
            <a:pPr lvl="0"/>
            <a:r>
              <a:rPr lang="ru-RU" sz="4000" b="1" dirty="0"/>
              <a:t>«уважительное отношение к...»</a:t>
            </a:r>
          </a:p>
          <a:p>
            <a:pPr lvl="0"/>
            <a:r>
              <a:rPr lang="ru-RU" sz="4000" b="1" dirty="0"/>
              <a:t>«интерес к...»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919992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Формулировки метапредметных результатов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2368"/>
            <a:ext cx="10515600" cy="4351338"/>
          </a:xfrm>
        </p:spPr>
        <p:txBody>
          <a:bodyPr/>
          <a:lstStyle/>
          <a:p>
            <a:pPr lvl="0"/>
            <a:r>
              <a:rPr lang="ru-RU" sz="4000" b="1" dirty="0"/>
              <a:t>«находить...»</a:t>
            </a:r>
          </a:p>
          <a:p>
            <a:pPr lvl="0"/>
            <a:r>
              <a:rPr lang="ru-RU" sz="4000" b="1" dirty="0"/>
              <a:t>«выявлять...»</a:t>
            </a:r>
          </a:p>
          <a:p>
            <a:pPr lvl="0"/>
            <a:r>
              <a:rPr lang="ru-RU" sz="4000" b="1" dirty="0"/>
              <a:t>«устанавливать..»</a:t>
            </a:r>
          </a:p>
          <a:p>
            <a:pPr lvl="0"/>
            <a:r>
              <a:rPr lang="ru-RU" sz="4000" b="1" dirty="0"/>
              <a:t>«выбирать...»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253680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3525"/>
            <a:ext cx="121920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Формулировки предметных результатов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000" b="1" dirty="0"/>
              <a:t>«осознавать...»</a:t>
            </a:r>
          </a:p>
          <a:p>
            <a:pPr lvl="0"/>
            <a:r>
              <a:rPr lang="ru-RU" sz="4000" b="1" dirty="0"/>
              <a:t>«понимать...»</a:t>
            </a:r>
          </a:p>
          <a:p>
            <a:pPr lvl="0"/>
            <a:r>
              <a:rPr lang="ru-RU" sz="4000" b="1" dirty="0"/>
              <a:t>«владеть...»</a:t>
            </a:r>
          </a:p>
          <a:p>
            <a:pPr lvl="0"/>
            <a:r>
              <a:rPr lang="ru-RU" sz="4000" b="1" dirty="0"/>
              <a:t>«использовать...»</a:t>
            </a:r>
          </a:p>
          <a:p>
            <a:pPr lvl="0"/>
            <a:r>
              <a:rPr lang="ru-RU" sz="4000" b="1" dirty="0"/>
              <a:t>«приобретение опыта...»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699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99" y="188686"/>
            <a:ext cx="12192000" cy="9121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И</a:t>
            </a:r>
            <a:r>
              <a:rPr lang="ru-RU" b="1" dirty="0" smtClean="0">
                <a:solidFill>
                  <a:srgbClr val="002060"/>
                </a:solidFill>
              </a:rPr>
              <a:t>зменения в рабочих программах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по русскому языку и </a:t>
            </a:r>
            <a:r>
              <a:rPr lang="ru-RU" b="1" dirty="0">
                <a:solidFill>
                  <a:srgbClr val="002060"/>
                </a:solidFill>
              </a:rPr>
              <a:t>литературе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857" y="1332138"/>
            <a:ext cx="11567885" cy="53734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1. Скорректированы предметные планируемые результаты, </a:t>
            </a:r>
            <a:r>
              <a:rPr lang="ru-RU" dirty="0" smtClean="0"/>
              <a:t>которые представлены </a:t>
            </a:r>
            <a:r>
              <a:rPr lang="ru-RU" dirty="0"/>
              <a:t>по годам обучения (по классам). </a:t>
            </a:r>
            <a:r>
              <a:rPr lang="ru-RU" dirty="0" smtClean="0"/>
              <a:t>Зафиксированы контрольные </a:t>
            </a:r>
            <a:r>
              <a:rPr lang="ru-RU" dirty="0"/>
              <a:t>точки с конкретными результатами учеников, </a:t>
            </a:r>
            <a:r>
              <a:rPr lang="ru-RU" dirty="0" smtClean="0"/>
              <a:t>например, сочинение </a:t>
            </a:r>
            <a:r>
              <a:rPr lang="ru-RU" dirty="0"/>
              <a:t>на 300 слов, словарный запас из 70 новых слов </a:t>
            </a:r>
            <a:r>
              <a:rPr lang="ru-RU" dirty="0" smtClean="0"/>
              <a:t>ежегодно и </a:t>
            </a:r>
            <a:r>
              <a:rPr lang="ru-RU" dirty="0"/>
              <a:t>т.п.</a:t>
            </a:r>
          </a:p>
          <a:p>
            <a:pPr marL="0" indent="0">
              <a:buNone/>
            </a:pPr>
            <a:r>
              <a:rPr lang="ru-RU" dirty="0"/>
              <a:t>2. В соответствии с ФГОС ООО и Универсальным </a:t>
            </a:r>
            <a:r>
              <a:rPr lang="ru-RU" dirty="0" smtClean="0"/>
              <a:t>кодификатором уточнено </a:t>
            </a:r>
            <a:r>
              <a:rPr lang="ru-RU" dirty="0"/>
              <a:t>содержание учебных предметов «Русский язык» </a:t>
            </a:r>
            <a:r>
              <a:rPr lang="ru-RU" dirty="0" smtClean="0"/>
              <a:t>и «Литература</a:t>
            </a:r>
            <a:r>
              <a:rPr lang="ru-RU" dirty="0"/>
              <a:t>».</a:t>
            </a:r>
          </a:p>
          <a:p>
            <a:pPr marL="0" indent="0">
              <a:buNone/>
            </a:pPr>
            <a:r>
              <a:rPr lang="ru-RU" dirty="0"/>
              <a:t>3. Впервые представлено примерное тематическое планирование </a:t>
            </a:r>
            <a:r>
              <a:rPr lang="ru-RU" dirty="0" smtClean="0"/>
              <a:t>с указанием </a:t>
            </a:r>
            <a:r>
              <a:rPr lang="ru-RU" dirty="0"/>
              <a:t>тем, их основного содержания и основных </a:t>
            </a:r>
            <a:r>
              <a:rPr lang="ru-RU" dirty="0" smtClean="0"/>
              <a:t>видов деятельности </a:t>
            </a:r>
            <a:r>
              <a:rPr lang="ru-RU" dirty="0"/>
              <a:t>обучающихся.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4. Впервые в количество учебных часов на изучение программы </a:t>
            </a:r>
            <a:r>
              <a:rPr lang="ru-RU" dirty="0" smtClean="0"/>
              <a:t>по литературе заложены </a:t>
            </a:r>
            <a:r>
              <a:rPr lang="ru-RU" dirty="0"/>
              <a:t>резервные часы, дающие возможность учителю распределить их </a:t>
            </a:r>
            <a:r>
              <a:rPr lang="ru-RU" dirty="0" smtClean="0"/>
              <a:t>по необходимости.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6287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07178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Основные изменения в содержании учебного предмета «Русский язык»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43" y="1593395"/>
            <a:ext cx="12046857" cy="52646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1. Разделы содержания закреплены по классам</a:t>
            </a:r>
          </a:p>
          <a:p>
            <a:pPr marL="0" indent="0">
              <a:buNone/>
            </a:pPr>
            <a:r>
              <a:rPr lang="ru-RU" i="1" dirty="0"/>
              <a:t>- 5-7 классы. Разделы лингвистики: фонетика, морфемика и словообразование, лексика и фразеология, морфология.</a:t>
            </a:r>
          </a:p>
          <a:p>
            <a:pPr marL="0" indent="0">
              <a:buNone/>
            </a:pPr>
            <a:r>
              <a:rPr lang="ru-RU" i="1" dirty="0"/>
              <a:t>- 8-9 классы. Синтаксис и пунктуация.</a:t>
            </a:r>
          </a:p>
          <a:p>
            <a:pPr marL="0" indent="0">
              <a:buNone/>
            </a:pPr>
            <a:r>
              <a:rPr lang="ru-RU" dirty="0"/>
              <a:t>2. Во всех классах есть раздел «Культура речи»</a:t>
            </a:r>
          </a:p>
          <a:p>
            <a:pPr marL="0" indent="0">
              <a:buNone/>
            </a:pPr>
            <a:r>
              <a:rPr lang="ru-RU" dirty="0"/>
              <a:t>3. Конкретные темы закреплены по классам:</a:t>
            </a:r>
          </a:p>
          <a:p>
            <a:pPr marL="0" indent="0">
              <a:buNone/>
            </a:pPr>
            <a:r>
              <a:rPr lang="ru-RU" i="1" dirty="0"/>
              <a:t>5 </a:t>
            </a:r>
            <a:r>
              <a:rPr lang="ru-RU" i="1" dirty="0" smtClean="0"/>
              <a:t>класс. </a:t>
            </a:r>
            <a:r>
              <a:rPr lang="ru-RU" i="1" dirty="0"/>
              <a:t>«Правописание корней с чередованием о//а» </a:t>
            </a:r>
            <a:r>
              <a:rPr lang="ru-RU" i="1" dirty="0" smtClean="0"/>
              <a:t>- определены </a:t>
            </a:r>
            <a:r>
              <a:rPr lang="ru-RU" i="1" dirty="0"/>
              <a:t>корни, которые изучаются: -лаг- – -лож-; -</a:t>
            </a:r>
            <a:r>
              <a:rPr lang="ru-RU" i="1" dirty="0" err="1"/>
              <a:t>раст</a:t>
            </a:r>
            <a:r>
              <a:rPr lang="ru-RU" i="1" dirty="0"/>
              <a:t>- – -</a:t>
            </a:r>
            <a:r>
              <a:rPr lang="ru-RU" i="1" dirty="0" err="1"/>
              <a:t>ращ</a:t>
            </a:r>
            <a:r>
              <a:rPr lang="ru-RU" i="1" dirty="0"/>
              <a:t>- – -рос-; -</a:t>
            </a:r>
            <a:r>
              <a:rPr lang="ru-RU" i="1" dirty="0" err="1"/>
              <a:t>гар</a:t>
            </a:r>
            <a:r>
              <a:rPr lang="ru-RU" i="1" dirty="0"/>
              <a:t>- – -гор-, -</a:t>
            </a:r>
            <a:r>
              <a:rPr lang="ru-RU" i="1" dirty="0" err="1"/>
              <a:t>зар</a:t>
            </a:r>
            <a:r>
              <a:rPr lang="ru-RU" i="1" dirty="0"/>
              <a:t>- – -</a:t>
            </a:r>
            <a:r>
              <a:rPr lang="ru-RU" i="1" dirty="0" err="1"/>
              <a:t>зор</a:t>
            </a:r>
            <a:r>
              <a:rPr lang="ru-RU" i="1" dirty="0"/>
              <a:t>-; -клан- – -клон-, -</a:t>
            </a:r>
            <a:r>
              <a:rPr lang="ru-RU" i="1" dirty="0" err="1"/>
              <a:t>скач</a:t>
            </a:r>
            <a:r>
              <a:rPr lang="ru-RU" i="1" dirty="0"/>
              <a:t>- – -</a:t>
            </a:r>
            <a:r>
              <a:rPr lang="ru-RU" i="1" dirty="0" err="1"/>
              <a:t>скоч</a:t>
            </a:r>
            <a:r>
              <a:rPr lang="ru-RU" i="1" dirty="0"/>
              <a:t>-.</a:t>
            </a:r>
          </a:p>
          <a:p>
            <a:pPr marL="0" indent="0">
              <a:buNone/>
            </a:pPr>
            <a:r>
              <a:rPr lang="ru-RU" dirty="0"/>
              <a:t>4. В разделе «Планируемые результаты освоения учебного предмета «Русский язык</a:t>
            </a:r>
            <a:r>
              <a:rPr lang="ru-RU" dirty="0" smtClean="0"/>
              <a:t>»» </a:t>
            </a:r>
            <a:r>
              <a:rPr lang="ru-RU" dirty="0"/>
              <a:t>отобраны личностные и метапредметные </a:t>
            </a:r>
            <a:r>
              <a:rPr lang="ru-RU" dirty="0" smtClean="0"/>
              <a:t>результаты, изучение </a:t>
            </a:r>
            <a:r>
              <a:rPr lang="ru-RU" dirty="0"/>
              <a:t>которых эффективно в рамках обучения русскому языку.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659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99F899-A3A6-4531-98F1-52BC9DFBB226}"/>
</file>

<file path=customXml/itemProps2.xml><?xml version="1.0" encoding="utf-8"?>
<ds:datastoreItem xmlns:ds="http://schemas.openxmlformats.org/officeDocument/2006/customXml" ds:itemID="{CA736820-8363-480B-A33D-5A2B36B3113E}"/>
</file>

<file path=customXml/itemProps3.xml><?xml version="1.0" encoding="utf-8"?>
<ds:datastoreItem xmlns:ds="http://schemas.openxmlformats.org/officeDocument/2006/customXml" ds:itemID="{F8923096-C611-409C-8489-2D299341B54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1355</Words>
  <Application>Microsoft Office PowerPoint</Application>
  <PresentationFormat>Широкоэкранный</PresentationFormat>
  <Paragraphs>110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     Галерея практик  «Модель внедрения ФГОС ООО МБОУ города Костромы  «Гимназия № 28»» </vt:lpstr>
      <vt:lpstr>Кравцов С.С.</vt:lpstr>
      <vt:lpstr>Что же изменилось в образовательном стандарте третьего поколения? </vt:lpstr>
      <vt:lpstr>    Актуализация метапредметной функции русского языка как «предмета предметов».   Ключевая педагогическая задача - создание условий, инициирующих действие обучающихся.     Ведущая компетенция учителя, показывающая его готовность к реализации целей обновленных ФГОС, - способность к организации разных видов учебной деятельности.  </vt:lpstr>
      <vt:lpstr>Формулировки личностных результатов </vt:lpstr>
      <vt:lpstr>Формулировки метапредметных результатов</vt:lpstr>
      <vt:lpstr>Формулировки предметных результатов</vt:lpstr>
      <vt:lpstr>Изменения в рабочих программах  по русскому языку и литературе</vt:lpstr>
      <vt:lpstr>Основные изменения в содержании учебного предмета «Русский язык»</vt:lpstr>
      <vt:lpstr>Основные изменения в содержании учебного предмета «Русский язык»</vt:lpstr>
      <vt:lpstr>Раздел «Предметные результаты» в каждом классе включает следующие разделы:</vt:lpstr>
      <vt:lpstr>Формирование функциональной  (читательской) грамотности</vt:lpstr>
      <vt:lpstr>Презентация PowerPoint</vt:lpstr>
      <vt:lpstr>Рабочая программа углубленного изучения русского языка</vt:lpstr>
      <vt:lpstr>Основные изменения в содержании учебного предмета «Литература»</vt:lpstr>
      <vt:lpstr>Формулировки могут быть разными: </vt:lpstr>
      <vt:lpstr>Основные изменения в содержании учебного предмета «Литература»</vt:lpstr>
      <vt:lpstr>Как можно использовать резервные часы</vt:lpstr>
      <vt:lpstr>Функциональная грамотность на уроках литературы</vt:lpstr>
      <vt:lpstr>Цифровые ресурсы и технологии в помощь учителю русского языка и литературы </vt:lpstr>
      <vt:lpstr>Цифровые ресурсы и технологии в помощь учителю русского языка и литературы </vt:lpstr>
      <vt:lpstr>СПАСИБО ЗА ВНИМАНИЕ! </vt:lpstr>
    </vt:vector>
  </TitlesOfParts>
  <Company>42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Галерея практик  «Модель внедрения ФГОС ООО МБОУ города Костромы  «Гимназия № 28»» </dc:title>
  <dc:creator>Lada</dc:creator>
  <cp:lastModifiedBy>Lada</cp:lastModifiedBy>
  <cp:revision>42</cp:revision>
  <dcterms:created xsi:type="dcterms:W3CDTF">2022-08-22T15:20:09Z</dcterms:created>
  <dcterms:modified xsi:type="dcterms:W3CDTF">2022-08-22T17:46:15Z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