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s/slide8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13.xml" ContentType="application/vnd.openxmlformats-officedocument.presentationml.slide+xml"/>
  <Override PartName="/ppt/slides/slide12.xml" ContentType="application/vnd.openxmlformats-officedocument.presentationml.slide+xml"/>
  <Override PartName="/ppt/slides/slide11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7.xml" ContentType="application/vnd.openxmlformats-officedocument.presentationml.slide+xml"/>
  <Override PartName="/ppt/slides/slide35.xml" ContentType="application/vnd.openxmlformats-officedocument.presentationml.slide+xml"/>
  <Override PartName="/ppt/slides/slide33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34.xml" ContentType="application/vnd.openxmlformats-officedocument.presentationml.slide+xml"/>
  <Override PartName="/ppt/slides/slide28.xml" ContentType="application/vnd.openxmlformats-officedocument.presentationml.slide+xml"/>
  <Override PartName="/ppt/slides/slide30.xml" ContentType="application/vnd.openxmlformats-officedocument.presentationml.slide+xml"/>
  <Override PartName="/ppt/slides/slide29.xml" ContentType="application/vnd.openxmlformats-officedocument.presentationml.slide+xml"/>
  <Override PartName="/ppt/slides/slide32.xml" ContentType="application/vnd.openxmlformats-officedocument.presentationml.slide+xml"/>
  <Override PartName="/ppt/slides/slide3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4"/>
  </p:notesMasterIdLst>
  <p:sldIdLst>
    <p:sldId id="257" r:id="rId2"/>
    <p:sldId id="301" r:id="rId3"/>
    <p:sldId id="302" r:id="rId4"/>
    <p:sldId id="280" r:id="rId5"/>
    <p:sldId id="286" r:id="rId6"/>
    <p:sldId id="258" r:id="rId7"/>
    <p:sldId id="281" r:id="rId8"/>
    <p:sldId id="282" r:id="rId9"/>
    <p:sldId id="283" r:id="rId10"/>
    <p:sldId id="260" r:id="rId11"/>
    <p:sldId id="261" r:id="rId12"/>
    <p:sldId id="263" r:id="rId13"/>
    <p:sldId id="262" r:id="rId14"/>
    <p:sldId id="264" r:id="rId15"/>
    <p:sldId id="287" r:id="rId16"/>
    <p:sldId id="288" r:id="rId17"/>
    <p:sldId id="289" r:id="rId18"/>
    <p:sldId id="284" r:id="rId19"/>
    <p:sldId id="297" r:id="rId20"/>
    <p:sldId id="303" r:id="rId21"/>
    <p:sldId id="290" r:id="rId22"/>
    <p:sldId id="300" r:id="rId23"/>
    <p:sldId id="285" r:id="rId24"/>
    <p:sldId id="265" r:id="rId25"/>
    <p:sldId id="266" r:id="rId26"/>
    <p:sldId id="292" r:id="rId27"/>
    <p:sldId id="304" r:id="rId28"/>
    <p:sldId id="296" r:id="rId29"/>
    <p:sldId id="305" r:id="rId30"/>
    <p:sldId id="267" r:id="rId31"/>
    <p:sldId id="272" r:id="rId32"/>
    <p:sldId id="273" r:id="rId33"/>
    <p:sldId id="274" r:id="rId34"/>
    <p:sldId id="275" r:id="rId35"/>
    <p:sldId id="276" r:id="rId36"/>
    <p:sldId id="277" r:id="rId37"/>
    <p:sldId id="278" r:id="rId38"/>
    <p:sldId id="279" r:id="rId39"/>
    <p:sldId id="291" r:id="rId40"/>
    <p:sldId id="293" r:id="rId41"/>
    <p:sldId id="294" r:id="rId42"/>
    <p:sldId id="295" r:id="rId4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10" d="100"/>
          <a:sy n="110" d="100"/>
        </p:scale>
        <p:origin x="59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50" Type="http://schemas.openxmlformats.org/officeDocument/2006/relationships/customXml" Target="../customXml/item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customXml" Target="../customXml/item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customXml" Target="../customXml/item3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AD9B66-558A-4AA2-BCE5-4AADA04EEC1B}" type="datetimeFigureOut">
              <a:rPr lang="ru-RU" smtClean="0"/>
              <a:t>16.08.2024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9B97D3-A863-400F-8D0B-61A3D1BF304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47920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9B97D3-A863-400F-8D0B-61A3D1BF3046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09421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42457" y="1122363"/>
            <a:ext cx="9601201" cy="2387600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42456" y="3814309"/>
            <a:ext cx="9601201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F22BB4-84B0-4E25-B69D-6B6D689F92A6}" type="datetimeFigureOut">
              <a:rPr lang="ru-RU" smtClean="0"/>
              <a:t>16.08.2024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62B73-6A22-4BAC-A75B-32F9093C97A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18578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2086" y="1"/>
            <a:ext cx="9862457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F22BB4-84B0-4E25-B69D-6B6D689F92A6}" type="datetimeFigureOut">
              <a:rPr lang="ru-RU" smtClean="0"/>
              <a:t>16.08.2024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62B73-6A22-4BAC-A75B-32F9093C97A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52833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Два объект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2086" y="1"/>
            <a:ext cx="9862457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F22BB4-84B0-4E25-B69D-6B6D689F92A6}" type="datetimeFigureOut">
              <a:rPr lang="ru-RU" smtClean="0"/>
              <a:t>16.08.2024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62B73-6A22-4BAC-A75B-32F9093C97A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52019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_Два объект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1" y="1"/>
            <a:ext cx="11016343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F22BB4-84B0-4E25-B69D-6B6D689F92A6}" type="datetimeFigureOut">
              <a:rPr lang="ru-RU" smtClean="0"/>
              <a:t>16.08.2024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62B73-6A22-4BAC-A75B-32F9093C97A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48087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3_Два объект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1" y="1"/>
            <a:ext cx="11016343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F22BB4-84B0-4E25-B69D-6B6D689F92A6}" type="datetimeFigureOut">
              <a:rPr lang="ru-RU" smtClean="0"/>
              <a:t>16.08.2024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62B73-6A22-4BAC-A75B-32F9093C97A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93196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72343" y="1"/>
            <a:ext cx="9960429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F22BB4-84B0-4E25-B69D-6B6D689F92A6}" type="datetimeFigureOut">
              <a:rPr lang="ru-RU" smtClean="0"/>
              <a:t>16.08.2024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62B73-6A22-4BAC-A75B-32F9093C97A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21717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Только заголовок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0314" y="1"/>
            <a:ext cx="9862457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F22BB4-84B0-4E25-B69D-6B6D689F92A6}" type="datetimeFigureOut">
              <a:rPr lang="ru-RU" smtClean="0"/>
              <a:t>16.08.2024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62B73-6A22-4BAC-A75B-32F9093C97A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81937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F22BB4-84B0-4E25-B69D-6B6D689F92A6}" type="datetimeFigureOut">
              <a:rPr lang="ru-RU" smtClean="0"/>
              <a:t>16.08.2024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62B73-6A22-4BAC-A75B-32F9093C97A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29347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F22BB4-84B0-4E25-B69D-6B6D689F92A6}" type="datetimeFigureOut">
              <a:rPr lang="ru-RU" smtClean="0"/>
              <a:t>16.08.2024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62B73-6A22-4BAC-A75B-32F9093C97AE}" type="slidenum">
              <a:rPr lang="ru-RU" smtClean="0"/>
              <a:t>‹#›</a:t>
            </a:fld>
            <a:endParaRPr lang="ru-RU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984956" y="1787527"/>
            <a:ext cx="105156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0578" y="3402184"/>
            <a:ext cx="4531279" cy="746950"/>
          </a:xfrm>
          <a:prstGeom prst="rect">
            <a:avLst/>
          </a:prstGeom>
        </p:spPr>
      </p:pic>
      <p:pic>
        <p:nvPicPr>
          <p:cNvPr id="1026" name="Picture 2" descr="http://qrcoder.ru/code/?http%3A%2F%2Fwww.eduportal44.ru%2Fkoiro%2Fdefault.aspx&amp;4&amp;0"/>
          <p:cNvPicPr>
            <a:picLocks noChangeAspect="1" noChangeArrowheads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3567" y="3340290"/>
            <a:ext cx="1160988" cy="870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1537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42457" y="1122363"/>
            <a:ext cx="9601201" cy="2387600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42457" y="4467452"/>
            <a:ext cx="9601201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360714" y="6356351"/>
            <a:ext cx="2601684" cy="365125"/>
          </a:xfrm>
        </p:spPr>
        <p:txBody>
          <a:bodyPr/>
          <a:lstStyle/>
          <a:p>
            <a:fld id="{41F22BB4-84B0-4E25-B69D-6B6D689F92A6}" type="datetimeFigureOut">
              <a:rPr lang="ru-RU" smtClean="0"/>
              <a:t>16.08.2024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3058885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173687" y="6356352"/>
            <a:ext cx="2362199" cy="365125"/>
          </a:xfrm>
        </p:spPr>
        <p:txBody>
          <a:bodyPr/>
          <a:lstStyle/>
          <a:p>
            <a:fld id="{52E62B73-6A22-4BAC-A75B-32F9093C97A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68785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5116" y="-7482"/>
            <a:ext cx="9557657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F22BB4-84B0-4E25-B69D-6B6D689F92A6}" type="datetimeFigureOut">
              <a:rPr lang="ru-RU" smtClean="0"/>
              <a:t>16.08.2024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62B73-6A22-4BAC-A75B-32F9093C97A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19839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Заголовок и объек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5116" y="-7482"/>
            <a:ext cx="9557657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F22BB4-84B0-4E25-B69D-6B6D689F92A6}" type="datetimeFigureOut">
              <a:rPr lang="ru-RU" smtClean="0"/>
              <a:t>16.08.2024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62B73-6A22-4BAC-A75B-32F9093C97A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05685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Заголовок и объек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6286" y="-7482"/>
            <a:ext cx="10526487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1825625"/>
            <a:ext cx="10994572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F22BB4-84B0-4E25-B69D-6B6D689F92A6}" type="datetimeFigureOut">
              <a:rPr lang="ru-RU" smtClean="0"/>
              <a:t>16.08.2024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62B73-6A22-4BAC-A75B-32F9093C97A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83010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Заголовок и объек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1" y="-7482"/>
            <a:ext cx="10994572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1825625"/>
            <a:ext cx="10994572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F22BB4-84B0-4E25-B69D-6B6D689F92A6}" type="datetimeFigureOut">
              <a:rPr lang="ru-RU" smtClean="0"/>
              <a:t>16.08.2024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62B73-6A22-4BAC-A75B-32F9093C97A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91956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91342" y="1236212"/>
            <a:ext cx="10384972" cy="2852737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91341" y="447255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491341" y="6011015"/>
            <a:ext cx="2743200" cy="365125"/>
          </a:xfrm>
        </p:spPr>
        <p:txBody>
          <a:bodyPr/>
          <a:lstStyle/>
          <a:p>
            <a:fld id="{41F22BB4-84B0-4E25-B69D-6B6D689F92A6}" type="datetimeFigureOut">
              <a:rPr lang="ru-RU" smtClean="0"/>
              <a:t>16.08.2024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920343" y="6011014"/>
            <a:ext cx="4114800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63741" y="6011015"/>
            <a:ext cx="2743200" cy="365125"/>
          </a:xfrm>
        </p:spPr>
        <p:txBody>
          <a:bodyPr/>
          <a:lstStyle/>
          <a:p>
            <a:fld id="{52E62B73-6A22-4BAC-A75B-32F9093C97A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14117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Заголовок раздел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91342" y="1236212"/>
            <a:ext cx="10384972" cy="2852737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91341" y="470115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36170" y="6376139"/>
            <a:ext cx="2275116" cy="365125"/>
          </a:xfrm>
        </p:spPr>
        <p:txBody>
          <a:bodyPr/>
          <a:lstStyle/>
          <a:p>
            <a:fld id="{41F22BB4-84B0-4E25-B69D-6B6D689F92A6}" type="datetimeFigureOut">
              <a:rPr lang="ru-RU" smtClean="0"/>
              <a:t>16.08.2024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43940" y="6376139"/>
            <a:ext cx="4114800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413164" y="6376138"/>
            <a:ext cx="2209808" cy="365125"/>
          </a:xfrm>
        </p:spPr>
        <p:txBody>
          <a:bodyPr/>
          <a:lstStyle/>
          <a:p>
            <a:fld id="{52E62B73-6A22-4BAC-A75B-32F9093C97A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60624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2_Заголовок раздел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91342" y="1236212"/>
            <a:ext cx="10384972" cy="2852737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91341" y="470115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36170" y="6376139"/>
            <a:ext cx="2275116" cy="365125"/>
          </a:xfrm>
        </p:spPr>
        <p:txBody>
          <a:bodyPr/>
          <a:lstStyle/>
          <a:p>
            <a:fld id="{41F22BB4-84B0-4E25-B69D-6B6D689F92A6}" type="datetimeFigureOut">
              <a:rPr lang="ru-RU" smtClean="0"/>
              <a:t>16.08.2024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43940" y="6376139"/>
            <a:ext cx="4114800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413164" y="6376138"/>
            <a:ext cx="2209808" cy="365125"/>
          </a:xfrm>
        </p:spPr>
        <p:txBody>
          <a:bodyPr/>
          <a:lstStyle/>
          <a:p>
            <a:fld id="{52E62B73-6A22-4BAC-A75B-32F9093C97A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82747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F22BB4-84B0-4E25-B69D-6B6D689F92A6}" type="datetimeFigureOut">
              <a:rPr lang="ru-RU" smtClean="0"/>
              <a:t>16.08.2024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E62B73-6A22-4BAC-A75B-32F9093C97A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6722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7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6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6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74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78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4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4.xml"/><Relationship Id="rId6" Type="http://schemas.openxmlformats.org/officeDocument/2006/relationships/hyperlink" Target="https://ru.wikipedia.org/wiki/2008_%D0%B3%D0%BE%D0%B4" TargetMode="External"/><Relationship Id="rId5" Type="http://schemas.openxmlformats.org/officeDocument/2006/relationships/hyperlink" Target="https://ru.wikipedia.org/wiki/8_%D0%BE%D0%BA%D1%82%D1%8F%D0%B1%D1%80%D1%8F" TargetMode="Externa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ru-RU" sz="3600" dirty="0">
                <a:solidFill>
                  <a:schemeClr val="tx2"/>
                </a:solidFill>
              </a:rPr>
              <a:t>И</a:t>
            </a:r>
            <a:r>
              <a:rPr lang="ru-RU" sz="3600" dirty="0" smtClean="0">
                <a:solidFill>
                  <a:schemeClr val="tx2"/>
                </a:solidFill>
              </a:rPr>
              <a:t>зменения </a:t>
            </a:r>
            <a:br>
              <a:rPr lang="ru-RU" sz="3600" dirty="0" smtClean="0">
                <a:solidFill>
                  <a:schemeClr val="tx2"/>
                </a:solidFill>
              </a:rPr>
            </a:br>
            <a:r>
              <a:rPr lang="ru-RU" sz="3600" dirty="0" smtClean="0">
                <a:solidFill>
                  <a:schemeClr val="tx2"/>
                </a:solidFill>
              </a:rPr>
              <a:t>на политической карте мира в </a:t>
            </a:r>
            <a:r>
              <a:rPr lang="en-US" sz="3600" dirty="0" smtClean="0">
                <a:solidFill>
                  <a:schemeClr val="tx2"/>
                </a:solidFill>
              </a:rPr>
              <a:t>XXI </a:t>
            </a:r>
            <a:r>
              <a:rPr lang="ru-RU" sz="3600" dirty="0" smtClean="0">
                <a:solidFill>
                  <a:schemeClr val="tx2"/>
                </a:solidFill>
              </a:rPr>
              <a:t>веке</a:t>
            </a:r>
            <a:endParaRPr lang="ru-RU" sz="3600" dirty="0">
              <a:solidFill>
                <a:schemeClr val="tx2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93989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>
                <a:solidFill>
                  <a:schemeClr val="tx2"/>
                </a:solidFill>
                <a:cs typeface="Arial" panose="020B0604020202020204" pitchFamily="34" charset="0"/>
              </a:rPr>
              <a:t>Переименование Свазиленда в </a:t>
            </a:r>
            <a:r>
              <a:rPr lang="ru-RU" sz="2800" dirty="0" err="1" smtClean="0">
                <a:solidFill>
                  <a:schemeClr val="tx2"/>
                </a:solidFill>
                <a:cs typeface="Arial" panose="020B0604020202020204" pitchFamily="34" charset="0"/>
              </a:rPr>
              <a:t>Эсватини</a:t>
            </a:r>
            <a:r>
              <a:rPr lang="ru-RU" sz="2800" dirty="0" smtClean="0">
                <a:solidFill>
                  <a:schemeClr val="tx2"/>
                </a:solidFill>
                <a:cs typeface="Arial" panose="020B0604020202020204" pitchFamily="34" charset="0"/>
              </a:rPr>
              <a:t>. </a:t>
            </a:r>
            <a:br>
              <a:rPr lang="ru-RU" sz="2800" dirty="0" smtClean="0">
                <a:solidFill>
                  <a:schemeClr val="tx2"/>
                </a:solidFill>
                <a:cs typeface="Arial" panose="020B0604020202020204" pitchFamily="34" charset="0"/>
              </a:rPr>
            </a:br>
            <a:r>
              <a:rPr lang="ru-RU" sz="2800" dirty="0" smtClean="0">
                <a:solidFill>
                  <a:schemeClr val="tx2"/>
                </a:solidFill>
                <a:cs typeface="Arial" panose="020B0604020202020204" pitchFamily="34" charset="0"/>
              </a:rPr>
              <a:t>19.04.2018 </a:t>
            </a:r>
            <a:r>
              <a:rPr lang="ru-RU" sz="2800" dirty="0">
                <a:solidFill>
                  <a:schemeClr val="tx2"/>
                </a:solidFill>
                <a:cs typeface="Arial" panose="020B0604020202020204" pitchFamily="34" charset="0"/>
              </a:rPr>
              <a:t>г</a:t>
            </a:r>
            <a:r>
              <a:rPr lang="ru-RU" sz="2800" dirty="0" smtClean="0">
                <a:solidFill>
                  <a:schemeClr val="tx2"/>
                </a:solidFill>
                <a:cs typeface="Arial" panose="020B0604020202020204" pitchFamily="34" charset="0"/>
              </a:rPr>
              <a:t>.</a:t>
            </a:r>
            <a:endParaRPr lang="ru-RU" sz="2800" dirty="0">
              <a:solidFill>
                <a:schemeClr val="tx2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3566" y="1447878"/>
            <a:ext cx="7068774" cy="5337187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4507732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>
                <a:solidFill>
                  <a:schemeClr val="tx2"/>
                </a:solidFill>
                <a:cs typeface="Arial" panose="020B0604020202020204" pitchFamily="34" charset="0"/>
              </a:rPr>
              <a:t>Переименование Республики Македония </a:t>
            </a:r>
            <a:r>
              <a:rPr lang="ru-RU" sz="2800" dirty="0" smtClean="0">
                <a:solidFill>
                  <a:schemeClr val="tx2"/>
                </a:solidFill>
                <a:cs typeface="Arial" panose="020B0604020202020204" pitchFamily="34" charset="0"/>
              </a:rPr>
              <a:t/>
            </a:r>
            <a:br>
              <a:rPr lang="ru-RU" sz="2800" dirty="0" smtClean="0">
                <a:solidFill>
                  <a:schemeClr val="tx2"/>
                </a:solidFill>
                <a:cs typeface="Arial" panose="020B0604020202020204" pitchFamily="34" charset="0"/>
              </a:rPr>
            </a:br>
            <a:r>
              <a:rPr lang="ru-RU" sz="2800" dirty="0" smtClean="0">
                <a:solidFill>
                  <a:schemeClr val="tx2"/>
                </a:solidFill>
                <a:cs typeface="Arial" panose="020B0604020202020204" pitchFamily="34" charset="0"/>
              </a:rPr>
              <a:t>в </a:t>
            </a:r>
            <a:r>
              <a:rPr lang="ru-RU" sz="2800" dirty="0">
                <a:solidFill>
                  <a:schemeClr val="tx2"/>
                </a:solidFill>
                <a:cs typeface="Arial" panose="020B0604020202020204" pitchFamily="34" charset="0"/>
              </a:rPr>
              <a:t>Республику Северная </a:t>
            </a:r>
            <a:r>
              <a:rPr lang="ru-RU" sz="2800" dirty="0" smtClean="0">
                <a:solidFill>
                  <a:schemeClr val="tx2"/>
                </a:solidFill>
                <a:cs typeface="Arial" panose="020B0604020202020204" pitchFamily="34" charset="0"/>
              </a:rPr>
              <a:t>Македония. 12.02.2019г.</a:t>
            </a:r>
            <a:endParaRPr lang="ru-RU" sz="2800" dirty="0">
              <a:solidFill>
                <a:schemeClr val="tx2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3600" y="1313465"/>
            <a:ext cx="7431541" cy="5544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8650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>
                <a:solidFill>
                  <a:schemeClr val="tx2"/>
                </a:solidFill>
                <a:cs typeface="Arial" panose="020B0604020202020204" pitchFamily="34" charset="0"/>
              </a:rPr>
              <a:t>Перенос столицы Бурунди из Бужумбуры в </a:t>
            </a:r>
            <a:r>
              <a:rPr lang="ru-RU" sz="2800" dirty="0" err="1">
                <a:solidFill>
                  <a:schemeClr val="tx2"/>
                </a:solidFill>
                <a:cs typeface="Arial" panose="020B0604020202020204" pitchFamily="34" charset="0"/>
              </a:rPr>
              <a:t>Гитегу</a:t>
            </a:r>
            <a:r>
              <a:rPr lang="ru-RU" sz="2800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2800" dirty="0" smtClean="0">
                <a:solidFill>
                  <a:schemeClr val="tx2"/>
                </a:solidFill>
                <a:cs typeface="Arial" panose="020B0604020202020204" pitchFamily="34" charset="0"/>
              </a:rPr>
              <a:t/>
            </a:r>
            <a:br>
              <a:rPr lang="ru-RU" sz="2800" dirty="0" smtClean="0">
                <a:solidFill>
                  <a:schemeClr val="tx2"/>
                </a:solidFill>
                <a:cs typeface="Arial" panose="020B0604020202020204" pitchFamily="34" charset="0"/>
              </a:rPr>
            </a:br>
            <a:r>
              <a:rPr lang="ru-RU" sz="2800" dirty="0" smtClean="0">
                <a:solidFill>
                  <a:schemeClr val="tx2"/>
                </a:solidFill>
                <a:cs typeface="Arial" panose="020B0604020202020204" pitchFamily="34" charset="0"/>
              </a:rPr>
              <a:t>(c 16 </a:t>
            </a:r>
            <a:r>
              <a:rPr lang="ru-RU" sz="2800" dirty="0">
                <a:solidFill>
                  <a:schemeClr val="tx2"/>
                </a:solidFill>
                <a:cs typeface="Arial" panose="020B0604020202020204" pitchFamily="34" charset="0"/>
              </a:rPr>
              <a:t>января 2019 г</a:t>
            </a:r>
            <a:r>
              <a:rPr lang="ru-RU" sz="2800" dirty="0" smtClean="0">
                <a:solidFill>
                  <a:schemeClr val="tx2"/>
                </a:solidFill>
                <a:cs typeface="Arial" panose="020B0604020202020204" pitchFamily="34" charset="0"/>
              </a:rPr>
              <a:t>.)</a:t>
            </a:r>
            <a:endParaRPr lang="ru-RU" sz="2800" dirty="0">
              <a:solidFill>
                <a:schemeClr val="tx2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5519" y="1325564"/>
            <a:ext cx="7369487" cy="5449705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0463220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>
                <a:solidFill>
                  <a:schemeClr val="tx2"/>
                </a:solidFill>
                <a:cs typeface="Arial" panose="020B0604020202020204" pitchFamily="34" charset="0"/>
              </a:rPr>
              <a:t>Переименование столицы Казахстана из Астаны в </a:t>
            </a:r>
            <a:r>
              <a:rPr lang="ru-RU" sz="2800" dirty="0" err="1">
                <a:solidFill>
                  <a:schemeClr val="tx2"/>
                </a:solidFill>
                <a:cs typeface="Arial" panose="020B0604020202020204" pitchFamily="34" charset="0"/>
              </a:rPr>
              <a:t>Нур</a:t>
            </a:r>
            <a:r>
              <a:rPr lang="ru-RU" sz="2800" dirty="0">
                <a:solidFill>
                  <a:schemeClr val="tx2"/>
                </a:solidFill>
                <a:cs typeface="Arial" panose="020B0604020202020204" pitchFamily="34" charset="0"/>
              </a:rPr>
              <a:t>-Султан (23.03.2019г.), а затем обратно в Астану</a:t>
            </a:r>
            <a:r>
              <a:rPr lang="ru-RU" sz="2800" dirty="0" smtClean="0">
                <a:solidFill>
                  <a:schemeClr val="tx2"/>
                </a:solidFill>
                <a:cs typeface="Arial" panose="020B0604020202020204" pitchFamily="34" charset="0"/>
              </a:rPr>
              <a:t>.</a:t>
            </a:r>
            <a:endParaRPr lang="ru-RU" sz="2800" dirty="0">
              <a:solidFill>
                <a:schemeClr val="tx2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798" y="1479505"/>
            <a:ext cx="7252607" cy="543945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20081" y="2734492"/>
            <a:ext cx="4781703" cy="314311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7968343" y="2088161"/>
            <a:ext cx="39798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Административно-территориальное деление Казахстана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483623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>
                <a:solidFill>
                  <a:schemeClr val="tx2"/>
                </a:solidFill>
              </a:rPr>
              <a:t>Референдум о независимости о. </a:t>
            </a:r>
            <a:r>
              <a:rPr lang="ru-RU" sz="2800" dirty="0" err="1" smtClean="0">
                <a:solidFill>
                  <a:schemeClr val="tx2"/>
                </a:solidFill>
              </a:rPr>
              <a:t>Бугенвиль</a:t>
            </a:r>
            <a:r>
              <a:rPr lang="ru-RU" sz="2800" dirty="0" smtClean="0">
                <a:solidFill>
                  <a:schemeClr val="tx2"/>
                </a:solidFill>
              </a:rPr>
              <a:t> </a:t>
            </a:r>
            <a:br>
              <a:rPr lang="ru-RU" sz="2800" dirty="0" smtClean="0">
                <a:solidFill>
                  <a:schemeClr val="tx2"/>
                </a:solidFill>
              </a:rPr>
            </a:br>
            <a:r>
              <a:rPr lang="ru-RU" sz="2800" dirty="0" smtClean="0">
                <a:solidFill>
                  <a:schemeClr val="tx2"/>
                </a:solidFill>
              </a:rPr>
              <a:t>от Папуа-Новая Гвинея </a:t>
            </a:r>
            <a:endParaRPr lang="ru-RU" sz="2800" dirty="0">
              <a:solidFill>
                <a:schemeClr val="tx2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2587" t="2642" r="1032" b="4610"/>
          <a:stretch/>
        </p:blipFill>
        <p:spPr>
          <a:xfrm>
            <a:off x="2447108" y="1219200"/>
            <a:ext cx="7463247" cy="537318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59761" y="862556"/>
            <a:ext cx="2000250" cy="16668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267406" y="2952206"/>
            <a:ext cx="1698171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latin typeface="+mj-lt"/>
              </a:rPr>
              <a:t>Окончательное решение, предоставлять или нет независимость острову в Тихом океане, должны принять власти Папуа — Новой </a:t>
            </a:r>
            <a:r>
              <a:rPr lang="ru-RU" sz="1200" dirty="0" smtClean="0">
                <a:latin typeface="+mj-lt"/>
              </a:rPr>
              <a:t>Гвинеи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361405" y="3213296"/>
            <a:ext cx="190717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latin typeface="+mj-lt"/>
              </a:rPr>
              <a:t>В</a:t>
            </a:r>
            <a:r>
              <a:rPr lang="ru-RU" sz="1200" dirty="0" smtClean="0">
                <a:latin typeface="+mj-lt"/>
              </a:rPr>
              <a:t>сего в референдуме приняли </a:t>
            </a:r>
            <a:r>
              <a:rPr lang="ru-RU" sz="1200" dirty="0">
                <a:latin typeface="+mj-lt"/>
              </a:rPr>
              <a:t>участие 181 067 человек. Из них за независимость проголосовали 176 928, или </a:t>
            </a:r>
            <a:r>
              <a:rPr lang="ru-RU" sz="1200" dirty="0" smtClean="0">
                <a:latin typeface="+mj-lt"/>
              </a:rPr>
              <a:t>98,31%.</a:t>
            </a:r>
            <a:endParaRPr lang="ru-RU" sz="1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59030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>
                <a:solidFill>
                  <a:schemeClr val="tx2"/>
                </a:solidFill>
              </a:rPr>
              <a:t>Референдум о независимости Шотландии. </a:t>
            </a:r>
            <a:r>
              <a:rPr lang="ru-RU" sz="2800" dirty="0" smtClean="0">
                <a:solidFill>
                  <a:schemeClr val="tx2"/>
                </a:solidFill>
              </a:rPr>
              <a:t/>
            </a:r>
            <a:br>
              <a:rPr lang="ru-RU" sz="2800" dirty="0" smtClean="0">
                <a:solidFill>
                  <a:schemeClr val="tx2"/>
                </a:solidFill>
              </a:rPr>
            </a:br>
            <a:r>
              <a:rPr lang="ru-RU" sz="2800" dirty="0" smtClean="0">
                <a:solidFill>
                  <a:schemeClr val="tx2"/>
                </a:solidFill>
              </a:rPr>
              <a:t>18 </a:t>
            </a:r>
            <a:r>
              <a:rPr lang="ru-RU" sz="2800" dirty="0">
                <a:solidFill>
                  <a:schemeClr val="tx2"/>
                </a:solidFill>
              </a:rPr>
              <a:t>сентября 2014 г.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6066" y="2046514"/>
            <a:ext cx="2701134" cy="355822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8745" y="1210491"/>
            <a:ext cx="3806124" cy="4985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8296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72343" y="1"/>
            <a:ext cx="10319657" cy="1325563"/>
          </a:xfrm>
        </p:spPr>
        <p:txBody>
          <a:bodyPr>
            <a:normAutofit/>
          </a:bodyPr>
          <a:lstStyle/>
          <a:p>
            <a:r>
              <a:rPr lang="ru-RU" sz="2800" dirty="0">
                <a:solidFill>
                  <a:schemeClr val="tx2"/>
                </a:solidFill>
              </a:rPr>
              <a:t>Референдум о </a:t>
            </a:r>
            <a:r>
              <a:rPr lang="ru-RU" sz="2800" dirty="0" smtClean="0">
                <a:solidFill>
                  <a:schemeClr val="tx2"/>
                </a:solidFill>
              </a:rPr>
              <a:t>независимости Иракского Курдистана. 25 </a:t>
            </a:r>
            <a:r>
              <a:rPr lang="ru-RU" sz="2800" dirty="0">
                <a:solidFill>
                  <a:schemeClr val="tx2"/>
                </a:solidFill>
              </a:rPr>
              <a:t>сентября 2017 г.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175" y="2808128"/>
            <a:ext cx="3329396" cy="254600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4114" y="2127126"/>
            <a:ext cx="3469685" cy="220103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10666" y="4105581"/>
            <a:ext cx="2514088" cy="1437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331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>
                <a:solidFill>
                  <a:schemeClr val="tx2"/>
                </a:solidFill>
              </a:rPr>
              <a:t>Референдум о независимости Каталонии. </a:t>
            </a:r>
            <a:r>
              <a:rPr lang="ru-RU" sz="2800" dirty="0" smtClean="0">
                <a:solidFill>
                  <a:schemeClr val="tx2"/>
                </a:solidFill>
              </a:rPr>
              <a:t/>
            </a:r>
            <a:br>
              <a:rPr lang="ru-RU" sz="2800" dirty="0" smtClean="0">
                <a:solidFill>
                  <a:schemeClr val="tx2"/>
                </a:solidFill>
              </a:rPr>
            </a:br>
            <a:r>
              <a:rPr lang="ru-RU" sz="2800" dirty="0" smtClean="0">
                <a:solidFill>
                  <a:schemeClr val="tx2"/>
                </a:solidFill>
              </a:rPr>
              <a:t>1 </a:t>
            </a:r>
            <a:r>
              <a:rPr lang="ru-RU" sz="2800" dirty="0">
                <a:solidFill>
                  <a:schemeClr val="tx2"/>
                </a:solidFill>
              </a:rPr>
              <a:t>октября 2017 г.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0938" y="1391874"/>
            <a:ext cx="1815863" cy="122069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1915" y="4195219"/>
            <a:ext cx="4039194" cy="246674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0241" y="3120391"/>
            <a:ext cx="3166573" cy="3289118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504390" y="2733336"/>
            <a:ext cx="1959428" cy="96665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1003589" y="2970314"/>
            <a:ext cx="670560" cy="123949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69267" y="1090137"/>
            <a:ext cx="4359519" cy="2914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296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chemeClr val="tx2"/>
                </a:solidFill>
                <a:cs typeface="Arial" panose="020B0604020202020204" pitchFamily="34" charset="0"/>
              </a:rPr>
              <a:t>Вхождение в состав </a:t>
            </a:r>
            <a:r>
              <a:rPr lang="ru-RU" dirty="0" smtClean="0">
                <a:solidFill>
                  <a:schemeClr val="tx2"/>
                </a:solidFill>
                <a:cs typeface="Arial" panose="020B0604020202020204" pitchFamily="34" charset="0"/>
              </a:rPr>
              <a:t>России ЛНР и ДНР, Запорожской и Херсонской областей.</a:t>
            </a:r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539931" y="2755671"/>
            <a:ext cx="1142346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/>
              <a:t>В сентябре </a:t>
            </a:r>
            <a:r>
              <a:rPr lang="ru-RU" sz="1200" dirty="0"/>
              <a:t>2022 года к Российской Федерации присоединились новые территории: Донецкая и Луганская Народные республики, Запорожская и Херсонская области. Согласно голосованиям, присоединение к РФ поддержали более 90% населения всех четырех областей.</a:t>
            </a:r>
          </a:p>
          <a:p>
            <a:r>
              <a:rPr lang="ru-RU" sz="1200" dirty="0"/>
              <a:t>30 сентября состоялось подписание договоров с главами субъектов, после которых области официально стали частью России. Количество регионов РФ увеличилось до 89 с прежних 85. Население России </a:t>
            </a:r>
            <a:r>
              <a:rPr lang="ru-RU" sz="1200" dirty="0" smtClean="0"/>
              <a:t>увеличилось </a:t>
            </a:r>
            <a:r>
              <a:rPr lang="ru-RU" sz="1200" dirty="0"/>
              <a:t>предварительно на 6,2 млн человек. Суммарно территория увеличилась на 109 000 кв. километров.</a:t>
            </a:r>
          </a:p>
          <a:p>
            <a:endParaRPr lang="ru-RU" sz="1200" dirty="0" smtClean="0"/>
          </a:p>
          <a:p>
            <a:r>
              <a:rPr lang="ru-RU" sz="1200" dirty="0" smtClean="0"/>
              <a:t>3 </a:t>
            </a:r>
            <a:r>
              <a:rPr lang="ru-RU" sz="1200" dirty="0"/>
              <a:t>октября 2022 года за ратификацию договоров о включении регионов в состав России проголосовала Госдума, 4 октября документы одобрил Совет Федерации.</a:t>
            </a:r>
            <a:br>
              <a:rPr lang="ru-RU" sz="1200" dirty="0"/>
            </a:br>
            <a:r>
              <a:rPr lang="ru-RU" sz="1200" dirty="0"/>
              <a:t>Ч</a:t>
            </a:r>
            <a:r>
              <a:rPr lang="ru-RU" sz="1200" dirty="0" smtClean="0"/>
              <a:t>исло </a:t>
            </a:r>
            <a:r>
              <a:rPr lang="ru-RU" sz="1200" dirty="0"/>
              <a:t>регионов России </a:t>
            </a:r>
            <a:r>
              <a:rPr lang="ru-RU" sz="1200" dirty="0" smtClean="0"/>
              <a:t>выросло с </a:t>
            </a:r>
            <a:r>
              <a:rPr lang="ru-RU" sz="1200" dirty="0"/>
              <a:t>85 до 89, а границы ДНР, ЛНР, Херсонской и Запорожской областей </a:t>
            </a:r>
            <a:r>
              <a:rPr lang="ru-RU" sz="1200" dirty="0" smtClean="0"/>
              <a:t>стали </a:t>
            </a:r>
            <a:r>
              <a:rPr lang="ru-RU" sz="1200" dirty="0"/>
              <a:t>государственными границами Российской Федерации.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79894" y="5137953"/>
            <a:ext cx="25603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000" dirty="0"/>
              <a:t>ДНР и ЛНР лишили украинский язык статуса государственного </a:t>
            </a:r>
            <a:r>
              <a:rPr lang="ru-RU" sz="1000" dirty="0" smtClean="0"/>
              <a:t>ещё </a:t>
            </a:r>
            <a:r>
              <a:rPr lang="ru-RU" sz="1000" dirty="0"/>
              <a:t>в 2020 году.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39931" y="5665102"/>
            <a:ext cx="25058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000" dirty="0"/>
              <a:t>Херсонской области </a:t>
            </a:r>
            <a:r>
              <a:rPr lang="ru-RU" sz="1000" dirty="0" smtClean="0"/>
              <a:t>украинский </a:t>
            </a:r>
            <a:r>
              <a:rPr lang="ru-RU" sz="1000" dirty="0"/>
              <a:t>язык будет использоваться наравне с русским.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39931" y="1508110"/>
            <a:ext cx="1134726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/>
              <a:t>7 апреля </a:t>
            </a:r>
            <a:r>
              <a:rPr lang="ru-RU" sz="1200" dirty="0" smtClean="0"/>
              <a:t>2014г. объявлен суверенитет</a:t>
            </a:r>
            <a:r>
              <a:rPr lang="ru-RU" sz="1200" dirty="0"/>
              <a:t> </a:t>
            </a:r>
            <a:r>
              <a:rPr lang="ru-RU" sz="1200" b="1" dirty="0"/>
              <a:t>Донецкой</a:t>
            </a:r>
            <a:r>
              <a:rPr lang="ru-RU" sz="1200" dirty="0"/>
              <a:t> </a:t>
            </a:r>
            <a:r>
              <a:rPr lang="ru-RU" sz="1200" b="1" dirty="0"/>
              <a:t>Народной</a:t>
            </a:r>
            <a:r>
              <a:rPr lang="ru-RU" sz="1200" dirty="0"/>
              <a:t> </a:t>
            </a:r>
            <a:r>
              <a:rPr lang="ru-RU" sz="1200" b="1" dirty="0"/>
              <a:t>Республики</a:t>
            </a:r>
            <a:r>
              <a:rPr lang="ru-RU" sz="1200" dirty="0"/>
              <a:t> (</a:t>
            </a:r>
            <a:r>
              <a:rPr lang="ru-RU" sz="1200" b="1" dirty="0"/>
              <a:t>ДНР</a:t>
            </a:r>
            <a:r>
              <a:rPr lang="ru-RU" sz="1200" dirty="0"/>
              <a:t>). </a:t>
            </a:r>
            <a:endParaRPr lang="ru-RU" sz="1200" dirty="0" smtClean="0"/>
          </a:p>
          <a:p>
            <a:r>
              <a:rPr lang="ru-RU" sz="1200" dirty="0" smtClean="0"/>
              <a:t>27 </a:t>
            </a:r>
            <a:r>
              <a:rPr lang="ru-RU" sz="1200" dirty="0"/>
              <a:t>апреля </a:t>
            </a:r>
            <a:r>
              <a:rPr lang="ru-RU" sz="1200" dirty="0" smtClean="0"/>
              <a:t>2014г. провозглашена</a:t>
            </a:r>
            <a:r>
              <a:rPr lang="ru-RU" sz="1200" dirty="0"/>
              <a:t> </a:t>
            </a:r>
            <a:r>
              <a:rPr lang="ru-RU" sz="1200" b="1" dirty="0"/>
              <a:t>Луганская</a:t>
            </a:r>
            <a:r>
              <a:rPr lang="ru-RU" sz="1200" dirty="0"/>
              <a:t> </a:t>
            </a:r>
            <a:r>
              <a:rPr lang="ru-RU" sz="1200" b="1" dirty="0"/>
              <a:t>Народная</a:t>
            </a:r>
            <a:r>
              <a:rPr lang="ru-RU" sz="1200" dirty="0"/>
              <a:t> </a:t>
            </a:r>
            <a:r>
              <a:rPr lang="ru-RU" sz="1200" b="1" dirty="0"/>
              <a:t>Республика</a:t>
            </a:r>
            <a:r>
              <a:rPr lang="ru-RU" sz="1200" dirty="0"/>
              <a:t> (</a:t>
            </a:r>
            <a:r>
              <a:rPr lang="ru-RU" sz="1200" b="1" dirty="0"/>
              <a:t>ЛНР</a:t>
            </a:r>
            <a:r>
              <a:rPr lang="ru-RU" sz="1200" dirty="0"/>
              <a:t>). </a:t>
            </a:r>
            <a:endParaRPr lang="ru-RU" sz="1200" dirty="0" smtClean="0"/>
          </a:p>
          <a:p>
            <a:r>
              <a:rPr lang="ru-RU" sz="1200" dirty="0" smtClean="0"/>
              <a:t>11 </a:t>
            </a:r>
            <a:r>
              <a:rPr lang="ru-RU" sz="1200" dirty="0"/>
              <a:t>мая </a:t>
            </a:r>
            <a:r>
              <a:rPr lang="ru-RU" sz="1200" dirty="0" smtClean="0"/>
              <a:t>2014 года - референдумы </a:t>
            </a:r>
            <a:r>
              <a:rPr lang="ru-RU" sz="1200" dirty="0"/>
              <a:t>по вопросу о статусе </a:t>
            </a:r>
            <a:r>
              <a:rPr lang="ru-RU" sz="1200" dirty="0" smtClean="0"/>
              <a:t>республик. За </a:t>
            </a:r>
            <a:r>
              <a:rPr lang="ru-RU" sz="1200" dirty="0"/>
              <a:t>самоопределение в Донецкой области проголосовали 89,7% избирателей, в Луганской - 96,2%. </a:t>
            </a:r>
            <a:endParaRPr lang="ru-RU" sz="1200" dirty="0" smtClean="0"/>
          </a:p>
          <a:p>
            <a:r>
              <a:rPr lang="ru-RU" sz="1200" dirty="0" smtClean="0"/>
              <a:t>12 </a:t>
            </a:r>
            <a:r>
              <a:rPr lang="ru-RU" sz="1200" dirty="0"/>
              <a:t>мая был провозглашен государственный суверенитет </a:t>
            </a:r>
            <a:r>
              <a:rPr lang="ru-RU" sz="1200" b="1" dirty="0"/>
              <a:t>народных</a:t>
            </a:r>
            <a:r>
              <a:rPr lang="ru-RU" sz="1200" dirty="0"/>
              <a:t> </a:t>
            </a:r>
            <a:r>
              <a:rPr lang="ru-RU" sz="1200" b="1" dirty="0"/>
              <a:t>республик</a:t>
            </a:r>
            <a:r>
              <a:rPr lang="ru-RU" sz="1200" dirty="0"/>
              <a:t>, 14 мая принята конституция </a:t>
            </a:r>
            <a:r>
              <a:rPr lang="ru-RU" sz="1200" b="1" dirty="0"/>
              <a:t>ДНР</a:t>
            </a:r>
            <a:r>
              <a:rPr lang="ru-RU" sz="1200" dirty="0"/>
              <a:t>, 18 мая - </a:t>
            </a:r>
            <a:r>
              <a:rPr lang="ru-RU" sz="1200" b="1" dirty="0"/>
              <a:t>ЛНР</a:t>
            </a:r>
            <a:r>
              <a:rPr lang="ru-RU" sz="1200" dirty="0"/>
              <a:t>. Главой </a:t>
            </a:r>
            <a:r>
              <a:rPr lang="ru-RU" sz="1200" b="1" dirty="0"/>
              <a:t>Донецкой</a:t>
            </a:r>
            <a:r>
              <a:rPr lang="ru-RU" sz="1200" dirty="0"/>
              <a:t> </a:t>
            </a:r>
            <a:r>
              <a:rPr lang="ru-RU" sz="1200" b="1" dirty="0"/>
              <a:t>Народной</a:t>
            </a:r>
            <a:r>
              <a:rPr lang="ru-RU" sz="1200" dirty="0"/>
              <a:t> </a:t>
            </a:r>
            <a:r>
              <a:rPr lang="ru-RU" sz="1200" b="1" dirty="0"/>
              <a:t>Республики</a:t>
            </a:r>
            <a:r>
              <a:rPr lang="ru-RU" sz="1200" dirty="0"/>
              <a:t> стал Денис </a:t>
            </a:r>
            <a:r>
              <a:rPr lang="ru-RU" sz="1200" dirty="0" err="1"/>
              <a:t>Пушилин</a:t>
            </a:r>
            <a:r>
              <a:rPr lang="ru-RU" sz="1200" dirty="0"/>
              <a:t>, </a:t>
            </a:r>
            <a:r>
              <a:rPr lang="ru-RU" sz="1200" b="1" dirty="0"/>
              <a:t>Луганской</a:t>
            </a:r>
            <a:r>
              <a:rPr lang="ru-RU" sz="1200" dirty="0"/>
              <a:t> </a:t>
            </a:r>
            <a:r>
              <a:rPr lang="ru-RU" sz="1200" b="1" dirty="0"/>
              <a:t>Народной</a:t>
            </a:r>
            <a:r>
              <a:rPr lang="ru-RU" sz="1200" dirty="0"/>
              <a:t> </a:t>
            </a:r>
            <a:r>
              <a:rPr lang="ru-RU" sz="1200" b="1" dirty="0"/>
              <a:t>Республики</a:t>
            </a:r>
            <a:r>
              <a:rPr lang="ru-RU" sz="1200" dirty="0"/>
              <a:t> - Леонид Пасечник.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45188" y="4646379"/>
            <a:ext cx="2052864" cy="203744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64787" y="4646379"/>
            <a:ext cx="2032356" cy="203744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29943" y="4646379"/>
            <a:ext cx="2019754" cy="203744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88259" y="4646378"/>
            <a:ext cx="2017125" cy="2037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175898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Изменения на карте России</a:t>
            </a:r>
            <a:endParaRPr lang="ru-RU" dirty="0"/>
          </a:p>
        </p:txBody>
      </p:sp>
      <p:sp>
        <p:nvSpPr>
          <p:cNvPr id="3" name="AutoShape 2" descr="Физическая карта России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5541" y="1421661"/>
            <a:ext cx="7787231" cy="4122211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300" y="1421661"/>
            <a:ext cx="3381547" cy="226530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628" y="4087907"/>
            <a:ext cx="3914913" cy="2093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98298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10214" r="10428"/>
          <a:stretch/>
        </p:blipFill>
        <p:spPr>
          <a:xfrm>
            <a:off x="1314995" y="287383"/>
            <a:ext cx="9318172" cy="6604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000682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891" y="1541948"/>
            <a:ext cx="4473141" cy="456711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7969" y="1541948"/>
            <a:ext cx="4158396" cy="421059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605554" y="1611086"/>
            <a:ext cx="2412274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В России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появились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несколько крупных городов: </a:t>
            </a:r>
            <a:endParaRPr lang="ru-RU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Донецк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(около 900 тыс.), </a:t>
            </a:r>
            <a:endParaRPr lang="ru-RU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временно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оккупированное Запорожье (700 тыс.), Луганск (400 тыс.), Мариуполь (400 тыс. на начало года). </a:t>
            </a:r>
            <a:endParaRPr lang="ru-RU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600" smtClean="0">
                <a:latin typeface="Arial" panose="020B0604020202020204" pitchFamily="34" charset="0"/>
                <a:cs typeface="Arial" panose="020B0604020202020204" pitchFamily="34" charset="0"/>
              </a:rPr>
              <a:t>Донецк -17-й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по численности населения городом России, уступая только городам-</a:t>
            </a:r>
            <a:r>
              <a:rPr 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миллионникам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6395779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>
                <a:solidFill>
                  <a:schemeClr val="tx2"/>
                </a:solidFill>
              </a:rPr>
              <a:t>Вхождение  Нагорно-Карабахской республики в состав Азербайджана</a:t>
            </a:r>
            <a:endParaRPr lang="ru-RU" dirty="0">
              <a:solidFill>
                <a:schemeClr val="tx2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4150" r="55891"/>
          <a:stretch/>
        </p:blipFill>
        <p:spPr>
          <a:xfrm>
            <a:off x="412592" y="2653099"/>
            <a:ext cx="1181077" cy="228082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3867" y="1702715"/>
            <a:ext cx="4001543" cy="389403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9622970" y="1396042"/>
            <a:ext cx="2394857" cy="54784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/>
              <a:t>В октябре 2022-го в Праге прошел саммит под эгидой Евросоюза, на котором Армения и Азербайджан подтвердили свою приверженность Уставу ООН и Алма-Атинской декларации СНГ от 1991 </a:t>
            </a:r>
            <a:r>
              <a:rPr lang="ru-RU" sz="1200" dirty="0" smtClean="0"/>
              <a:t>года: обе </a:t>
            </a:r>
            <a:r>
              <a:rPr lang="ru-RU" sz="1200" dirty="0"/>
              <a:t>страны признали территориальную целостность и суверенитет друг друга в границах бывших советских </a:t>
            </a:r>
            <a:r>
              <a:rPr lang="ru-RU" sz="1200" dirty="0" smtClean="0"/>
              <a:t>республик (в </a:t>
            </a:r>
            <a:r>
              <a:rPr lang="ru-RU" sz="1200" dirty="0"/>
              <a:t>рамках границ бывших советских республик Нагорный Карабах был частью Азербайджанской </a:t>
            </a:r>
            <a:r>
              <a:rPr lang="ru-RU" sz="1200" dirty="0" smtClean="0"/>
              <a:t>ССР). </a:t>
            </a:r>
          </a:p>
          <a:p>
            <a:r>
              <a:rPr lang="ru-RU" sz="1200" dirty="0"/>
              <a:t>Н</a:t>
            </a:r>
            <a:r>
              <a:rPr lang="ru-RU" sz="1200" dirty="0" smtClean="0"/>
              <a:t>а саммите Н. </a:t>
            </a:r>
            <a:r>
              <a:rPr lang="ru-RU" sz="1200" dirty="0" err="1" smtClean="0"/>
              <a:t>Пашинян</a:t>
            </a:r>
            <a:r>
              <a:rPr lang="ru-RU" sz="1200" dirty="0" smtClean="0"/>
              <a:t> </a:t>
            </a:r>
            <a:r>
              <a:rPr lang="ru-RU" sz="1200" dirty="0"/>
              <a:t>подтвердил, что Нагорный </a:t>
            </a:r>
            <a:r>
              <a:rPr lang="ru-RU" sz="1200" dirty="0" smtClean="0"/>
              <a:t>Карабах </a:t>
            </a:r>
            <a:r>
              <a:rPr lang="ru-RU" sz="1200" dirty="0"/>
              <a:t>— это территория </a:t>
            </a:r>
            <a:r>
              <a:rPr lang="ru-RU" sz="1200" dirty="0" smtClean="0"/>
              <a:t>Азербайджана.</a:t>
            </a:r>
          </a:p>
          <a:p>
            <a:r>
              <a:rPr lang="ru-RU" sz="1200" dirty="0"/>
              <a:t> </a:t>
            </a:r>
            <a:r>
              <a:rPr lang="ru-RU" sz="1200" dirty="0" smtClean="0"/>
              <a:t>В мае 2023-г. </a:t>
            </a:r>
            <a:r>
              <a:rPr lang="ru-RU" sz="1200" dirty="0"/>
              <a:t> </a:t>
            </a:r>
            <a:r>
              <a:rPr lang="ru-RU" sz="1200" dirty="0" smtClean="0"/>
              <a:t> </a:t>
            </a:r>
            <a:r>
              <a:rPr lang="ru-RU" sz="1200" dirty="0"/>
              <a:t>в Брюсселе </a:t>
            </a:r>
            <a:r>
              <a:rPr lang="ru-RU" sz="1200" dirty="0" smtClean="0"/>
              <a:t>на повторном саммите </a:t>
            </a:r>
            <a:r>
              <a:rPr lang="ru-RU" sz="1200" dirty="0"/>
              <a:t>под эгидой </a:t>
            </a:r>
            <a:r>
              <a:rPr lang="ru-RU" sz="1200" dirty="0" smtClean="0"/>
              <a:t>Евросоюза вопрос </a:t>
            </a:r>
            <a:r>
              <a:rPr lang="ru-RU" sz="1200" dirty="0"/>
              <a:t>обсуждался </a:t>
            </a:r>
            <a:r>
              <a:rPr lang="ru-RU" sz="1200" dirty="0" smtClean="0"/>
              <a:t>повторно- принадлежность </a:t>
            </a:r>
            <a:r>
              <a:rPr lang="ru-RU" sz="1200" dirty="0"/>
              <a:t>Нагорного Карабаха Азербайджану была зафиксирована обеими странами и их лидерами</a:t>
            </a:r>
            <a:r>
              <a:rPr lang="ru-RU" sz="1400" dirty="0"/>
              <a:t>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91543" y="6365966"/>
            <a:ext cx="46765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НКР просуществовала </a:t>
            </a:r>
            <a:r>
              <a:rPr lang="ru-RU" dirty="0"/>
              <a:t>чуть более 32 лет.</a:t>
            </a:r>
          </a:p>
        </p:txBody>
      </p:sp>
      <p:pic>
        <p:nvPicPr>
          <p:cNvPr id="2050" name="Picture 2" descr="https://avatars.mds.yandex.net/i?id=075a25307fe78d53f9fc1ba03832c452cc421b2d-10870819-images-thumbs&amp;n=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3669" y="2653099"/>
            <a:ext cx="3566113" cy="2280827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381545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640" y="1752402"/>
            <a:ext cx="3344091" cy="291183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3326" y="1425794"/>
            <a:ext cx="3766472" cy="316362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60228" y="1916793"/>
            <a:ext cx="3623582" cy="297688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63381849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tx2"/>
                </a:solidFill>
              </a:rPr>
              <a:t>Международная интеграция</a:t>
            </a:r>
            <a:endParaRPr lang="ru-RU" dirty="0">
              <a:solidFill>
                <a:schemeClr val="tx2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ru-RU" dirty="0">
                <a:solidFill>
                  <a:schemeClr val="tx2"/>
                </a:solidFill>
              </a:rPr>
              <a:t>Изменения в составе важнейших международных организаций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0" y="1454331"/>
            <a:ext cx="1491341" cy="437170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478971" y="2882537"/>
            <a:ext cx="10123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dirty="0" smtClean="0">
                <a:solidFill>
                  <a:schemeClr val="bg1"/>
                </a:solidFill>
              </a:rPr>
              <a:t>2.</a:t>
            </a:r>
            <a:endParaRPr lang="ru-RU" sz="5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36700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4129" y="221796"/>
            <a:ext cx="9086850" cy="6762750"/>
          </a:xfrm>
          <a:prstGeom prst="rect">
            <a:avLst/>
          </a:prstGeom>
        </p:spPr>
      </p:pic>
      <p:cxnSp>
        <p:nvCxnSpPr>
          <p:cNvPr id="5" name="Прямая со стрелкой 4"/>
          <p:cNvCxnSpPr/>
          <p:nvPr/>
        </p:nvCxnSpPr>
        <p:spPr>
          <a:xfrm flipH="1">
            <a:off x="9213669" y="4093029"/>
            <a:ext cx="2177142" cy="8708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0961271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5285" y="373516"/>
            <a:ext cx="8753475" cy="6372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645728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400" dirty="0">
                <a:solidFill>
                  <a:schemeClr val="tx2"/>
                </a:solidFill>
              </a:rPr>
              <a:t>Институализированные непризнанные государства (ИНГ) </a:t>
            </a:r>
            <a:endParaRPr lang="ru-RU" sz="44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0" y="1454331"/>
            <a:ext cx="1491341" cy="437170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278674" y="2882537"/>
            <a:ext cx="914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dirty="0" smtClean="0">
                <a:solidFill>
                  <a:schemeClr val="bg1"/>
                </a:solidFill>
              </a:rPr>
              <a:t>3.</a:t>
            </a:r>
            <a:endParaRPr lang="ru-RU" sz="5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8470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dirty="0">
                <a:solidFill>
                  <a:schemeClr val="tx2"/>
                </a:solidFill>
              </a:rPr>
              <a:t>Институализированные непризнанные государства (ИНГ)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2720" y="1553600"/>
            <a:ext cx="5468030" cy="41614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00595" y="1837611"/>
            <a:ext cx="6035040" cy="3816429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buAutoNum type="arabicParenR"/>
            </a:pPr>
            <a:r>
              <a:rPr lang="ru-RU" sz="1400" dirty="0" smtClean="0"/>
              <a:t>Фактически контролируют значительную часть декларируемой территории. </a:t>
            </a:r>
          </a:p>
          <a:p>
            <a:pPr marL="342900" indent="-342900">
              <a:buAutoNum type="arabicParenR"/>
            </a:pPr>
            <a:r>
              <a:rPr lang="ru-RU" sz="1400" dirty="0" smtClean="0"/>
              <a:t>Имеют собственные органы государственной власти (исполнительной, законодательной и судебной), избираемые населением или специальными комиссиями. </a:t>
            </a:r>
          </a:p>
          <a:p>
            <a:pPr marL="342900" indent="-342900">
              <a:buAutoNum type="arabicParenR"/>
            </a:pPr>
            <a:r>
              <a:rPr lang="ru-RU" sz="1400" dirty="0" smtClean="0"/>
              <a:t>Имеют системы конституционных и правовых документов и актов, регламентирующих юридические отношения на собственной территории. </a:t>
            </a:r>
          </a:p>
          <a:p>
            <a:pPr marL="342900" indent="-342900">
              <a:buAutoNum type="arabicParenR"/>
            </a:pPr>
            <a:r>
              <a:rPr lang="ru-RU" sz="1400" dirty="0" smtClean="0"/>
              <a:t>Имеют собственные государственные символы (флаг, герб, гимн) и сформировавшиеся (или формирующиеся) идентичности, которым лояльно большинство населения. </a:t>
            </a:r>
          </a:p>
          <a:p>
            <a:pPr marL="342900" indent="-342900">
              <a:buAutoNum type="arabicParenR"/>
            </a:pPr>
            <a:r>
              <a:rPr lang="ru-RU" sz="1400" dirty="0" smtClean="0"/>
              <a:t>Имеют силовые структуры (армия, полиция или иные военизированные формирования), ответственные за правопорядок на территории политического образования. </a:t>
            </a:r>
          </a:p>
          <a:p>
            <a:pPr marL="342900" indent="-342900">
              <a:buAutoNum type="arabicParenR"/>
            </a:pPr>
            <a:r>
              <a:rPr lang="ru-RU" sz="1400" dirty="0" smtClean="0"/>
              <a:t>Не имеют полноправного членства в ООН, дипломатического признания со стороны как минимум 1 /4 государств – членов ООН, включая хотя бы одного члена Совета безопасности ООН. 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247666382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>
                <a:solidFill>
                  <a:schemeClr val="tx2"/>
                </a:solidFill>
              </a:rPr>
              <a:t>Три типа институализированных непризнанных государств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7737" y="1397166"/>
            <a:ext cx="7653337" cy="5255638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5730240" y="3431177"/>
            <a:ext cx="548640" cy="18288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5273040" y="2934789"/>
            <a:ext cx="548640" cy="369147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847050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dirty="0">
                <a:solidFill>
                  <a:schemeClr val="tx2"/>
                </a:solidFill>
              </a:rPr>
              <a:t>Характеристики существующих непризнанных государств</a:t>
            </a:r>
            <a:endParaRPr lang="ru-RU" sz="28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t="10819" b="59964"/>
          <a:stretch/>
        </p:blipFill>
        <p:spPr>
          <a:xfrm>
            <a:off x="1236618" y="1672700"/>
            <a:ext cx="8991600" cy="186731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t="62037"/>
          <a:stretch/>
        </p:blipFill>
        <p:spPr>
          <a:xfrm>
            <a:off x="1236618" y="4384216"/>
            <a:ext cx="8991600" cy="242630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/>
          <a:srcRect t="41917" b="47109"/>
          <a:stretch/>
        </p:blipFill>
        <p:spPr>
          <a:xfrm>
            <a:off x="1236618" y="3540010"/>
            <a:ext cx="8991600" cy="701336"/>
          </a:xfrm>
          <a:prstGeom prst="rect">
            <a:avLst/>
          </a:prstGeom>
        </p:spPr>
      </p:pic>
      <p:sp>
        <p:nvSpPr>
          <p:cNvPr id="8" name="Овал 7"/>
          <p:cNvSpPr/>
          <p:nvPr/>
        </p:nvSpPr>
        <p:spPr>
          <a:xfrm>
            <a:off x="548640" y="1820091"/>
            <a:ext cx="687978" cy="67056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2"/>
                </a:solidFill>
              </a:rPr>
              <a:t>1</a:t>
            </a:r>
            <a:endParaRPr lang="ru-RU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84193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10357" r="10500"/>
          <a:stretch/>
        </p:blipFill>
        <p:spPr>
          <a:xfrm>
            <a:off x="2169247" y="261257"/>
            <a:ext cx="9134478" cy="6492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123936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>
                <a:solidFill>
                  <a:schemeClr val="tx2"/>
                </a:solidFill>
              </a:rPr>
              <a:t>Характеристики существующих непризнанных государств</a:t>
            </a:r>
            <a:endParaRPr lang="ru-RU" sz="2800" dirty="0">
              <a:solidFill>
                <a:schemeClr val="tx2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t="62222"/>
          <a:stretch/>
        </p:blipFill>
        <p:spPr>
          <a:xfrm>
            <a:off x="2183533" y="3886812"/>
            <a:ext cx="8913506" cy="259079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/>
          <a:srcRect t="4680" b="71279"/>
          <a:stretch/>
        </p:blipFill>
        <p:spPr>
          <a:xfrm>
            <a:off x="2183533" y="1323703"/>
            <a:ext cx="8913506" cy="164870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/>
          <a:srcRect t="36254" b="50413"/>
          <a:stretch/>
        </p:blipFill>
        <p:spPr>
          <a:xfrm>
            <a:off x="2183533" y="2972412"/>
            <a:ext cx="8913506" cy="914400"/>
          </a:xfrm>
          <a:prstGeom prst="rect">
            <a:avLst/>
          </a:prstGeom>
        </p:spPr>
      </p:pic>
      <p:sp>
        <p:nvSpPr>
          <p:cNvPr id="12" name="Овал 11"/>
          <p:cNvSpPr/>
          <p:nvPr/>
        </p:nvSpPr>
        <p:spPr>
          <a:xfrm>
            <a:off x="548640" y="1820091"/>
            <a:ext cx="687978" cy="67056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2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65658730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>
                <a:solidFill>
                  <a:schemeClr val="tx2"/>
                </a:solidFill>
              </a:rPr>
              <a:t>Абхазия</a:t>
            </a:r>
            <a:endParaRPr lang="ru-RU" sz="2800" dirty="0">
              <a:solidFill>
                <a:schemeClr val="tx2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t="13927"/>
          <a:stretch/>
        </p:blipFill>
        <p:spPr>
          <a:xfrm>
            <a:off x="226423" y="1820092"/>
            <a:ext cx="7178719" cy="4606152"/>
          </a:xfrm>
          <a:prstGeom prst="rect">
            <a:avLst/>
          </a:prstGeom>
        </p:spPr>
      </p:pic>
      <p:pic>
        <p:nvPicPr>
          <p:cNvPr id="3074" name="Picture 2" descr="https://mk-ek.ru/wp-content/uploads/d/5/0/d50120bf9e7120cd3a89d59322bb84db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7415" y="1538345"/>
            <a:ext cx="3960053" cy="3225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/>
          <a:srcRect b="81994"/>
          <a:stretch/>
        </p:blipFill>
        <p:spPr>
          <a:xfrm>
            <a:off x="8377645" y="5146466"/>
            <a:ext cx="2186804" cy="30819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/>
          <a:srcRect l="5429" t="21830" r="16262" b="3951"/>
          <a:stretch/>
        </p:blipFill>
        <p:spPr>
          <a:xfrm>
            <a:off x="8700808" y="5503135"/>
            <a:ext cx="1527053" cy="1132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997761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>
                <a:solidFill>
                  <a:schemeClr val="tx2"/>
                </a:solidFill>
              </a:rPr>
              <a:t>Южная Осетия</a:t>
            </a:r>
            <a:endParaRPr lang="ru-RU" sz="2800" dirty="0">
              <a:solidFill>
                <a:schemeClr val="tx2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r="46428" b="52634"/>
          <a:stretch/>
        </p:blipFill>
        <p:spPr>
          <a:xfrm>
            <a:off x="767478" y="1646659"/>
            <a:ext cx="2209730" cy="146531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3885" y="1646659"/>
            <a:ext cx="5129004" cy="365637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5364480" y="5338355"/>
            <a:ext cx="661851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/>
              <a:t> В Южной Осетии дважды – в январе 1992 года и в ноябре 2006 года – абсолютное большинство (около 99%) проголосовавших на референдумах высказалось за независимость республики</a:t>
            </a:r>
            <a:r>
              <a:rPr lang="ru-RU" sz="1200" dirty="0" smtClean="0"/>
              <a:t>.</a:t>
            </a:r>
          </a:p>
          <a:p>
            <a:r>
              <a:rPr lang="ru-RU" sz="1200" dirty="0"/>
              <a:t>21 </a:t>
            </a:r>
            <a:r>
              <a:rPr lang="ru-RU" sz="1200" dirty="0" smtClean="0"/>
              <a:t>августа 2008г. </a:t>
            </a:r>
            <a:r>
              <a:rPr lang="ru-RU" sz="1200" dirty="0"/>
              <a:t>Абхазия и Южная Осетия по результатам "общенациональных сходов" направили России обращения президентов и парламентов республик с просьбой признать независимость самопровозглашенных государств</a:t>
            </a:r>
            <a:r>
              <a:rPr lang="ru-RU" sz="1200" dirty="0" smtClean="0"/>
              <a:t>.</a:t>
            </a:r>
          </a:p>
          <a:p>
            <a:r>
              <a:rPr lang="ru-RU" sz="1200" dirty="0"/>
              <a:t>26 августа 2008 </a:t>
            </a:r>
            <a:r>
              <a:rPr lang="ru-RU" sz="1200" dirty="0" smtClean="0"/>
              <a:t>г. </a:t>
            </a:r>
            <a:r>
              <a:rPr lang="ru-RU" sz="1200" dirty="0"/>
              <a:t>президент России Дмитрий </a:t>
            </a:r>
            <a:r>
              <a:rPr lang="ru-RU" sz="1200" dirty="0" smtClean="0"/>
              <a:t>Медведев </a:t>
            </a:r>
            <a:r>
              <a:rPr lang="ru-RU" sz="1200" dirty="0"/>
              <a:t> подписал Указы о признании Российской Федерацией независимости Южной Осетии и независимости Абхазии.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0592889" y="2241342"/>
            <a:ext cx="139010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/>
              <a:t>Россия, Никарагуа (2008), </a:t>
            </a:r>
          </a:p>
          <a:p>
            <a:r>
              <a:rPr lang="ru-RU" sz="1200" dirty="0" smtClean="0"/>
              <a:t>Венесуэла (2009), Науру (2009), Сирия (2018). </a:t>
            </a:r>
          </a:p>
          <a:p>
            <a:r>
              <a:rPr lang="ru-RU" sz="1200" dirty="0" smtClean="0"/>
              <a:t>Вануату (2011) и Тувалу (2011) (отозвали решение в 2014г.)</a:t>
            </a:r>
            <a:endParaRPr lang="ru-RU" sz="120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7478" y="3250192"/>
            <a:ext cx="4238720" cy="2598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756826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>
                <a:solidFill>
                  <a:schemeClr val="tx2"/>
                </a:solidFill>
              </a:rPr>
              <a:t>Непризнанная ПМР</a:t>
            </a:r>
            <a:endParaRPr lang="ru-RU" sz="2800" dirty="0">
              <a:solidFill>
                <a:schemeClr val="tx2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5840" y="1180537"/>
            <a:ext cx="7156404" cy="551268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4098" name="Picture 2" descr="Приднестровье на карте мира с границами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021" y="3039291"/>
            <a:ext cx="3731639" cy="3541895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9649097" y="3570514"/>
            <a:ext cx="218367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Признана:</a:t>
            </a:r>
          </a:p>
          <a:p>
            <a:r>
              <a:rPr lang="ru-RU" dirty="0" smtClean="0"/>
              <a:t>Нагорно-Карабахская </a:t>
            </a:r>
            <a:r>
              <a:rPr lang="ru-RU" dirty="0"/>
              <a:t>Республика и частично признанные Абхазия и Южная Осетия</a:t>
            </a:r>
          </a:p>
        </p:txBody>
      </p:sp>
    </p:spTree>
    <p:extLst>
      <p:ext uri="{BB962C8B-B14F-4D97-AF65-F5344CB8AC3E}">
        <p14:creationId xmlns:p14="http://schemas.microsoft.com/office/powerpoint/2010/main" val="147687584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391" y="1325564"/>
            <a:ext cx="6533440" cy="514472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3558" y="405900"/>
            <a:ext cx="4353746" cy="313928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23558" y="3644096"/>
            <a:ext cx="4353746" cy="310852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10847944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8090" y="399913"/>
            <a:ext cx="8905875" cy="6772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426031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3918" y="1386524"/>
            <a:ext cx="5265556" cy="525066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3943" y="2372556"/>
            <a:ext cx="4519612" cy="236449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7053943" y="1772622"/>
            <a:ext cx="45196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/>
              <a:t>Дипломатическое признание Сахарской Арабской Демократической Республики (41 государство)</a:t>
            </a:r>
            <a:endParaRPr lang="ru-RU" sz="12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3568" y="1560541"/>
            <a:ext cx="1628775" cy="885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208564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2868" y="1109595"/>
            <a:ext cx="7393578" cy="5499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221029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469" y="1583953"/>
            <a:ext cx="6681106" cy="496924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50034" y="2218858"/>
            <a:ext cx="4216445" cy="2805852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92769375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chemeClr val="tx2"/>
                </a:solidFill>
              </a:rPr>
              <a:t>Инфраструктурные проекты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0" y="1454331"/>
            <a:ext cx="1491341" cy="437170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304800" y="3126377"/>
            <a:ext cx="9666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4</a:t>
            </a:r>
            <a:r>
              <a:rPr lang="ru-RU" sz="5400" dirty="0" smtClean="0">
                <a:solidFill>
                  <a:schemeClr val="bg1"/>
                </a:solidFill>
              </a:rPr>
              <a:t>. </a:t>
            </a:r>
            <a:endParaRPr lang="ru-RU" sz="5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76789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>
                <a:solidFill>
                  <a:schemeClr val="tx2"/>
                </a:solidFill>
              </a:rPr>
              <a:t>Число суверенных государств</a:t>
            </a:r>
            <a:br>
              <a:rPr lang="ru-RU" sz="2800" dirty="0">
                <a:solidFill>
                  <a:schemeClr val="tx2"/>
                </a:solidFill>
              </a:rPr>
            </a:br>
            <a:r>
              <a:rPr lang="ru-RU" sz="2800" dirty="0">
                <a:solidFill>
                  <a:schemeClr val="tx2"/>
                </a:solidFill>
              </a:rPr>
              <a:t>(признанных Россией)</a:t>
            </a:r>
            <a:endParaRPr lang="ru-RU" sz="28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8299" y="1418783"/>
            <a:ext cx="5304752" cy="345002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026" name="Picture 2" descr="https://www.karty.ru/assets/images/rf-novye-granicy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7954" y="1418783"/>
            <a:ext cx="5511964" cy="3450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751908" y="5027083"/>
            <a:ext cx="670560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Число суверенных государств (признанных Россией) - 197, в том числе </a:t>
            </a:r>
          </a:p>
          <a:p>
            <a:r>
              <a:rPr lang="ru-RU" sz="1400" dirty="0" smtClean="0"/>
              <a:t>193 страны-члена ООН (без Ватикана, Палестины, Абхазии и Южной Осетии). </a:t>
            </a:r>
          </a:p>
          <a:p>
            <a:r>
              <a:rPr lang="ru-RU" sz="1400" dirty="0" smtClean="0"/>
              <a:t>В Европе — 44 государства (с РФ); </a:t>
            </a:r>
          </a:p>
          <a:p>
            <a:r>
              <a:rPr lang="ru-RU" sz="1400" dirty="0" smtClean="0"/>
              <a:t>в Азии — 50; </a:t>
            </a:r>
          </a:p>
          <a:p>
            <a:r>
              <a:rPr lang="ru-RU" sz="1400" dirty="0" smtClean="0"/>
              <a:t>в Африке — 54; </a:t>
            </a:r>
          </a:p>
          <a:p>
            <a:r>
              <a:rPr lang="ru-RU" sz="1400" dirty="0" smtClean="0"/>
              <a:t>в Америке — 35; </a:t>
            </a:r>
          </a:p>
          <a:p>
            <a:r>
              <a:rPr lang="ru-RU" sz="1400" dirty="0" smtClean="0"/>
              <a:t>в Австралии и Океании — 14. 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194736801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>
                <a:solidFill>
                  <a:schemeClr val="tx2"/>
                </a:solidFill>
              </a:rPr>
              <a:t>Маршрут газопровода «Северный поток»</a:t>
            </a:r>
            <a:br>
              <a:rPr lang="ru-RU" sz="2800" dirty="0">
                <a:solidFill>
                  <a:schemeClr val="tx2"/>
                </a:solidFill>
              </a:rPr>
            </a:br>
            <a:r>
              <a:rPr lang="ru-RU" sz="2800" dirty="0">
                <a:solidFill>
                  <a:schemeClr val="tx2"/>
                </a:solidFill>
              </a:rPr>
              <a:t>в Балтийском море (с 2011 г.)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4194" y="1573782"/>
            <a:ext cx="7067686" cy="482443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868090" y="4807132"/>
            <a:ext cx="5660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solidFill>
                  <a:srgbClr val="C00000"/>
                </a:solidFill>
              </a:rPr>
              <a:t>Х</a:t>
            </a:r>
            <a:endParaRPr lang="ru-RU" sz="32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930280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>
                <a:solidFill>
                  <a:schemeClr val="tx2"/>
                </a:solidFill>
              </a:rPr>
              <a:t>Газопровод «Сила Сибири</a:t>
            </a:r>
            <a:r>
              <a:rPr lang="ru-RU" sz="2800" dirty="0" smtClean="0">
                <a:solidFill>
                  <a:schemeClr val="tx2"/>
                </a:solidFill>
              </a:rPr>
              <a:t>». С декабря 2019г.</a:t>
            </a:r>
            <a:endParaRPr lang="ru-RU" sz="2800" dirty="0">
              <a:solidFill>
                <a:schemeClr val="tx2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5120" y="1453345"/>
            <a:ext cx="5688728" cy="5317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0605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>
                <a:solidFill>
                  <a:schemeClr val="tx2"/>
                </a:solidFill>
              </a:rPr>
              <a:t>Крымский мост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4011" y="1325564"/>
            <a:ext cx="10318880" cy="452294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428206" y="6017623"/>
            <a:ext cx="88304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Автомобильное движение с мая 2018 г., железнодорожное </a:t>
            </a:r>
            <a:r>
              <a:rPr lang="ru-RU" dirty="0" smtClean="0"/>
              <a:t>– с </a:t>
            </a:r>
            <a:r>
              <a:rPr lang="ru-RU" dirty="0"/>
              <a:t>декабря 2019 г.</a:t>
            </a:r>
          </a:p>
        </p:txBody>
      </p:sp>
    </p:spTree>
    <p:extLst>
      <p:ext uri="{BB962C8B-B14F-4D97-AF65-F5344CB8AC3E}">
        <p14:creationId xmlns:p14="http://schemas.microsoft.com/office/powerpoint/2010/main" val="31286685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tx2"/>
                </a:solidFill>
              </a:rPr>
              <a:t>Изменения </a:t>
            </a:r>
            <a:br>
              <a:rPr lang="ru-RU" dirty="0" smtClean="0">
                <a:solidFill>
                  <a:schemeClr val="tx2"/>
                </a:solidFill>
              </a:rPr>
            </a:br>
            <a:r>
              <a:rPr lang="ru-RU" dirty="0" smtClean="0">
                <a:solidFill>
                  <a:schemeClr val="tx2"/>
                </a:solidFill>
              </a:rPr>
              <a:t>на политической карте мира</a:t>
            </a:r>
            <a:endParaRPr lang="ru-RU" dirty="0">
              <a:solidFill>
                <a:schemeClr val="tx2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0" y="1454331"/>
            <a:ext cx="1491341" cy="437170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478971" y="2882537"/>
            <a:ext cx="10123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dirty="0">
                <a:solidFill>
                  <a:schemeClr val="bg1"/>
                </a:solidFill>
              </a:rPr>
              <a:t>1</a:t>
            </a:r>
            <a:r>
              <a:rPr lang="ru-RU" sz="5400" dirty="0" smtClean="0">
                <a:solidFill>
                  <a:schemeClr val="bg1"/>
                </a:solidFill>
              </a:rPr>
              <a:t>.</a:t>
            </a:r>
            <a:endParaRPr lang="ru-RU" sz="5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36194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tx2"/>
                </a:solidFill>
              </a:rPr>
              <a:t>Политическая карта мира</a:t>
            </a:r>
            <a:endParaRPr lang="ru-RU" dirty="0">
              <a:solidFill>
                <a:schemeClr val="tx2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11926" y="1741714"/>
            <a:ext cx="11120846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arenR"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Признание Россией независимости Абхазии и Южной Осетии в 2008 г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42900" indent="-342900">
              <a:buFont typeface="+mj-lt"/>
              <a:buAutoNum type="arabicParenR"/>
            </a:pP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+mj-lt"/>
              <a:buAutoNum type="arabicParenR"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Провозглашение независимости Косова от Сербии.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(На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сегодняшний день суверенитет Косово признают 98 стран. Россия не признаёт независимость Косова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.)</a:t>
            </a:r>
          </a:p>
          <a:p>
            <a:pPr marL="342900" indent="-342900">
              <a:buFont typeface="+mj-lt"/>
              <a:buAutoNum type="arabicParenR"/>
            </a:pP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+mj-lt"/>
              <a:buAutoNum type="arabicParenR"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Получение независимости Южным Суданом в 2011 г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42900" indent="-342900">
              <a:buFont typeface="+mj-lt"/>
              <a:buAutoNum type="arabicParenR"/>
            </a:pP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+mj-lt"/>
              <a:buAutoNum type="arabicParenR"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Вхождение в состав России Республики Крым и Севастополя в 2014 г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42900" indent="-342900">
              <a:buFont typeface="+mj-lt"/>
              <a:buAutoNum type="arabicParenR"/>
            </a:pP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+mj-lt"/>
              <a:buAutoNum type="arabicParenR"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Переименование Свазиленда в </a:t>
            </a:r>
            <a:r>
              <a:rPr 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Эсватини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в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19.04.2018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г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42900" indent="-342900">
              <a:buFont typeface="+mj-lt"/>
              <a:buAutoNum type="arabicParenR"/>
            </a:pPr>
            <a:endParaRPr lang="ru-RU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+mj-lt"/>
              <a:buAutoNum type="arabicParenR"/>
            </a:pP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Перенос столицы Бурунди из Бужумбуры в </a:t>
            </a:r>
            <a:r>
              <a:rPr lang="ru-RU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Гитегу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(c 16 января 2019 г.)</a:t>
            </a:r>
          </a:p>
          <a:p>
            <a:pPr marL="342900" indent="-342900">
              <a:buFont typeface="+mj-lt"/>
              <a:buAutoNum type="arabicParenR"/>
            </a:pP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+mj-lt"/>
              <a:buAutoNum type="arabicParenR"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Переименование столицы Казахстана из Астаны в </a:t>
            </a:r>
            <a:r>
              <a:rPr lang="ru-RU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Нур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-Султан (23.03.2019г.),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а затем обратно в Астану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42900" indent="-342900">
              <a:buFont typeface="+mj-lt"/>
              <a:buAutoNum type="arabicParenR"/>
            </a:pP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+mj-lt"/>
              <a:buAutoNum type="arabicParenR"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П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ереименование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Республики Македония в Республику Северная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Македония 12.02.2019г.</a:t>
            </a:r>
          </a:p>
          <a:p>
            <a:pPr marL="342900" indent="-342900">
              <a:buFont typeface="+mj-lt"/>
              <a:buAutoNum type="arabicParenR"/>
            </a:pP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+mj-lt"/>
              <a:buAutoNum type="arabicParenR"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Вхождение в состав России ДНР, ЛНР, Запорожской и Херсонской областей в 2022 г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42900" indent="-342900">
              <a:buFont typeface="+mj-lt"/>
              <a:buAutoNum type="arabicParenR"/>
            </a:pP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00017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558" y="1325564"/>
            <a:ext cx="8334375" cy="55626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4" name="Picture 2" descr="https://info-balkan.ru/wp-content/uploads/2022/12/1659324945_20190614044112-1751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3484" y="1088063"/>
            <a:ext cx="3200636" cy="2029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1872343" y="1"/>
            <a:ext cx="9960429" cy="1325563"/>
          </a:xfrm>
        </p:spPr>
        <p:txBody>
          <a:bodyPr>
            <a:normAutofit/>
          </a:bodyPr>
          <a:lstStyle/>
          <a:p>
            <a:r>
              <a:rPr lang="ru-RU" sz="2800" dirty="0">
                <a:solidFill>
                  <a:schemeClr val="tx2"/>
                </a:solidFill>
                <a:cs typeface="Arial" panose="020B0604020202020204" pitchFamily="34" charset="0"/>
              </a:rPr>
              <a:t>Провозглашение независимости Косова от </a:t>
            </a:r>
            <a:r>
              <a:rPr lang="ru-RU" sz="2800" dirty="0" smtClean="0">
                <a:solidFill>
                  <a:schemeClr val="tx2"/>
                </a:solidFill>
                <a:cs typeface="Arial" panose="020B0604020202020204" pitchFamily="34" charset="0"/>
              </a:rPr>
              <a:t>Сербии.</a:t>
            </a:r>
            <a:br>
              <a:rPr lang="ru-RU" sz="2800" dirty="0" smtClean="0">
                <a:solidFill>
                  <a:schemeClr val="tx2"/>
                </a:solidFill>
                <a:cs typeface="Arial" panose="020B0604020202020204" pitchFamily="34" charset="0"/>
              </a:rPr>
            </a:br>
            <a:r>
              <a:rPr lang="ru-RU" sz="2800" dirty="0" smtClean="0">
                <a:solidFill>
                  <a:schemeClr val="tx2"/>
                </a:solidFill>
                <a:cs typeface="Arial" panose="020B0604020202020204" pitchFamily="34" charset="0"/>
              </a:rPr>
              <a:t>17.02.2008г.</a:t>
            </a:r>
            <a:endParaRPr lang="ru-RU" sz="2800" dirty="0">
              <a:solidFill>
                <a:schemeClr val="tx2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72735" y="6139542"/>
            <a:ext cx="52861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Россия </a:t>
            </a:r>
            <a:r>
              <a:rPr lang="ru-RU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 признаёт независимость </a:t>
            </a:r>
            <a:r>
              <a:rPr lang="ru-RU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Косова.</a:t>
            </a:r>
            <a:endParaRPr lang="ru-RU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95475" y="3257695"/>
            <a:ext cx="3976931" cy="232036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053484" y="5648337"/>
            <a:ext cx="391892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000" dirty="0">
                <a:hlinkClick r:id="rId5" tooltip="8 октября"/>
              </a:rPr>
              <a:t>8 октября</a:t>
            </a:r>
            <a:r>
              <a:rPr lang="ru-RU" sz="1000" dirty="0"/>
              <a:t> </a:t>
            </a:r>
            <a:r>
              <a:rPr lang="ru-RU" sz="1000" dirty="0">
                <a:hlinkClick r:id="rId6" tooltip="2008 год"/>
              </a:rPr>
              <a:t>2008 года</a:t>
            </a:r>
            <a:r>
              <a:rPr lang="ru-RU" sz="1000" dirty="0"/>
              <a:t> по предложению делегации Сербии Генеральная Ассамблея ООН обратилась в Международный суд с просьбой вынести консультативное заключение по этому поводу и дать ответ на вопрос: </a:t>
            </a:r>
            <a:r>
              <a:rPr lang="ru-RU" sz="1000" b="1" i="1" dirty="0"/>
              <a:t>«Соответствует ли одностороннее провозглашение независимости временными институтами самоуправления Косова нормам международного права?»</a:t>
            </a:r>
            <a:endParaRPr lang="ru-RU" sz="1000" dirty="0"/>
          </a:p>
        </p:txBody>
      </p:sp>
      <p:sp>
        <p:nvSpPr>
          <p:cNvPr id="10" name="TextBox 9"/>
          <p:cNvSpPr txBox="1"/>
          <p:nvPr/>
        </p:nvSpPr>
        <p:spPr>
          <a:xfrm>
            <a:off x="1872343" y="1088063"/>
            <a:ext cx="65749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rgbClr val="333333"/>
                </a:solidFill>
                <a:latin typeface="YS Text"/>
              </a:rPr>
              <a:t>Независимость  Косова провозглашена  </a:t>
            </a:r>
            <a:r>
              <a:rPr lang="ru-RU" sz="1400" dirty="0">
                <a:solidFill>
                  <a:srgbClr val="333333"/>
                </a:solidFill>
                <a:latin typeface="YS Text"/>
              </a:rPr>
              <a:t>в одностороннем порядке.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4987020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>
                <a:solidFill>
                  <a:schemeClr val="tx2"/>
                </a:solidFill>
                <a:cs typeface="Arial" panose="020B0604020202020204" pitchFamily="34" charset="0"/>
              </a:rPr>
              <a:t>Получение независимости Южным Суданом </a:t>
            </a:r>
            <a:r>
              <a:rPr lang="ru-RU" sz="2800" dirty="0" smtClean="0">
                <a:solidFill>
                  <a:schemeClr val="tx2"/>
                </a:solidFill>
                <a:cs typeface="Arial" panose="020B0604020202020204" pitchFamily="34" charset="0"/>
              </a:rPr>
              <a:t>от Судана 9.07.2011 </a:t>
            </a:r>
            <a:r>
              <a:rPr lang="ru-RU" sz="2800" dirty="0">
                <a:solidFill>
                  <a:schemeClr val="tx2"/>
                </a:solidFill>
                <a:cs typeface="Arial" panose="020B0604020202020204" pitchFamily="34" charset="0"/>
              </a:rPr>
              <a:t>г</a:t>
            </a:r>
            <a:r>
              <a:rPr lang="ru-RU" sz="2800" dirty="0" smtClean="0">
                <a:solidFill>
                  <a:schemeClr val="tx2"/>
                </a:solidFill>
                <a:cs typeface="Arial" panose="020B0604020202020204" pitchFamily="34" charset="0"/>
              </a:rPr>
              <a:t>.</a:t>
            </a:r>
            <a:endParaRPr lang="ru-RU" sz="2800" dirty="0">
              <a:solidFill>
                <a:schemeClr val="tx2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7839" y="1091093"/>
            <a:ext cx="5136492" cy="474181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977" y="3001803"/>
            <a:ext cx="4167862" cy="349479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43581" y="3836125"/>
            <a:ext cx="1968747" cy="266046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242559" y="3211229"/>
            <a:ext cx="18984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/>
              <a:t>193-е государство в </a:t>
            </a:r>
            <a:r>
              <a:rPr lang="ru-RU" sz="1200" dirty="0"/>
              <a:t>составе </a:t>
            </a:r>
            <a:r>
              <a:rPr lang="ru-RU" sz="1200" dirty="0" smtClean="0"/>
              <a:t>ООН.</a:t>
            </a:r>
            <a:endParaRPr lang="ru-RU" sz="1200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27963" y="1091093"/>
            <a:ext cx="2262429" cy="116040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0444" y="1570244"/>
            <a:ext cx="2763798" cy="87487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51520" y="4763514"/>
            <a:ext cx="3840480" cy="2022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2734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342900" indent="-342900"/>
            <a:r>
              <a:rPr lang="ru-RU" sz="2800" dirty="0">
                <a:solidFill>
                  <a:schemeClr val="tx2"/>
                </a:solidFill>
                <a:cs typeface="Arial" panose="020B0604020202020204" pitchFamily="34" charset="0"/>
              </a:rPr>
              <a:t>Вхождение в состав России Республики Крым и Севастополя в 2014 г.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679222" y="1808982"/>
            <a:ext cx="4752703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100" dirty="0"/>
              <a:t>11 марта 2014 года Верховный Совет Автономной Республики Крым и Севастопольский городской совет приняли декларацию о независимости Автономной Республики Крым и города Севастополя. </a:t>
            </a:r>
            <a:endParaRPr lang="ru-RU" sz="1100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4679224" y="3536313"/>
            <a:ext cx="47527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200" dirty="0" smtClean="0"/>
              <a:t>В </a:t>
            </a:r>
            <a:r>
              <a:rPr lang="ru-RU" sz="1200" dirty="0"/>
              <a:t>Севастополе — </a:t>
            </a:r>
            <a:r>
              <a:rPr lang="ru-RU" sz="1200" dirty="0">
                <a:solidFill>
                  <a:srgbClr val="C00000"/>
                </a:solidFill>
              </a:rPr>
              <a:t>95,6 </a:t>
            </a:r>
            <a:r>
              <a:rPr lang="ru-RU" sz="1200" dirty="0" smtClean="0">
                <a:solidFill>
                  <a:srgbClr val="C00000"/>
                </a:solidFill>
              </a:rPr>
              <a:t>%</a:t>
            </a:r>
            <a:r>
              <a:rPr lang="ru-RU" sz="1200" dirty="0">
                <a:solidFill>
                  <a:srgbClr val="C00000"/>
                </a:solidFill>
              </a:rPr>
              <a:t> </a:t>
            </a:r>
            <a:r>
              <a:rPr lang="ru-RU" sz="1200" dirty="0"/>
              <a:t>проголосовавших выбрало первый пункт бюллетеня — «За воссоединение Крыма с Россией на правах субъекта Российской Федерации</a:t>
            </a:r>
            <a:r>
              <a:rPr lang="ru-RU" sz="1200" dirty="0" smtClean="0"/>
              <a:t>». </a:t>
            </a:r>
          </a:p>
        </p:txBody>
      </p:sp>
      <p:pic>
        <p:nvPicPr>
          <p:cNvPr id="2050" name="Picture 2" descr="https://ynavigator.ru/wp-content/uploads/2022/10/sovremennaya-karta-kryma-i-rossii-ful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332" y="1311910"/>
            <a:ext cx="4101873" cy="2797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679223" y="2710753"/>
            <a:ext cx="47527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/>
              <a:t>Количество</a:t>
            </a:r>
            <a:r>
              <a:rPr lang="ru-RU" sz="1200" dirty="0"/>
              <a:t> голосов, поданных участниками референдума  </a:t>
            </a:r>
            <a:r>
              <a:rPr lang="ru-RU" sz="1200" dirty="0" smtClean="0"/>
              <a:t>в </a:t>
            </a:r>
            <a:r>
              <a:rPr lang="ru-RU" sz="1200" dirty="0"/>
              <a:t>Крыму </a:t>
            </a:r>
            <a:r>
              <a:rPr lang="ru-RU" sz="1200" dirty="0" smtClean="0"/>
              <a:t>в</a:t>
            </a:r>
            <a:r>
              <a:rPr lang="ru-RU" sz="1200" dirty="0"/>
              <a:t> поддержку воссоединения с Россией составило </a:t>
            </a:r>
            <a:r>
              <a:rPr lang="ru-RU" sz="1200" dirty="0">
                <a:solidFill>
                  <a:srgbClr val="C00000"/>
                </a:solidFill>
              </a:rPr>
              <a:t>1 млн 233 тыс. 002</a:t>
            </a:r>
            <a:r>
              <a:rPr lang="ru-RU" sz="1200" dirty="0"/>
              <a:t>, что составляет </a:t>
            </a:r>
            <a:r>
              <a:rPr lang="ru-RU" sz="1200" dirty="0">
                <a:solidFill>
                  <a:srgbClr val="C00000"/>
                </a:solidFill>
              </a:rPr>
              <a:t>96,77</a:t>
            </a:r>
            <a:r>
              <a:rPr lang="ru-RU" sz="1200" dirty="0" smtClean="0">
                <a:solidFill>
                  <a:srgbClr val="C00000"/>
                </a:solidFill>
              </a:rPr>
              <a:t>%.</a:t>
            </a:r>
            <a:endParaRPr lang="ru-RU" sz="1200" dirty="0">
              <a:solidFill>
                <a:srgbClr val="C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966960" y="1332785"/>
            <a:ext cx="201168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/>
              <a:t>Главы </a:t>
            </a:r>
            <a:r>
              <a:rPr lang="ru-RU" sz="1200" dirty="0"/>
              <a:t>и дипломаты некоторых стран фактически признают Крым российским, но не подтверждают это подписанием международных или дипломатических документов. Их перечень:</a:t>
            </a:r>
          </a:p>
          <a:p>
            <a:r>
              <a:rPr lang="ru-RU" sz="1200" dirty="0"/>
              <a:t>Ангола</a:t>
            </a:r>
          </a:p>
          <a:p>
            <a:r>
              <a:rPr lang="ru-RU" sz="1200" dirty="0"/>
              <a:t>Армения</a:t>
            </a:r>
          </a:p>
          <a:p>
            <a:r>
              <a:rPr lang="ru-RU" sz="1200" dirty="0"/>
              <a:t>Беларусь</a:t>
            </a:r>
          </a:p>
          <a:p>
            <a:r>
              <a:rPr lang="ru-RU" sz="1200" dirty="0"/>
              <a:t>Боливия</a:t>
            </a:r>
          </a:p>
          <a:p>
            <a:r>
              <a:rPr lang="ru-RU" sz="1200" dirty="0"/>
              <a:t>Бурунди</a:t>
            </a:r>
          </a:p>
          <a:p>
            <a:r>
              <a:rPr lang="ru-RU" sz="1200" dirty="0"/>
              <a:t>Камбоджа</a:t>
            </a:r>
          </a:p>
          <a:p>
            <a:r>
              <a:rPr lang="ru-RU" sz="1200" dirty="0"/>
              <a:t>Китай</a:t>
            </a:r>
          </a:p>
          <a:p>
            <a:r>
              <a:rPr lang="ru-RU" sz="1200" dirty="0"/>
              <a:t>Коморские острова</a:t>
            </a:r>
          </a:p>
          <a:p>
            <a:r>
              <a:rPr lang="ru-RU" sz="1200" dirty="0"/>
              <a:t>Казахстан</a:t>
            </a:r>
          </a:p>
          <a:p>
            <a:r>
              <a:rPr lang="ru-RU" sz="1200" dirty="0"/>
              <a:t>Индия</a:t>
            </a:r>
          </a:p>
          <a:p>
            <a:r>
              <a:rPr lang="ru-RU" sz="1200" dirty="0"/>
              <a:t>Иран</a:t>
            </a:r>
          </a:p>
          <a:p>
            <a:r>
              <a:rPr lang="ru-RU" sz="1200" dirty="0"/>
              <a:t>Сербия</a:t>
            </a:r>
          </a:p>
          <a:p>
            <a:r>
              <a:rPr lang="ru-RU" sz="1200" dirty="0"/>
              <a:t>ЮАР</a:t>
            </a:r>
          </a:p>
          <a:p>
            <a:r>
              <a:rPr lang="ru-RU" sz="1200" dirty="0"/>
              <a:t>Судан</a:t>
            </a:r>
          </a:p>
          <a:p>
            <a:r>
              <a:rPr lang="ru-RU" sz="1200" dirty="0"/>
              <a:t>Узбекистан</a:t>
            </a:r>
          </a:p>
          <a:p>
            <a:r>
              <a:rPr lang="ru-RU" sz="1200" dirty="0"/>
              <a:t>Эритрея</a:t>
            </a:r>
          </a:p>
          <a:p>
            <a:r>
              <a:rPr lang="ru-RU" sz="1200" dirty="0" smtClean="0"/>
              <a:t>Зимбабве.</a:t>
            </a:r>
            <a:endParaRPr lang="ru-RU" sz="1200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332" y="4277493"/>
            <a:ext cx="4101874" cy="242383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730661" y="4440666"/>
            <a:ext cx="4752702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100" dirty="0"/>
              <a:t>27 марта 2014 года Генеральная Ассамблея ООН приняла резолюцию о своей приверженности территориальной целостности Украины в её </a:t>
            </a:r>
            <a:r>
              <a:rPr lang="ru-RU" sz="1100" dirty="0" err="1"/>
              <a:t>международно</a:t>
            </a:r>
            <a:r>
              <a:rPr lang="ru-RU" sz="1100" dirty="0"/>
              <a:t> признанных границах. За резолюцию проголосовало 100 из 193 государств — членов организации, против — 11, 58 стран воздержались и 24 не голосовали.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33247" y="3779608"/>
            <a:ext cx="3033712" cy="2880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6128521"/>
      </p:ext>
    </p:extLst>
  </p:cSld>
  <p:clrMapOvr>
    <a:masterClrMapping/>
  </p:clrMapOvr>
</p:sld>
</file>

<file path=ppt/theme/theme1.xml><?xml version="1.0" encoding="utf-8"?>
<a:theme xmlns:a="http://schemas.openxmlformats.org/drawingml/2006/main" name="КОИРО2">
  <a:themeElements>
    <a:clrScheme name="КОИРО">
      <a:dk1>
        <a:srgbClr val="181818"/>
      </a:dk1>
      <a:lt1>
        <a:srgbClr val="FFFFFF"/>
      </a:lt1>
      <a:dk2>
        <a:srgbClr val="3E6128"/>
      </a:dk2>
      <a:lt2>
        <a:srgbClr val="F2F2F2"/>
      </a:lt2>
      <a:accent1>
        <a:srgbClr val="338558"/>
      </a:accent1>
      <a:accent2>
        <a:srgbClr val="C00000"/>
      </a:accent2>
      <a:accent3>
        <a:srgbClr val="A5A5A5"/>
      </a:accent3>
      <a:accent4>
        <a:srgbClr val="2E481E"/>
      </a:accent4>
      <a:accent5>
        <a:srgbClr val="800000"/>
      </a:accent5>
      <a:accent6>
        <a:srgbClr val="323F4F"/>
      </a:accent6>
      <a:hlink>
        <a:srgbClr val="29401A"/>
      </a:hlink>
      <a:folHlink>
        <a:srgbClr val="C00000"/>
      </a:folHlink>
    </a:clrScheme>
    <a:fontScheme name="ЦНППМ">
      <a:majorFont>
        <a:latin typeface="Century Gothic"/>
        <a:ea typeface=""/>
        <a:cs typeface=""/>
      </a:majorFont>
      <a:minorFont>
        <a:latin typeface="Calibri"/>
        <a:ea typeface=""/>
        <a:cs typeface="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КОИРО2" id="{9D9417D5-1D15-4644-BDA3-D054383A1E87}" vid="{404F5AFC-7F74-45B2-BDA5-4A2E98A48DCD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533E0A40001E814E995471E0489B1028" ma:contentTypeVersion="1" ma:contentTypeDescription="Создание документа." ma:contentTypeScope="" ma:versionID="1ef7d38ec03c930eb334f4ee5131ff55">
  <xsd:schema xmlns:xsd="http://www.w3.org/2001/XMLSchema" xmlns:xs="http://www.w3.org/2001/XMLSchema" xmlns:p="http://schemas.microsoft.com/office/2006/metadata/properties" xmlns:ns2="d93f08c7-4dc9-4366-b183-71f4e46057df" targetNamespace="http://schemas.microsoft.com/office/2006/metadata/properties" ma:root="true" ma:fieldsID="901426136c3cb9e8a8df3f1a14d2308d" ns2:_="">
    <xsd:import namespace="d93f08c7-4dc9-4366-b183-71f4e46057df"/>
    <xsd:element name="properties">
      <xsd:complexType>
        <xsd:sequence>
          <xsd:element name="documentManagement">
            <xsd:complexType>
              <xsd:all>
                <xsd:element ref="ns2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93f08c7-4dc9-4366-b183-71f4e46057df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Общий доступ с использованием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9F156774-5794-4352-86A0-842FEED7B713}"/>
</file>

<file path=customXml/itemProps2.xml><?xml version="1.0" encoding="utf-8"?>
<ds:datastoreItem xmlns:ds="http://schemas.openxmlformats.org/officeDocument/2006/customXml" ds:itemID="{38704F9C-B20F-499D-9FDC-2332887D77B9}"/>
</file>

<file path=customXml/itemProps3.xml><?xml version="1.0" encoding="utf-8"?>
<ds:datastoreItem xmlns:ds="http://schemas.openxmlformats.org/officeDocument/2006/customXml" ds:itemID="{7B55A581-4688-4496-89AD-785F7C15A4D7}"/>
</file>

<file path=docProps/app.xml><?xml version="1.0" encoding="utf-8"?>
<Properties xmlns="http://schemas.openxmlformats.org/officeDocument/2006/extended-properties" xmlns:vt="http://schemas.openxmlformats.org/officeDocument/2006/docPropsVTypes">
  <Template>Подготовка школьников к ГИА по географии. 29.03.2023</Template>
  <TotalTime>613</TotalTime>
  <Words>796</Words>
  <Application>Microsoft Office PowerPoint</Application>
  <PresentationFormat>Широкоэкранный</PresentationFormat>
  <Paragraphs>127</Paragraphs>
  <Slides>42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42</vt:i4>
      </vt:variant>
    </vt:vector>
  </HeadingPairs>
  <TitlesOfParts>
    <vt:vector size="47" baseType="lpstr">
      <vt:lpstr>Arial</vt:lpstr>
      <vt:lpstr>Calibri</vt:lpstr>
      <vt:lpstr>Century Gothic</vt:lpstr>
      <vt:lpstr>YS Text</vt:lpstr>
      <vt:lpstr>КОИРО2</vt:lpstr>
      <vt:lpstr>Изменения  на политической карте мира в XXI веке</vt:lpstr>
      <vt:lpstr>Презентация PowerPoint</vt:lpstr>
      <vt:lpstr>Презентация PowerPoint</vt:lpstr>
      <vt:lpstr>Число суверенных государств (признанных Россией)</vt:lpstr>
      <vt:lpstr>Изменения  на политической карте мира</vt:lpstr>
      <vt:lpstr>Политическая карта мира</vt:lpstr>
      <vt:lpstr>Провозглашение независимости Косова от Сербии. 17.02.2008г.</vt:lpstr>
      <vt:lpstr>Получение независимости Южным Суданом от Судана 9.07.2011 г.</vt:lpstr>
      <vt:lpstr>Вхождение в состав России Республики Крым и Севастополя в 2014 г.</vt:lpstr>
      <vt:lpstr>Переименование Свазиленда в Эсватини.  19.04.2018 г.</vt:lpstr>
      <vt:lpstr>Переименование Республики Македония  в Республику Северная Македония. 12.02.2019г.</vt:lpstr>
      <vt:lpstr>Перенос столицы Бурунди из Бужумбуры в Гитегу  (c 16 января 2019 г.)</vt:lpstr>
      <vt:lpstr>Переименование столицы Казахстана из Астаны в Нур-Султан (23.03.2019г.), а затем обратно в Астану.</vt:lpstr>
      <vt:lpstr>Референдум о независимости о. Бугенвиль  от Папуа-Новая Гвинея </vt:lpstr>
      <vt:lpstr>Референдум о независимости Шотландии.  18 сентября 2014 г. </vt:lpstr>
      <vt:lpstr>Референдум о независимости Иракского Курдистана. 25 сентября 2017 г.</vt:lpstr>
      <vt:lpstr>Референдум о независимости Каталонии.  1 октября 2017 г. </vt:lpstr>
      <vt:lpstr>Вхождение в состав России ЛНР и ДНР, Запорожской и Херсонской областей.</vt:lpstr>
      <vt:lpstr>Изменения на карте России</vt:lpstr>
      <vt:lpstr>Презентация PowerPoint</vt:lpstr>
      <vt:lpstr>Вхождение  Нагорно-Карабахской республики в состав Азербайджана</vt:lpstr>
      <vt:lpstr>Презентация PowerPoint</vt:lpstr>
      <vt:lpstr>Международная интеграция</vt:lpstr>
      <vt:lpstr>Презентация PowerPoint</vt:lpstr>
      <vt:lpstr>Презентация PowerPoint</vt:lpstr>
      <vt:lpstr>Институализированные непризнанные государства (ИНГ) </vt:lpstr>
      <vt:lpstr>Институализированные непризнанные государства (ИНГ) </vt:lpstr>
      <vt:lpstr>Три типа институализированных непризнанных государств </vt:lpstr>
      <vt:lpstr>Характеристики существующих непризнанных государств</vt:lpstr>
      <vt:lpstr>Характеристики существующих непризнанных государств</vt:lpstr>
      <vt:lpstr>Абхазия</vt:lpstr>
      <vt:lpstr>Южная Осетия</vt:lpstr>
      <vt:lpstr>Непризнанная ПМР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Инфраструктурные проекты</vt:lpstr>
      <vt:lpstr>Маршрут газопровода «Северный поток» в Балтийском море (с 2011 г.)</vt:lpstr>
      <vt:lpstr>Газопровод «Сила Сибири». С декабря 2019г.</vt:lpstr>
      <vt:lpstr>Крымский мост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Администратор</dc:creator>
  <cp:lastModifiedBy>Администратор</cp:lastModifiedBy>
  <cp:revision>45</cp:revision>
  <dcterms:created xsi:type="dcterms:W3CDTF">2024-01-23T07:10:51Z</dcterms:created>
  <dcterms:modified xsi:type="dcterms:W3CDTF">2024-08-16T10:40:29Z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0x010100533E0A40001E814E995471E0489B1028</vt:lpwstr>
  </property>
</Properties>
</file>