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3.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slides/slide3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40.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colors1.xml" ContentType="application/vnd.openxmlformats-officedocument.drawingml.diagramColors+xml"/>
  <Override PartName="/ppt/diagrams/drawing1.xml" ContentType="application/vnd.ms-office.drawingml.diagramDrawing+xml"/>
  <Override PartName="/ppt/notesMasters/notesMaster1.xml" ContentType="application/vnd.openxmlformats-officedocument.presentationml.notesMaster+xml"/>
  <Override PartName="/ppt/diagrams/drawing3.xml" ContentType="application/vnd.ms-office.drawingml.diagramDrawing+xml"/>
  <Override PartName="/ppt/diagrams/quickStyle3.xml" ContentType="application/vnd.openxmlformats-officedocument.drawingml.diagramStyle+xml"/>
  <Override PartName="/ppt/diagrams/colors3.xml" ContentType="application/vnd.openxmlformats-officedocument.drawingml.diagramColors+xml"/>
  <Override PartName="/ppt/diagrams/drawing2.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layout3.xml" ContentType="application/vnd.openxmlformats-officedocument.drawingml.diagramLayout+xml"/>
  <Override PartName="/ppt/diagrams/colors2.xml" ContentType="application/vnd.openxmlformats-officedocument.drawingml.diagramCol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74" r:id="rId1"/>
    <p:sldMasterId id="2147484014" r:id="rId2"/>
    <p:sldMasterId id="2147484052" r:id="rId3"/>
  </p:sldMasterIdLst>
  <p:notesMasterIdLst>
    <p:notesMasterId r:id="rId44"/>
  </p:notesMasterIdLst>
  <p:sldIdLst>
    <p:sldId id="256" r:id="rId4"/>
    <p:sldId id="273" r:id="rId5"/>
    <p:sldId id="274" r:id="rId6"/>
    <p:sldId id="270" r:id="rId7"/>
    <p:sldId id="276" r:id="rId8"/>
    <p:sldId id="275" r:id="rId9"/>
    <p:sldId id="278" r:id="rId10"/>
    <p:sldId id="279" r:id="rId11"/>
    <p:sldId id="280" r:id="rId12"/>
    <p:sldId id="281" r:id="rId13"/>
    <p:sldId id="282" r:id="rId14"/>
    <p:sldId id="277" r:id="rId15"/>
    <p:sldId id="283" r:id="rId16"/>
    <p:sldId id="284" r:id="rId17"/>
    <p:sldId id="313" r:id="rId18"/>
    <p:sldId id="285" r:id="rId19"/>
    <p:sldId id="286" r:id="rId20"/>
    <p:sldId id="287" r:id="rId21"/>
    <p:sldId id="288" r:id="rId22"/>
    <p:sldId id="289" r:id="rId23"/>
    <p:sldId id="290" r:id="rId24"/>
    <p:sldId id="291" r:id="rId25"/>
    <p:sldId id="295" r:id="rId26"/>
    <p:sldId id="296" r:id="rId27"/>
    <p:sldId id="297" r:id="rId28"/>
    <p:sldId id="293" r:id="rId29"/>
    <p:sldId id="294" r:id="rId30"/>
    <p:sldId id="299" r:id="rId31"/>
    <p:sldId id="298" r:id="rId32"/>
    <p:sldId id="300" r:id="rId33"/>
    <p:sldId id="302" r:id="rId34"/>
    <p:sldId id="304" r:id="rId35"/>
    <p:sldId id="314" r:id="rId36"/>
    <p:sldId id="308" r:id="rId37"/>
    <p:sldId id="303" r:id="rId38"/>
    <p:sldId id="312" r:id="rId39"/>
    <p:sldId id="305" r:id="rId40"/>
    <p:sldId id="309" r:id="rId41"/>
    <p:sldId id="311" r:id="rId42"/>
    <p:sldId id="264" r:id="rId43"/>
  </p:sldIdLst>
  <p:sldSz cx="12192000" cy="6858000"/>
  <p:notesSz cx="12192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D5670832-1A1F-4A61-9197-863DB44DCBF0}">
          <p14:sldIdLst>
            <p14:sldId id="256"/>
            <p14:sldId id="273"/>
            <p14:sldId id="274"/>
            <p14:sldId id="270"/>
            <p14:sldId id="276"/>
            <p14:sldId id="275"/>
            <p14:sldId id="278"/>
            <p14:sldId id="279"/>
            <p14:sldId id="280"/>
            <p14:sldId id="281"/>
            <p14:sldId id="282"/>
            <p14:sldId id="277"/>
            <p14:sldId id="283"/>
            <p14:sldId id="284"/>
            <p14:sldId id="313"/>
            <p14:sldId id="285"/>
            <p14:sldId id="286"/>
            <p14:sldId id="287"/>
            <p14:sldId id="288"/>
            <p14:sldId id="289"/>
            <p14:sldId id="290"/>
            <p14:sldId id="291"/>
            <p14:sldId id="295"/>
            <p14:sldId id="296"/>
            <p14:sldId id="297"/>
            <p14:sldId id="293"/>
            <p14:sldId id="294"/>
            <p14:sldId id="299"/>
            <p14:sldId id="298"/>
            <p14:sldId id="300"/>
            <p14:sldId id="302"/>
            <p14:sldId id="304"/>
            <p14:sldId id="314"/>
            <p14:sldId id="308"/>
            <p14:sldId id="303"/>
            <p14:sldId id="312"/>
            <p14:sldId id="305"/>
            <p14:sldId id="309"/>
            <p14:sldId id="311"/>
          </p14:sldIdLst>
        </p14:section>
        <p14:section name="Раздел без заголовка" id="{970B7AAA-ED84-4671-96CE-DB466BC4CA10}">
          <p14:sldIdLst>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3077"/>
    <a:srgbClr val="CC57D5"/>
    <a:srgbClr val="E81E75"/>
    <a:srgbClr val="DC88D6"/>
    <a:srgbClr val="CC3A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76" autoAdjust="0"/>
    <p:restoredTop sz="94660"/>
  </p:normalViewPr>
  <p:slideViewPr>
    <p:cSldViewPr>
      <p:cViewPr varScale="1">
        <p:scale>
          <a:sx n="43" d="100"/>
          <a:sy n="43" d="100"/>
        </p:scale>
        <p:origin x="474" y="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50" Type="http://schemas.openxmlformats.org/officeDocument/2006/relationships/customXml" Target="../customXml/item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customXml" Target="../customXml/item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customXml" Target="../customXml/item3.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23264A-8291-4347-966B-893949BAEBEC}" type="doc">
      <dgm:prSet loTypeId="urn:microsoft.com/office/officeart/2005/8/layout/vList6" loCatId="list" qsTypeId="urn:microsoft.com/office/officeart/2005/8/quickstyle/simple4" qsCatId="simple" csTypeId="urn:microsoft.com/office/officeart/2005/8/colors/accent1_2" csCatId="accent1" phldr="1"/>
      <dgm:spPr/>
      <dgm:t>
        <a:bodyPr/>
        <a:lstStyle/>
        <a:p>
          <a:endParaRPr lang="ru-RU"/>
        </a:p>
      </dgm:t>
    </dgm:pt>
    <dgm:pt modelId="{66DE930B-6737-4ED3-9CBB-F13B4EEF6F61}">
      <dgm:prSet/>
      <dgm:spPr/>
      <dgm:t>
        <a:bodyPr/>
        <a:lstStyle/>
        <a:p>
          <a:r>
            <a:rPr lang="ru-RU" b="1" dirty="0" smtClean="0">
              <a:solidFill>
                <a:schemeClr val="tx1"/>
              </a:solidFill>
              <a:latin typeface="Garamond" panose="02020404030301010803" pitchFamily="18" charset="0"/>
            </a:rPr>
            <a:t>Варианты 1.1.,1.2., 2.1., 2.2., 3.1., 3.2., 4.1. ,4.2., 5.1., 5.2., 6.1.,6.2., 7.1., 7.2., 8.1, 8.2.</a:t>
          </a:r>
          <a:endParaRPr lang="ru-RU" b="1" dirty="0">
            <a:solidFill>
              <a:schemeClr val="tx1"/>
            </a:solidFill>
            <a:latin typeface="Garamond" panose="02020404030301010803" pitchFamily="18" charset="0"/>
          </a:endParaRPr>
        </a:p>
      </dgm:t>
    </dgm:pt>
    <dgm:pt modelId="{C1422DE2-8AD3-4403-8A7D-8379D9FC36C0}" type="parTrans" cxnId="{87C56CC5-BCF8-4F7C-8950-D5A10C43E1AE}">
      <dgm:prSet/>
      <dgm:spPr/>
      <dgm:t>
        <a:bodyPr/>
        <a:lstStyle/>
        <a:p>
          <a:endParaRPr lang="ru-RU"/>
        </a:p>
      </dgm:t>
    </dgm:pt>
    <dgm:pt modelId="{348EFEDE-92A1-47E9-B8E4-CABCF56AF82A}" type="sibTrans" cxnId="{87C56CC5-BCF8-4F7C-8950-D5A10C43E1AE}">
      <dgm:prSet/>
      <dgm:spPr/>
      <dgm:t>
        <a:bodyPr/>
        <a:lstStyle/>
        <a:p>
          <a:endParaRPr lang="ru-RU"/>
        </a:p>
      </dgm:t>
    </dgm:pt>
    <dgm:pt modelId="{16F06AA1-56E7-445C-8EBA-65FD46803788}">
      <dgm:prSet/>
      <dgm:spPr/>
      <dgm:t>
        <a:bodyPr/>
        <a:lstStyle/>
        <a:p>
          <a:r>
            <a:rPr lang="ru-RU" b="1" dirty="0" smtClean="0">
              <a:solidFill>
                <a:schemeClr val="tx1"/>
              </a:solidFill>
              <a:latin typeface="Garamond" panose="02020404030301010803" pitchFamily="18" charset="0"/>
            </a:rPr>
            <a:t>Варианты 1.3. ,1.4., 2.3., 2.4.., 3.3., 3.4., 4.3., 6.3., 6.4., 8.3, 8.4. + УО (ИН)</a:t>
          </a:r>
          <a:endParaRPr lang="ru-RU" b="1" dirty="0">
            <a:solidFill>
              <a:schemeClr val="tx1"/>
            </a:solidFill>
            <a:latin typeface="Garamond" panose="02020404030301010803" pitchFamily="18" charset="0"/>
          </a:endParaRPr>
        </a:p>
      </dgm:t>
    </dgm:pt>
    <dgm:pt modelId="{6E5475EF-857A-4849-8B85-1CF116B108B2}" type="parTrans" cxnId="{1822B8A6-D342-4015-85D1-52B02B376B5D}">
      <dgm:prSet/>
      <dgm:spPr/>
      <dgm:t>
        <a:bodyPr/>
        <a:lstStyle/>
        <a:p>
          <a:endParaRPr lang="ru-RU"/>
        </a:p>
      </dgm:t>
    </dgm:pt>
    <dgm:pt modelId="{D5E67ABA-8766-4A45-BABC-045163FA273B}" type="sibTrans" cxnId="{1822B8A6-D342-4015-85D1-52B02B376B5D}">
      <dgm:prSet/>
      <dgm:spPr/>
      <dgm:t>
        <a:bodyPr/>
        <a:lstStyle/>
        <a:p>
          <a:endParaRPr lang="ru-RU"/>
        </a:p>
      </dgm:t>
    </dgm:pt>
    <dgm:pt modelId="{BADA2E8F-410E-440E-8A8A-8435B640ADDE}">
      <dgm:prSet custT="1"/>
      <dgm:spPr/>
      <dgm:t>
        <a:bodyPr/>
        <a:lstStyle/>
        <a:p>
          <a:r>
            <a:rPr lang="ru-RU" sz="4000" b="1" dirty="0" smtClean="0">
              <a:latin typeface="Garamond" panose="02020404030301010803" pitchFamily="18" charset="0"/>
            </a:rPr>
            <a:t>АООП ООО ОВЗ</a:t>
          </a:r>
          <a:endParaRPr lang="ru-RU" sz="4000" b="1" dirty="0">
            <a:latin typeface="Garamond" panose="02020404030301010803" pitchFamily="18" charset="0"/>
          </a:endParaRPr>
        </a:p>
      </dgm:t>
    </dgm:pt>
    <dgm:pt modelId="{B6D5C008-67BC-4900-A408-E28A13A1B3BC}" type="parTrans" cxnId="{279E9E57-0183-494F-8066-0E2DC61BBDC9}">
      <dgm:prSet/>
      <dgm:spPr/>
      <dgm:t>
        <a:bodyPr/>
        <a:lstStyle/>
        <a:p>
          <a:endParaRPr lang="ru-RU"/>
        </a:p>
      </dgm:t>
    </dgm:pt>
    <dgm:pt modelId="{D72ECC90-00A1-4C55-AD3A-2608F8815119}" type="sibTrans" cxnId="{279E9E57-0183-494F-8066-0E2DC61BBDC9}">
      <dgm:prSet/>
      <dgm:spPr/>
      <dgm:t>
        <a:bodyPr/>
        <a:lstStyle/>
        <a:p>
          <a:endParaRPr lang="ru-RU"/>
        </a:p>
      </dgm:t>
    </dgm:pt>
    <dgm:pt modelId="{1F219111-6D31-4671-AB7B-BF4C32D74A93}">
      <dgm:prSet/>
      <dgm:spPr/>
      <dgm:t>
        <a:bodyPr/>
        <a:lstStyle/>
        <a:p>
          <a:endParaRPr lang="ru-RU" sz="3700" dirty="0"/>
        </a:p>
      </dgm:t>
    </dgm:pt>
    <dgm:pt modelId="{364B79A3-6B2D-453D-B7D2-5ABCED981909}" type="parTrans" cxnId="{52E00798-250C-4EDA-920B-A8D222B63F50}">
      <dgm:prSet/>
      <dgm:spPr/>
      <dgm:t>
        <a:bodyPr/>
        <a:lstStyle/>
        <a:p>
          <a:endParaRPr lang="ru-RU"/>
        </a:p>
      </dgm:t>
    </dgm:pt>
    <dgm:pt modelId="{FAE84132-D175-47C5-868C-3B01CC253DA8}" type="sibTrans" cxnId="{52E00798-250C-4EDA-920B-A8D222B63F50}">
      <dgm:prSet/>
      <dgm:spPr/>
      <dgm:t>
        <a:bodyPr/>
        <a:lstStyle/>
        <a:p>
          <a:endParaRPr lang="ru-RU"/>
        </a:p>
      </dgm:t>
    </dgm:pt>
    <dgm:pt modelId="{3A205F3F-CFFB-4B91-8C92-A258C1366EF8}">
      <dgm:prSet/>
      <dgm:spPr/>
      <dgm:t>
        <a:bodyPr/>
        <a:lstStyle/>
        <a:p>
          <a:endParaRPr lang="ru-RU" sz="3700"/>
        </a:p>
      </dgm:t>
    </dgm:pt>
    <dgm:pt modelId="{A42969B7-B796-4217-B74C-67BFA9BAB98E}" type="parTrans" cxnId="{C09E7145-F3B2-4929-A872-671CFD0C045E}">
      <dgm:prSet/>
      <dgm:spPr/>
      <dgm:t>
        <a:bodyPr/>
        <a:lstStyle/>
        <a:p>
          <a:endParaRPr lang="ru-RU"/>
        </a:p>
      </dgm:t>
    </dgm:pt>
    <dgm:pt modelId="{7B51DEE3-035B-48FB-A41F-32A8A0EEA255}" type="sibTrans" cxnId="{C09E7145-F3B2-4929-A872-671CFD0C045E}">
      <dgm:prSet/>
      <dgm:spPr/>
      <dgm:t>
        <a:bodyPr/>
        <a:lstStyle/>
        <a:p>
          <a:endParaRPr lang="ru-RU"/>
        </a:p>
      </dgm:t>
    </dgm:pt>
    <dgm:pt modelId="{9424F8C2-7548-488B-B57D-EFB6F927CE16}">
      <dgm:prSet custT="1"/>
      <dgm:spPr/>
      <dgm:t>
        <a:bodyPr/>
        <a:lstStyle/>
        <a:p>
          <a:r>
            <a:rPr lang="ru-RU" sz="4000" b="1" dirty="0" smtClean="0">
              <a:latin typeface="Garamond" panose="02020404030301010803" pitchFamily="18" charset="0"/>
            </a:rPr>
            <a:t>АООП УО (ИН)</a:t>
          </a:r>
          <a:endParaRPr lang="ru-RU" sz="4000" b="1" dirty="0">
            <a:latin typeface="Garamond" panose="02020404030301010803" pitchFamily="18" charset="0"/>
          </a:endParaRPr>
        </a:p>
      </dgm:t>
    </dgm:pt>
    <dgm:pt modelId="{8FAA4208-540D-4591-96FF-E300B9E6C887}" type="parTrans" cxnId="{033CDA37-91DF-42DF-80B1-FCAB85E015C7}">
      <dgm:prSet/>
      <dgm:spPr/>
      <dgm:t>
        <a:bodyPr/>
        <a:lstStyle/>
        <a:p>
          <a:endParaRPr lang="ru-RU"/>
        </a:p>
      </dgm:t>
    </dgm:pt>
    <dgm:pt modelId="{03D97AA4-04C3-4D36-822E-EAE66EC9650D}" type="sibTrans" cxnId="{033CDA37-91DF-42DF-80B1-FCAB85E015C7}">
      <dgm:prSet/>
      <dgm:spPr/>
      <dgm:t>
        <a:bodyPr/>
        <a:lstStyle/>
        <a:p>
          <a:endParaRPr lang="ru-RU"/>
        </a:p>
      </dgm:t>
    </dgm:pt>
    <dgm:pt modelId="{CB9DC334-A7DB-48F1-8820-C2D18A4ED453}">
      <dgm:prSet/>
      <dgm:spPr/>
      <dgm:t>
        <a:bodyPr/>
        <a:lstStyle/>
        <a:p>
          <a:endParaRPr lang="ru-RU" sz="5700" dirty="0"/>
        </a:p>
      </dgm:t>
    </dgm:pt>
    <dgm:pt modelId="{2C87A2D4-4A1F-4067-A945-DD3C801C9BF2}" type="parTrans" cxnId="{86F1F9FA-386F-4C89-96DB-C30D43DFCEDD}">
      <dgm:prSet/>
      <dgm:spPr/>
      <dgm:t>
        <a:bodyPr/>
        <a:lstStyle/>
        <a:p>
          <a:endParaRPr lang="ru-RU"/>
        </a:p>
      </dgm:t>
    </dgm:pt>
    <dgm:pt modelId="{49BBC4B3-0A7A-4C4C-A870-A1C865BC9FE7}" type="sibTrans" cxnId="{86F1F9FA-386F-4C89-96DB-C30D43DFCEDD}">
      <dgm:prSet/>
      <dgm:spPr/>
      <dgm:t>
        <a:bodyPr/>
        <a:lstStyle/>
        <a:p>
          <a:endParaRPr lang="ru-RU"/>
        </a:p>
      </dgm:t>
    </dgm:pt>
    <dgm:pt modelId="{F5CDD248-341B-4E89-886A-6B60D89D4F6D}">
      <dgm:prSet custT="1"/>
      <dgm:spPr/>
      <dgm:t>
        <a:bodyPr/>
        <a:lstStyle/>
        <a:p>
          <a:endParaRPr lang="ru-RU" sz="4000" b="1" dirty="0">
            <a:latin typeface="Garamond" panose="02020404030301010803" pitchFamily="18" charset="0"/>
          </a:endParaRPr>
        </a:p>
      </dgm:t>
    </dgm:pt>
    <dgm:pt modelId="{D8B89490-7FCD-46E4-9DAF-386B15196825}" type="parTrans" cxnId="{2721BEBC-133B-4940-AC01-9937A521C626}">
      <dgm:prSet/>
      <dgm:spPr/>
      <dgm:t>
        <a:bodyPr/>
        <a:lstStyle/>
        <a:p>
          <a:endParaRPr lang="ru-RU"/>
        </a:p>
      </dgm:t>
    </dgm:pt>
    <dgm:pt modelId="{E989FB47-193B-428F-BB1E-42AE6EC7365E}" type="sibTrans" cxnId="{2721BEBC-133B-4940-AC01-9937A521C626}">
      <dgm:prSet/>
      <dgm:spPr/>
      <dgm:t>
        <a:bodyPr/>
        <a:lstStyle/>
        <a:p>
          <a:endParaRPr lang="ru-RU"/>
        </a:p>
      </dgm:t>
    </dgm:pt>
    <dgm:pt modelId="{0B09C79E-9F17-4908-A850-DC3AEFEEFB7D}" type="pres">
      <dgm:prSet presAssocID="{6623264A-8291-4347-966B-893949BAEBEC}" presName="Name0" presStyleCnt="0">
        <dgm:presLayoutVars>
          <dgm:dir/>
          <dgm:animLvl val="lvl"/>
          <dgm:resizeHandles/>
        </dgm:presLayoutVars>
      </dgm:prSet>
      <dgm:spPr/>
      <dgm:t>
        <a:bodyPr/>
        <a:lstStyle/>
        <a:p>
          <a:endParaRPr lang="ru-RU"/>
        </a:p>
      </dgm:t>
    </dgm:pt>
    <dgm:pt modelId="{2CC3AA41-964D-4022-8744-82E350B38936}" type="pres">
      <dgm:prSet presAssocID="{66DE930B-6737-4ED3-9CBB-F13B4EEF6F61}" presName="linNode" presStyleCnt="0"/>
      <dgm:spPr/>
    </dgm:pt>
    <dgm:pt modelId="{1E92092B-3F6F-4699-BBCB-4D221B7CC1C2}" type="pres">
      <dgm:prSet presAssocID="{66DE930B-6737-4ED3-9CBB-F13B4EEF6F61}" presName="parentShp" presStyleLbl="node1" presStyleIdx="0" presStyleCnt="2">
        <dgm:presLayoutVars>
          <dgm:bulletEnabled val="1"/>
        </dgm:presLayoutVars>
      </dgm:prSet>
      <dgm:spPr/>
      <dgm:t>
        <a:bodyPr/>
        <a:lstStyle/>
        <a:p>
          <a:endParaRPr lang="ru-RU"/>
        </a:p>
      </dgm:t>
    </dgm:pt>
    <dgm:pt modelId="{0D3EF735-BD51-4803-BA6A-C8B1E5DD0D97}" type="pres">
      <dgm:prSet presAssocID="{66DE930B-6737-4ED3-9CBB-F13B4EEF6F61}" presName="childShp" presStyleLbl="bgAccFollowNode1" presStyleIdx="0" presStyleCnt="2">
        <dgm:presLayoutVars>
          <dgm:bulletEnabled val="1"/>
        </dgm:presLayoutVars>
      </dgm:prSet>
      <dgm:spPr/>
      <dgm:t>
        <a:bodyPr/>
        <a:lstStyle/>
        <a:p>
          <a:endParaRPr lang="ru-RU"/>
        </a:p>
      </dgm:t>
    </dgm:pt>
    <dgm:pt modelId="{D2CB8BC2-0118-4048-A274-48FC41112D4D}" type="pres">
      <dgm:prSet presAssocID="{348EFEDE-92A1-47E9-B8E4-CABCF56AF82A}" presName="spacing" presStyleCnt="0"/>
      <dgm:spPr/>
    </dgm:pt>
    <dgm:pt modelId="{4830090B-176C-4291-8F35-CDF5AF459751}" type="pres">
      <dgm:prSet presAssocID="{16F06AA1-56E7-445C-8EBA-65FD46803788}" presName="linNode" presStyleCnt="0"/>
      <dgm:spPr/>
    </dgm:pt>
    <dgm:pt modelId="{759655DA-151A-4A30-B902-6B21D985CC6A}" type="pres">
      <dgm:prSet presAssocID="{16F06AA1-56E7-445C-8EBA-65FD46803788}" presName="parentShp" presStyleLbl="node1" presStyleIdx="1" presStyleCnt="2">
        <dgm:presLayoutVars>
          <dgm:bulletEnabled val="1"/>
        </dgm:presLayoutVars>
      </dgm:prSet>
      <dgm:spPr/>
      <dgm:t>
        <a:bodyPr/>
        <a:lstStyle/>
        <a:p>
          <a:endParaRPr lang="ru-RU"/>
        </a:p>
      </dgm:t>
    </dgm:pt>
    <dgm:pt modelId="{5D944FB1-745E-4EE5-940A-037D0DA4B5B3}" type="pres">
      <dgm:prSet presAssocID="{16F06AA1-56E7-445C-8EBA-65FD46803788}" presName="childShp" presStyleLbl="bgAccFollowNode1" presStyleIdx="1" presStyleCnt="2">
        <dgm:presLayoutVars>
          <dgm:bulletEnabled val="1"/>
        </dgm:presLayoutVars>
      </dgm:prSet>
      <dgm:spPr/>
      <dgm:t>
        <a:bodyPr/>
        <a:lstStyle/>
        <a:p>
          <a:endParaRPr lang="ru-RU"/>
        </a:p>
      </dgm:t>
    </dgm:pt>
  </dgm:ptLst>
  <dgm:cxnLst>
    <dgm:cxn modelId="{1822B8A6-D342-4015-85D1-52B02B376B5D}" srcId="{6623264A-8291-4347-966B-893949BAEBEC}" destId="{16F06AA1-56E7-445C-8EBA-65FD46803788}" srcOrd="1" destOrd="0" parTransId="{6E5475EF-857A-4849-8B85-1CF116B108B2}" sibTransId="{D5E67ABA-8766-4A45-BABC-045163FA273B}"/>
    <dgm:cxn modelId="{279E9E57-0183-494F-8066-0E2DC61BBDC9}" srcId="{66DE930B-6737-4ED3-9CBB-F13B4EEF6F61}" destId="{BADA2E8F-410E-440E-8A8A-8435B640ADDE}" srcOrd="1" destOrd="0" parTransId="{B6D5C008-67BC-4900-A408-E28A13A1B3BC}" sibTransId="{D72ECC90-00A1-4C55-AD3A-2608F8815119}"/>
    <dgm:cxn modelId="{033CDA37-91DF-42DF-80B1-FCAB85E015C7}" srcId="{16F06AA1-56E7-445C-8EBA-65FD46803788}" destId="{9424F8C2-7548-488B-B57D-EFB6F927CE16}" srcOrd="1" destOrd="0" parTransId="{8FAA4208-540D-4591-96FF-E300B9E6C887}" sibTransId="{03D97AA4-04C3-4D36-822E-EAE66EC9650D}"/>
    <dgm:cxn modelId="{44836ECC-6DFB-4EBF-8DF9-C54EA7FA40DF}" type="presOf" srcId="{3A205F3F-CFFB-4B91-8C92-A258C1366EF8}" destId="{0D3EF735-BD51-4803-BA6A-C8B1E5DD0D97}" srcOrd="0" destOrd="0" presId="urn:microsoft.com/office/officeart/2005/8/layout/vList6"/>
    <dgm:cxn modelId="{5762C20D-3BAD-4728-9090-2C63046D3678}" type="presOf" srcId="{F5CDD248-341B-4E89-886A-6B60D89D4F6D}" destId="{5D944FB1-745E-4EE5-940A-037D0DA4B5B3}" srcOrd="0" destOrd="0" presId="urn:microsoft.com/office/officeart/2005/8/layout/vList6"/>
    <dgm:cxn modelId="{A5123449-5628-451D-AC37-FCA0AB4F0123}" type="presOf" srcId="{CB9DC334-A7DB-48F1-8820-C2D18A4ED453}" destId="{5D944FB1-745E-4EE5-940A-037D0DA4B5B3}" srcOrd="0" destOrd="2" presId="urn:microsoft.com/office/officeart/2005/8/layout/vList6"/>
    <dgm:cxn modelId="{C09E7145-F3B2-4929-A872-671CFD0C045E}" srcId="{66DE930B-6737-4ED3-9CBB-F13B4EEF6F61}" destId="{3A205F3F-CFFB-4B91-8C92-A258C1366EF8}" srcOrd="0" destOrd="0" parTransId="{A42969B7-B796-4217-B74C-67BFA9BAB98E}" sibTransId="{7B51DEE3-035B-48FB-A41F-32A8A0EEA255}"/>
    <dgm:cxn modelId="{2721BEBC-133B-4940-AC01-9937A521C626}" srcId="{16F06AA1-56E7-445C-8EBA-65FD46803788}" destId="{F5CDD248-341B-4E89-886A-6B60D89D4F6D}" srcOrd="0" destOrd="0" parTransId="{D8B89490-7FCD-46E4-9DAF-386B15196825}" sibTransId="{E989FB47-193B-428F-BB1E-42AE6EC7365E}"/>
    <dgm:cxn modelId="{81211A98-7D27-4D8E-B55D-52CFBFDDFF98}" type="presOf" srcId="{16F06AA1-56E7-445C-8EBA-65FD46803788}" destId="{759655DA-151A-4A30-B902-6B21D985CC6A}" srcOrd="0" destOrd="0" presId="urn:microsoft.com/office/officeart/2005/8/layout/vList6"/>
    <dgm:cxn modelId="{0FD1D06A-651F-4455-8E14-181928F0920A}" type="presOf" srcId="{BADA2E8F-410E-440E-8A8A-8435B640ADDE}" destId="{0D3EF735-BD51-4803-BA6A-C8B1E5DD0D97}" srcOrd="0" destOrd="1" presId="urn:microsoft.com/office/officeart/2005/8/layout/vList6"/>
    <dgm:cxn modelId="{0884E916-AA91-4158-AEEF-EFC0E2469E63}" type="presOf" srcId="{1F219111-6D31-4671-AB7B-BF4C32D74A93}" destId="{0D3EF735-BD51-4803-BA6A-C8B1E5DD0D97}" srcOrd="0" destOrd="2" presId="urn:microsoft.com/office/officeart/2005/8/layout/vList6"/>
    <dgm:cxn modelId="{86F1F9FA-386F-4C89-96DB-C30D43DFCEDD}" srcId="{16F06AA1-56E7-445C-8EBA-65FD46803788}" destId="{CB9DC334-A7DB-48F1-8820-C2D18A4ED453}" srcOrd="2" destOrd="0" parTransId="{2C87A2D4-4A1F-4067-A945-DD3C801C9BF2}" sibTransId="{49BBC4B3-0A7A-4C4C-A870-A1C865BC9FE7}"/>
    <dgm:cxn modelId="{87C56CC5-BCF8-4F7C-8950-D5A10C43E1AE}" srcId="{6623264A-8291-4347-966B-893949BAEBEC}" destId="{66DE930B-6737-4ED3-9CBB-F13B4EEF6F61}" srcOrd="0" destOrd="0" parTransId="{C1422DE2-8AD3-4403-8A7D-8379D9FC36C0}" sibTransId="{348EFEDE-92A1-47E9-B8E4-CABCF56AF82A}"/>
    <dgm:cxn modelId="{52E00798-250C-4EDA-920B-A8D222B63F50}" srcId="{66DE930B-6737-4ED3-9CBB-F13B4EEF6F61}" destId="{1F219111-6D31-4671-AB7B-BF4C32D74A93}" srcOrd="2" destOrd="0" parTransId="{364B79A3-6B2D-453D-B7D2-5ABCED981909}" sibTransId="{FAE84132-D175-47C5-868C-3B01CC253DA8}"/>
    <dgm:cxn modelId="{8DB9C2FF-5AC3-4CAA-9E2A-6801093C4B32}" type="presOf" srcId="{66DE930B-6737-4ED3-9CBB-F13B4EEF6F61}" destId="{1E92092B-3F6F-4699-BBCB-4D221B7CC1C2}" srcOrd="0" destOrd="0" presId="urn:microsoft.com/office/officeart/2005/8/layout/vList6"/>
    <dgm:cxn modelId="{5DBA8E15-3089-4A37-8B11-B03693FE4D83}" type="presOf" srcId="{6623264A-8291-4347-966B-893949BAEBEC}" destId="{0B09C79E-9F17-4908-A850-DC3AEFEEFB7D}" srcOrd="0" destOrd="0" presId="urn:microsoft.com/office/officeart/2005/8/layout/vList6"/>
    <dgm:cxn modelId="{0C5D7B35-997E-4EF6-877E-ABBC6E4F6B22}" type="presOf" srcId="{9424F8C2-7548-488B-B57D-EFB6F927CE16}" destId="{5D944FB1-745E-4EE5-940A-037D0DA4B5B3}" srcOrd="0" destOrd="1" presId="urn:microsoft.com/office/officeart/2005/8/layout/vList6"/>
    <dgm:cxn modelId="{A0962BCB-9BEB-4A5C-B9C3-11B0B200094E}" type="presParOf" srcId="{0B09C79E-9F17-4908-A850-DC3AEFEEFB7D}" destId="{2CC3AA41-964D-4022-8744-82E350B38936}" srcOrd="0" destOrd="0" presId="urn:microsoft.com/office/officeart/2005/8/layout/vList6"/>
    <dgm:cxn modelId="{2AEBE5D9-D4B0-4F10-A052-2579B9D8D1BA}" type="presParOf" srcId="{2CC3AA41-964D-4022-8744-82E350B38936}" destId="{1E92092B-3F6F-4699-BBCB-4D221B7CC1C2}" srcOrd="0" destOrd="0" presId="urn:microsoft.com/office/officeart/2005/8/layout/vList6"/>
    <dgm:cxn modelId="{B6C74C89-20AB-4B66-9D2F-467443F4BF7C}" type="presParOf" srcId="{2CC3AA41-964D-4022-8744-82E350B38936}" destId="{0D3EF735-BD51-4803-BA6A-C8B1E5DD0D97}" srcOrd="1" destOrd="0" presId="urn:microsoft.com/office/officeart/2005/8/layout/vList6"/>
    <dgm:cxn modelId="{BA007DAD-9821-4EFC-971A-8D6D1A9E62BA}" type="presParOf" srcId="{0B09C79E-9F17-4908-A850-DC3AEFEEFB7D}" destId="{D2CB8BC2-0118-4048-A274-48FC41112D4D}" srcOrd="1" destOrd="0" presId="urn:microsoft.com/office/officeart/2005/8/layout/vList6"/>
    <dgm:cxn modelId="{644F5C66-9179-4410-BFF4-168199842F91}" type="presParOf" srcId="{0B09C79E-9F17-4908-A850-DC3AEFEEFB7D}" destId="{4830090B-176C-4291-8F35-CDF5AF459751}" srcOrd="2" destOrd="0" presId="urn:microsoft.com/office/officeart/2005/8/layout/vList6"/>
    <dgm:cxn modelId="{10627120-0B24-47EB-AC81-90684939AACD}" type="presParOf" srcId="{4830090B-176C-4291-8F35-CDF5AF459751}" destId="{759655DA-151A-4A30-B902-6B21D985CC6A}" srcOrd="0" destOrd="0" presId="urn:microsoft.com/office/officeart/2005/8/layout/vList6"/>
    <dgm:cxn modelId="{6B53A71F-845F-40B2-B14E-62BE983C354F}" type="presParOf" srcId="{4830090B-176C-4291-8F35-CDF5AF459751}" destId="{5D944FB1-745E-4EE5-940A-037D0DA4B5B3}"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6D3AA9-BA6E-48AF-B3C1-5D44960B5511}"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9858E107-B8CE-42EE-99B0-390532D6750B}">
      <dgm:prSet phldrT="[Текст]"/>
      <dgm:spPr/>
      <dgm:t>
        <a:bodyPr/>
        <a:lstStyle/>
        <a:p>
          <a:pPr algn="ctr"/>
          <a:r>
            <a:rPr lang="ru-RU" b="1" dirty="0" smtClean="0">
              <a:latin typeface="Garamond" panose="02020404030301010803" pitchFamily="18" charset="0"/>
            </a:rPr>
            <a:t>*Для обучающихся с умеренной, тяжелой или глубокой умственной отсталостью, с тяжелыми и множественными нарушениями развития на основе требований ФГОС и ФАООП организация разрабатывает специальную индивидуальную программу развития (СИПР), учитывающую специфические образовательные потребности обучающихся.</a:t>
          </a:r>
          <a:endParaRPr lang="ru-RU" b="1" dirty="0">
            <a:latin typeface="Garamond" panose="02020404030301010803" pitchFamily="18" charset="0"/>
          </a:endParaRPr>
        </a:p>
      </dgm:t>
    </dgm:pt>
    <dgm:pt modelId="{331635AA-E0E1-43C1-9CA5-A427B17963CA}" type="parTrans" cxnId="{714F1553-6C74-4B2E-9E41-80634B57005D}">
      <dgm:prSet/>
      <dgm:spPr/>
      <dgm:t>
        <a:bodyPr/>
        <a:lstStyle/>
        <a:p>
          <a:endParaRPr lang="ru-RU"/>
        </a:p>
      </dgm:t>
    </dgm:pt>
    <dgm:pt modelId="{D8C1FD62-8839-44D3-9408-C367FA110344}" type="sibTrans" cxnId="{714F1553-6C74-4B2E-9E41-80634B57005D}">
      <dgm:prSet/>
      <dgm:spPr/>
      <dgm:t>
        <a:bodyPr/>
        <a:lstStyle/>
        <a:p>
          <a:endParaRPr lang="ru-RU"/>
        </a:p>
      </dgm:t>
    </dgm:pt>
    <dgm:pt modelId="{7ED5BAF1-0DB2-4E44-89C7-E2E5A85A277A}">
      <dgm:prSet/>
      <dgm:spPr>
        <a:solidFill>
          <a:schemeClr val="accent2">
            <a:lumMod val="40000"/>
            <a:lumOff val="60000"/>
          </a:schemeClr>
        </a:solidFill>
      </dgm:spPr>
      <dgm:t>
        <a:bodyPr/>
        <a:lstStyle/>
        <a:p>
          <a:pPr algn="ctr"/>
          <a:r>
            <a:rPr lang="ru-RU" b="1" dirty="0" smtClean="0">
              <a:latin typeface="Garamond" panose="02020404030301010803" pitchFamily="18" charset="0"/>
            </a:rPr>
            <a:t>1 вариант – для обучающихся с легкой умственной отсталостью (интеллектуальными нарушениями);</a:t>
          </a:r>
          <a:endParaRPr lang="ru-RU" b="1" dirty="0">
            <a:latin typeface="Garamond" panose="02020404030301010803" pitchFamily="18" charset="0"/>
          </a:endParaRPr>
        </a:p>
      </dgm:t>
    </dgm:pt>
    <dgm:pt modelId="{B2AACF06-FA7D-4764-9EF7-2DFA3329D72E}" type="parTrans" cxnId="{7CE9BCEA-DB55-42A3-8A85-6D404FCDF04C}">
      <dgm:prSet/>
      <dgm:spPr/>
      <dgm:t>
        <a:bodyPr/>
        <a:lstStyle/>
        <a:p>
          <a:endParaRPr lang="ru-RU"/>
        </a:p>
      </dgm:t>
    </dgm:pt>
    <dgm:pt modelId="{6800AA14-7F32-4C30-A1B1-187F7D37DB7E}" type="sibTrans" cxnId="{7CE9BCEA-DB55-42A3-8A85-6D404FCDF04C}">
      <dgm:prSet/>
      <dgm:spPr/>
      <dgm:t>
        <a:bodyPr/>
        <a:lstStyle/>
        <a:p>
          <a:endParaRPr lang="ru-RU"/>
        </a:p>
      </dgm:t>
    </dgm:pt>
    <dgm:pt modelId="{B37D08AE-C8B6-41AE-9FF1-94C0AF9FE62A}">
      <dgm:prSet/>
      <dgm:spPr/>
      <dgm:t>
        <a:bodyPr/>
        <a:lstStyle/>
        <a:p>
          <a:pPr algn="ctr"/>
          <a:r>
            <a:rPr lang="ru-RU" b="1" dirty="0" smtClean="0">
              <a:latin typeface="Garamond" panose="02020404030301010803" pitchFamily="18" charset="0"/>
            </a:rPr>
            <a:t>2 вариант – для обучающихся с умеренной, тяжелой, глубокой умственной отсталостью (интеллектуальными нарушениями), тяжелыми и множественными нарушениями развития.</a:t>
          </a:r>
          <a:endParaRPr lang="ru-RU" b="1" dirty="0">
            <a:latin typeface="Garamond" panose="02020404030301010803" pitchFamily="18" charset="0"/>
          </a:endParaRPr>
        </a:p>
      </dgm:t>
    </dgm:pt>
    <dgm:pt modelId="{4A6BE704-F450-4630-86C5-8924902D27D9}" type="parTrans" cxnId="{1CF8B3D0-952A-42A9-AAC2-B9E64334CDE9}">
      <dgm:prSet/>
      <dgm:spPr/>
      <dgm:t>
        <a:bodyPr/>
        <a:lstStyle/>
        <a:p>
          <a:endParaRPr lang="ru-RU"/>
        </a:p>
      </dgm:t>
    </dgm:pt>
    <dgm:pt modelId="{87A74AA8-64DC-4732-8F04-609DEC8BEFA2}" type="sibTrans" cxnId="{1CF8B3D0-952A-42A9-AAC2-B9E64334CDE9}">
      <dgm:prSet/>
      <dgm:spPr/>
      <dgm:t>
        <a:bodyPr/>
        <a:lstStyle/>
        <a:p>
          <a:endParaRPr lang="ru-RU"/>
        </a:p>
      </dgm:t>
    </dgm:pt>
    <dgm:pt modelId="{355F5F1A-BDC5-4DDF-B7C7-EA38301532E2}" type="pres">
      <dgm:prSet presAssocID="{2E6D3AA9-BA6E-48AF-B3C1-5D44960B5511}" presName="linear" presStyleCnt="0">
        <dgm:presLayoutVars>
          <dgm:animLvl val="lvl"/>
          <dgm:resizeHandles val="exact"/>
        </dgm:presLayoutVars>
      </dgm:prSet>
      <dgm:spPr/>
      <dgm:t>
        <a:bodyPr/>
        <a:lstStyle/>
        <a:p>
          <a:endParaRPr lang="ru-RU"/>
        </a:p>
      </dgm:t>
    </dgm:pt>
    <dgm:pt modelId="{7F6A583A-3CC2-443F-85E6-50179B569038}" type="pres">
      <dgm:prSet presAssocID="{7ED5BAF1-0DB2-4E44-89C7-E2E5A85A277A}" presName="parentText" presStyleLbl="node1" presStyleIdx="0" presStyleCnt="3">
        <dgm:presLayoutVars>
          <dgm:chMax val="0"/>
          <dgm:bulletEnabled val="1"/>
        </dgm:presLayoutVars>
      </dgm:prSet>
      <dgm:spPr/>
      <dgm:t>
        <a:bodyPr/>
        <a:lstStyle/>
        <a:p>
          <a:endParaRPr lang="ru-RU"/>
        </a:p>
      </dgm:t>
    </dgm:pt>
    <dgm:pt modelId="{B681DF04-48DB-48B5-8DBD-AB2EEACD16B8}" type="pres">
      <dgm:prSet presAssocID="{6800AA14-7F32-4C30-A1B1-187F7D37DB7E}" presName="spacer" presStyleCnt="0"/>
      <dgm:spPr/>
    </dgm:pt>
    <dgm:pt modelId="{BBC7C64E-7531-4B59-A1C5-5EC698114F02}" type="pres">
      <dgm:prSet presAssocID="{B37D08AE-C8B6-41AE-9FF1-94C0AF9FE62A}" presName="parentText" presStyleLbl="node1" presStyleIdx="1" presStyleCnt="3">
        <dgm:presLayoutVars>
          <dgm:chMax val="0"/>
          <dgm:bulletEnabled val="1"/>
        </dgm:presLayoutVars>
      </dgm:prSet>
      <dgm:spPr/>
      <dgm:t>
        <a:bodyPr/>
        <a:lstStyle/>
        <a:p>
          <a:endParaRPr lang="ru-RU"/>
        </a:p>
      </dgm:t>
    </dgm:pt>
    <dgm:pt modelId="{EFAD8E59-627B-4D6A-9F70-B807215B064E}" type="pres">
      <dgm:prSet presAssocID="{87A74AA8-64DC-4732-8F04-609DEC8BEFA2}" presName="spacer" presStyleCnt="0"/>
      <dgm:spPr/>
    </dgm:pt>
    <dgm:pt modelId="{276D2880-7244-4D76-827C-3B2C11F7351B}" type="pres">
      <dgm:prSet presAssocID="{9858E107-B8CE-42EE-99B0-390532D6750B}" presName="parentText" presStyleLbl="node1" presStyleIdx="2" presStyleCnt="3">
        <dgm:presLayoutVars>
          <dgm:chMax val="0"/>
          <dgm:bulletEnabled val="1"/>
        </dgm:presLayoutVars>
      </dgm:prSet>
      <dgm:spPr/>
      <dgm:t>
        <a:bodyPr/>
        <a:lstStyle/>
        <a:p>
          <a:endParaRPr lang="ru-RU"/>
        </a:p>
      </dgm:t>
    </dgm:pt>
  </dgm:ptLst>
  <dgm:cxnLst>
    <dgm:cxn modelId="{7CE9BCEA-DB55-42A3-8A85-6D404FCDF04C}" srcId="{2E6D3AA9-BA6E-48AF-B3C1-5D44960B5511}" destId="{7ED5BAF1-0DB2-4E44-89C7-E2E5A85A277A}" srcOrd="0" destOrd="0" parTransId="{B2AACF06-FA7D-4764-9EF7-2DFA3329D72E}" sibTransId="{6800AA14-7F32-4C30-A1B1-187F7D37DB7E}"/>
    <dgm:cxn modelId="{714F1553-6C74-4B2E-9E41-80634B57005D}" srcId="{2E6D3AA9-BA6E-48AF-B3C1-5D44960B5511}" destId="{9858E107-B8CE-42EE-99B0-390532D6750B}" srcOrd="2" destOrd="0" parTransId="{331635AA-E0E1-43C1-9CA5-A427B17963CA}" sibTransId="{D8C1FD62-8839-44D3-9408-C367FA110344}"/>
    <dgm:cxn modelId="{4E534861-5879-43DD-9405-3CC220E0DCEA}" type="presOf" srcId="{7ED5BAF1-0DB2-4E44-89C7-E2E5A85A277A}" destId="{7F6A583A-3CC2-443F-85E6-50179B569038}" srcOrd="0" destOrd="0" presId="urn:microsoft.com/office/officeart/2005/8/layout/vList2"/>
    <dgm:cxn modelId="{7B11D1C7-5111-4425-BA3C-C34AA1BCCDA2}" type="presOf" srcId="{B37D08AE-C8B6-41AE-9FF1-94C0AF9FE62A}" destId="{BBC7C64E-7531-4B59-A1C5-5EC698114F02}" srcOrd="0" destOrd="0" presId="urn:microsoft.com/office/officeart/2005/8/layout/vList2"/>
    <dgm:cxn modelId="{1CF8B3D0-952A-42A9-AAC2-B9E64334CDE9}" srcId="{2E6D3AA9-BA6E-48AF-B3C1-5D44960B5511}" destId="{B37D08AE-C8B6-41AE-9FF1-94C0AF9FE62A}" srcOrd="1" destOrd="0" parTransId="{4A6BE704-F450-4630-86C5-8924902D27D9}" sibTransId="{87A74AA8-64DC-4732-8F04-609DEC8BEFA2}"/>
    <dgm:cxn modelId="{D7E7F74C-9BDF-4CB5-BFBA-9FF66C622337}" type="presOf" srcId="{9858E107-B8CE-42EE-99B0-390532D6750B}" destId="{276D2880-7244-4D76-827C-3B2C11F7351B}" srcOrd="0" destOrd="0" presId="urn:microsoft.com/office/officeart/2005/8/layout/vList2"/>
    <dgm:cxn modelId="{238ECF00-22F7-4E58-8F43-C212BFB79952}" type="presOf" srcId="{2E6D3AA9-BA6E-48AF-B3C1-5D44960B5511}" destId="{355F5F1A-BDC5-4DDF-B7C7-EA38301532E2}" srcOrd="0" destOrd="0" presId="urn:microsoft.com/office/officeart/2005/8/layout/vList2"/>
    <dgm:cxn modelId="{3F64DA59-EC3E-4353-B373-8A97629CA811}" type="presParOf" srcId="{355F5F1A-BDC5-4DDF-B7C7-EA38301532E2}" destId="{7F6A583A-3CC2-443F-85E6-50179B569038}" srcOrd="0" destOrd="0" presId="urn:microsoft.com/office/officeart/2005/8/layout/vList2"/>
    <dgm:cxn modelId="{BA806FCD-4D98-444B-B0AF-F096F8718006}" type="presParOf" srcId="{355F5F1A-BDC5-4DDF-B7C7-EA38301532E2}" destId="{B681DF04-48DB-48B5-8DBD-AB2EEACD16B8}" srcOrd="1" destOrd="0" presId="urn:microsoft.com/office/officeart/2005/8/layout/vList2"/>
    <dgm:cxn modelId="{09B9FE79-24DC-4D7D-AC13-D558E3828034}" type="presParOf" srcId="{355F5F1A-BDC5-4DDF-B7C7-EA38301532E2}" destId="{BBC7C64E-7531-4B59-A1C5-5EC698114F02}" srcOrd="2" destOrd="0" presId="urn:microsoft.com/office/officeart/2005/8/layout/vList2"/>
    <dgm:cxn modelId="{C21E4765-B8A3-4935-9896-A1D4F75B1134}" type="presParOf" srcId="{355F5F1A-BDC5-4DDF-B7C7-EA38301532E2}" destId="{EFAD8E59-627B-4D6A-9F70-B807215B064E}" srcOrd="3" destOrd="0" presId="urn:microsoft.com/office/officeart/2005/8/layout/vList2"/>
    <dgm:cxn modelId="{7722B828-E4FD-4804-800F-AA13CDF2B954}" type="presParOf" srcId="{355F5F1A-BDC5-4DDF-B7C7-EA38301532E2}" destId="{276D2880-7244-4D76-827C-3B2C11F7351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12E9CF-57EC-452F-BE71-4715B0B5206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ru-RU"/>
        </a:p>
      </dgm:t>
    </dgm:pt>
    <dgm:pt modelId="{592CB807-F68F-454E-861C-028C878C254B}">
      <dgm:prSet phldrT="[Текст]"/>
      <dgm:spPr>
        <a:effectLst>
          <a:innerShdw blurRad="63500" dist="50800" dir="13500000">
            <a:prstClr val="black">
              <a:alpha val="50000"/>
            </a:prstClr>
          </a:innerShdw>
        </a:effectLst>
      </dgm:spPr>
      <dgm:t>
        <a:bodyPr/>
        <a:lstStyle/>
        <a:p>
          <a:r>
            <a:rPr lang="ru-RU" b="1" dirty="0" smtClean="0">
              <a:latin typeface="Garamond" panose="02020404030301010803" pitchFamily="18" charset="0"/>
            </a:rPr>
            <a:t>Образовательные организации в  обязательном  порядке при реализации Варианта 1 АООП УО непосредственно  применяют федеральные рабочие  программы по учебным предметам </a:t>
          </a:r>
          <a:endParaRPr lang="ru-RU" b="1" dirty="0">
            <a:latin typeface="Garamond" panose="02020404030301010803" pitchFamily="18" charset="0"/>
          </a:endParaRPr>
        </a:p>
      </dgm:t>
    </dgm:pt>
    <dgm:pt modelId="{32595926-6B80-4DBD-98F3-5624916C2F4C}" type="parTrans" cxnId="{9C74EAEF-186E-4044-BCB0-891F644497ED}">
      <dgm:prSet/>
      <dgm:spPr/>
      <dgm:t>
        <a:bodyPr/>
        <a:lstStyle/>
        <a:p>
          <a:endParaRPr lang="ru-RU"/>
        </a:p>
      </dgm:t>
    </dgm:pt>
    <dgm:pt modelId="{552C897A-E2CC-4F94-924F-B644E48EB34E}" type="sibTrans" cxnId="{9C74EAEF-186E-4044-BCB0-891F644497ED}">
      <dgm:prSet/>
      <dgm:spPr/>
      <dgm:t>
        <a:bodyPr/>
        <a:lstStyle/>
        <a:p>
          <a:endParaRPr lang="ru-RU"/>
        </a:p>
      </dgm:t>
    </dgm:pt>
    <dgm:pt modelId="{0047C271-1F9C-4EEA-B70D-F8D8092D572F}">
      <dgm:prSet phldrT="[Текст]"/>
      <dgm:spPr>
        <a:effectLst>
          <a:innerShdw blurRad="63500" dist="50800" dir="13500000">
            <a:prstClr val="black">
              <a:alpha val="50000"/>
            </a:prstClr>
          </a:innerShdw>
        </a:effectLst>
      </dgm:spPr>
      <dgm:t>
        <a:bodyPr/>
        <a:lstStyle/>
        <a:p>
          <a:r>
            <a:rPr lang="ru-RU" b="1" dirty="0" smtClean="0">
              <a:latin typeface="Garamond" panose="02020404030301010803" pitchFamily="18" charset="0"/>
            </a:rPr>
            <a:t>«Русский язык», «Чтение. Литературное чтение)», «География», «Мир истории», «История отечества» на II этапе обучения</a:t>
          </a:r>
          <a:endParaRPr lang="ru-RU" b="1" dirty="0">
            <a:latin typeface="Garamond" panose="02020404030301010803" pitchFamily="18" charset="0"/>
          </a:endParaRPr>
        </a:p>
      </dgm:t>
    </dgm:pt>
    <dgm:pt modelId="{E4AA2984-CFC3-4F11-B60A-22278DFFF407}" type="parTrans" cxnId="{2BE76A43-75B4-4ADC-A100-9C5F462ECCBC}">
      <dgm:prSet/>
      <dgm:spPr/>
      <dgm:t>
        <a:bodyPr/>
        <a:lstStyle/>
        <a:p>
          <a:endParaRPr lang="ru-RU"/>
        </a:p>
      </dgm:t>
    </dgm:pt>
    <dgm:pt modelId="{A64ECCC6-2CDB-4AE2-B434-29A0B7DDADE5}" type="sibTrans" cxnId="{2BE76A43-75B4-4ADC-A100-9C5F462ECCBC}">
      <dgm:prSet/>
      <dgm:spPr/>
      <dgm:t>
        <a:bodyPr/>
        <a:lstStyle/>
        <a:p>
          <a:endParaRPr lang="ru-RU"/>
        </a:p>
      </dgm:t>
    </dgm:pt>
    <dgm:pt modelId="{3D378DE5-C7E0-4EC1-BE7D-14BA92DD0CA1}">
      <dgm:prSet/>
      <dgm:spPr/>
      <dgm:t>
        <a:bodyPr/>
        <a:lstStyle/>
        <a:p>
          <a:endParaRPr lang="ru-RU"/>
        </a:p>
      </dgm:t>
    </dgm:pt>
    <dgm:pt modelId="{39BA2879-9977-4EBF-A14D-B7CA421AB415}" type="parTrans" cxnId="{BFFE97E4-D397-4457-A3E2-03AD25651281}">
      <dgm:prSet/>
      <dgm:spPr/>
      <dgm:t>
        <a:bodyPr/>
        <a:lstStyle/>
        <a:p>
          <a:endParaRPr lang="ru-RU"/>
        </a:p>
      </dgm:t>
    </dgm:pt>
    <dgm:pt modelId="{BD08EDF1-29D7-46C4-9BE0-944098F6F03F}" type="sibTrans" cxnId="{BFFE97E4-D397-4457-A3E2-03AD25651281}">
      <dgm:prSet/>
      <dgm:spPr/>
      <dgm:t>
        <a:bodyPr/>
        <a:lstStyle/>
        <a:p>
          <a:endParaRPr lang="ru-RU"/>
        </a:p>
      </dgm:t>
    </dgm:pt>
    <dgm:pt modelId="{6784AD8E-0B39-4CC6-82AC-022B67A31A77}">
      <dgm:prSet phldrT="[Текст]" custT="1"/>
      <dgm:spPr>
        <a:effectLst>
          <a:innerShdw blurRad="63500" dist="50800" dir="13500000">
            <a:prstClr val="black">
              <a:alpha val="50000"/>
            </a:prstClr>
          </a:innerShdw>
        </a:effectLst>
      </dgm:spPr>
      <dgm:t>
        <a:bodyPr/>
        <a:lstStyle/>
        <a:p>
          <a:r>
            <a:rPr lang="ru-RU" sz="2800" b="1" dirty="0" smtClean="0">
              <a:latin typeface="Garamond" panose="02020404030301010803" pitchFamily="18" charset="0"/>
            </a:rPr>
            <a:t>«Русский язык» «Чтение» </a:t>
          </a:r>
        </a:p>
        <a:p>
          <a:r>
            <a:rPr lang="ru-RU" sz="2800" b="1" dirty="0" smtClean="0">
              <a:latin typeface="Garamond" panose="02020404030301010803" pitchFamily="18" charset="0"/>
            </a:rPr>
            <a:t>на 1 этапе обучения</a:t>
          </a:r>
          <a:endParaRPr lang="ru-RU" sz="2800" b="1" dirty="0">
            <a:latin typeface="Garamond" panose="02020404030301010803" pitchFamily="18" charset="0"/>
          </a:endParaRPr>
        </a:p>
      </dgm:t>
    </dgm:pt>
    <dgm:pt modelId="{2CABE0F7-3B16-4B6B-8AB8-A8086B4AD7A1}" type="sibTrans" cxnId="{F03AAFF8-3065-4617-836F-BF0993B6A016}">
      <dgm:prSet/>
      <dgm:spPr/>
      <dgm:t>
        <a:bodyPr/>
        <a:lstStyle/>
        <a:p>
          <a:endParaRPr lang="ru-RU"/>
        </a:p>
      </dgm:t>
    </dgm:pt>
    <dgm:pt modelId="{D680BC05-1648-4017-9DDC-945986653774}" type="parTrans" cxnId="{F03AAFF8-3065-4617-836F-BF0993B6A016}">
      <dgm:prSet/>
      <dgm:spPr/>
      <dgm:t>
        <a:bodyPr/>
        <a:lstStyle/>
        <a:p>
          <a:endParaRPr lang="ru-RU"/>
        </a:p>
      </dgm:t>
    </dgm:pt>
    <dgm:pt modelId="{A2DEAF38-0994-45ED-B1B9-2CAADC702F0E}">
      <dgm:prSet custT="1"/>
      <dgm:spPr>
        <a:effectLst>
          <a:innerShdw blurRad="63500" dist="50800" dir="13500000">
            <a:prstClr val="black">
              <a:alpha val="50000"/>
            </a:prstClr>
          </a:innerShdw>
        </a:effectLst>
      </dgm:spPr>
      <dgm:t>
        <a:bodyPr/>
        <a:lstStyle/>
        <a:p>
          <a:r>
            <a:rPr lang="ru-RU" sz="2800" b="1" dirty="0" smtClean="0">
              <a:latin typeface="Garamond" panose="02020404030301010803" pitchFamily="18" charset="0"/>
            </a:rPr>
            <a:t>«Русский язык», «Литературное чтение», «Обществознание» на III этапе обучения</a:t>
          </a:r>
          <a:endParaRPr lang="ru-RU" sz="2800" b="1" dirty="0">
            <a:latin typeface="Garamond" panose="02020404030301010803" pitchFamily="18" charset="0"/>
          </a:endParaRPr>
        </a:p>
      </dgm:t>
    </dgm:pt>
    <dgm:pt modelId="{E33E4430-C9D8-44F2-9006-CB9DCE1C93A1}" type="parTrans" cxnId="{0B53964A-97F8-4B47-882D-A24D7617C4E0}">
      <dgm:prSet/>
      <dgm:spPr/>
      <dgm:t>
        <a:bodyPr/>
        <a:lstStyle/>
        <a:p>
          <a:endParaRPr lang="ru-RU"/>
        </a:p>
      </dgm:t>
    </dgm:pt>
    <dgm:pt modelId="{4324835A-BA9C-4CE7-96FF-317995E10D81}" type="sibTrans" cxnId="{0B53964A-97F8-4B47-882D-A24D7617C4E0}">
      <dgm:prSet/>
      <dgm:spPr/>
      <dgm:t>
        <a:bodyPr/>
        <a:lstStyle/>
        <a:p>
          <a:endParaRPr lang="ru-RU"/>
        </a:p>
      </dgm:t>
    </dgm:pt>
    <dgm:pt modelId="{B79C400E-63A8-4A0E-9FF4-7C35E0BF6D01}" type="pres">
      <dgm:prSet presAssocID="{2612E9CF-57EC-452F-BE71-4715B0B5206C}" presName="composite" presStyleCnt="0">
        <dgm:presLayoutVars>
          <dgm:chMax val="1"/>
          <dgm:dir/>
          <dgm:resizeHandles val="exact"/>
        </dgm:presLayoutVars>
      </dgm:prSet>
      <dgm:spPr/>
      <dgm:t>
        <a:bodyPr/>
        <a:lstStyle/>
        <a:p>
          <a:endParaRPr lang="ru-RU"/>
        </a:p>
      </dgm:t>
    </dgm:pt>
    <dgm:pt modelId="{20D5B144-2D44-4983-955A-EE1DC7B8B953}" type="pres">
      <dgm:prSet presAssocID="{592CB807-F68F-454E-861C-028C878C254B}" presName="roof" presStyleLbl="dkBgShp" presStyleIdx="0" presStyleCnt="2"/>
      <dgm:spPr/>
      <dgm:t>
        <a:bodyPr/>
        <a:lstStyle/>
        <a:p>
          <a:endParaRPr lang="ru-RU"/>
        </a:p>
      </dgm:t>
    </dgm:pt>
    <dgm:pt modelId="{36F2B334-50A4-4779-BF54-2A7937DA9301}" type="pres">
      <dgm:prSet presAssocID="{592CB807-F68F-454E-861C-028C878C254B}" presName="pillars" presStyleCnt="0"/>
      <dgm:spPr/>
    </dgm:pt>
    <dgm:pt modelId="{5851E053-1B97-4BDA-91A5-20D62186192E}" type="pres">
      <dgm:prSet presAssocID="{592CB807-F68F-454E-861C-028C878C254B}" presName="pillar1" presStyleLbl="node1" presStyleIdx="0" presStyleCnt="3">
        <dgm:presLayoutVars>
          <dgm:bulletEnabled val="1"/>
        </dgm:presLayoutVars>
      </dgm:prSet>
      <dgm:spPr/>
      <dgm:t>
        <a:bodyPr/>
        <a:lstStyle/>
        <a:p>
          <a:endParaRPr lang="ru-RU"/>
        </a:p>
      </dgm:t>
    </dgm:pt>
    <dgm:pt modelId="{A68D2BBD-AFA9-4647-B52F-16DFB95ABEA4}" type="pres">
      <dgm:prSet presAssocID="{0047C271-1F9C-4EEA-B70D-F8D8092D572F}" presName="pillarX" presStyleLbl="node1" presStyleIdx="1" presStyleCnt="3">
        <dgm:presLayoutVars>
          <dgm:bulletEnabled val="1"/>
        </dgm:presLayoutVars>
      </dgm:prSet>
      <dgm:spPr/>
      <dgm:t>
        <a:bodyPr/>
        <a:lstStyle/>
        <a:p>
          <a:endParaRPr lang="ru-RU"/>
        </a:p>
      </dgm:t>
    </dgm:pt>
    <dgm:pt modelId="{7AB98936-6B46-4249-9315-89AA1BCD3352}" type="pres">
      <dgm:prSet presAssocID="{A2DEAF38-0994-45ED-B1B9-2CAADC702F0E}" presName="pillarX" presStyleLbl="node1" presStyleIdx="2" presStyleCnt="3">
        <dgm:presLayoutVars>
          <dgm:bulletEnabled val="1"/>
        </dgm:presLayoutVars>
      </dgm:prSet>
      <dgm:spPr/>
      <dgm:t>
        <a:bodyPr/>
        <a:lstStyle/>
        <a:p>
          <a:endParaRPr lang="ru-RU"/>
        </a:p>
      </dgm:t>
    </dgm:pt>
    <dgm:pt modelId="{20BA6D8D-F519-48E0-B6B3-9BD4001BB346}" type="pres">
      <dgm:prSet presAssocID="{592CB807-F68F-454E-861C-028C878C254B}" presName="base" presStyleLbl="dkBgShp" presStyleIdx="1" presStyleCnt="2"/>
      <dgm:spPr/>
    </dgm:pt>
  </dgm:ptLst>
  <dgm:cxnLst>
    <dgm:cxn modelId="{9C74EAEF-186E-4044-BCB0-891F644497ED}" srcId="{2612E9CF-57EC-452F-BE71-4715B0B5206C}" destId="{592CB807-F68F-454E-861C-028C878C254B}" srcOrd="0" destOrd="0" parTransId="{32595926-6B80-4DBD-98F3-5624916C2F4C}" sibTransId="{552C897A-E2CC-4F94-924F-B644E48EB34E}"/>
    <dgm:cxn modelId="{BFFE97E4-D397-4457-A3E2-03AD25651281}" srcId="{2612E9CF-57EC-452F-BE71-4715B0B5206C}" destId="{3D378DE5-C7E0-4EC1-BE7D-14BA92DD0CA1}" srcOrd="1" destOrd="0" parTransId="{39BA2879-9977-4EBF-A14D-B7CA421AB415}" sibTransId="{BD08EDF1-29D7-46C4-9BE0-944098F6F03F}"/>
    <dgm:cxn modelId="{D4B8609C-404C-4C67-B1DD-95AD9883F898}" type="presOf" srcId="{592CB807-F68F-454E-861C-028C878C254B}" destId="{20D5B144-2D44-4983-955A-EE1DC7B8B953}" srcOrd="0" destOrd="0" presId="urn:microsoft.com/office/officeart/2005/8/layout/hList3"/>
    <dgm:cxn modelId="{822F24FC-09E8-4F50-9731-9832355E1C49}" type="presOf" srcId="{0047C271-1F9C-4EEA-B70D-F8D8092D572F}" destId="{A68D2BBD-AFA9-4647-B52F-16DFB95ABEA4}" srcOrd="0" destOrd="0" presId="urn:microsoft.com/office/officeart/2005/8/layout/hList3"/>
    <dgm:cxn modelId="{74FF5FD4-0BC1-4C45-A1CB-2C89E31560C0}" type="presOf" srcId="{A2DEAF38-0994-45ED-B1B9-2CAADC702F0E}" destId="{7AB98936-6B46-4249-9315-89AA1BCD3352}" srcOrd="0" destOrd="0" presId="urn:microsoft.com/office/officeart/2005/8/layout/hList3"/>
    <dgm:cxn modelId="{2BE76A43-75B4-4ADC-A100-9C5F462ECCBC}" srcId="{592CB807-F68F-454E-861C-028C878C254B}" destId="{0047C271-1F9C-4EEA-B70D-F8D8092D572F}" srcOrd="1" destOrd="0" parTransId="{E4AA2984-CFC3-4F11-B60A-22278DFFF407}" sibTransId="{A64ECCC6-2CDB-4AE2-B434-29A0B7DDADE5}"/>
    <dgm:cxn modelId="{0B53964A-97F8-4B47-882D-A24D7617C4E0}" srcId="{592CB807-F68F-454E-861C-028C878C254B}" destId="{A2DEAF38-0994-45ED-B1B9-2CAADC702F0E}" srcOrd="2" destOrd="0" parTransId="{E33E4430-C9D8-44F2-9006-CB9DCE1C93A1}" sibTransId="{4324835A-BA9C-4CE7-96FF-317995E10D81}"/>
    <dgm:cxn modelId="{F03AAFF8-3065-4617-836F-BF0993B6A016}" srcId="{592CB807-F68F-454E-861C-028C878C254B}" destId="{6784AD8E-0B39-4CC6-82AC-022B67A31A77}" srcOrd="0" destOrd="0" parTransId="{D680BC05-1648-4017-9DDC-945986653774}" sibTransId="{2CABE0F7-3B16-4B6B-8AB8-A8086B4AD7A1}"/>
    <dgm:cxn modelId="{504EF4F9-CF27-4CEC-9111-2668F60A8106}" type="presOf" srcId="{2612E9CF-57EC-452F-BE71-4715B0B5206C}" destId="{B79C400E-63A8-4A0E-9FF4-7C35E0BF6D01}" srcOrd="0" destOrd="0" presId="urn:microsoft.com/office/officeart/2005/8/layout/hList3"/>
    <dgm:cxn modelId="{B522D566-9CAF-49BE-9FDE-B85557D747E2}" type="presOf" srcId="{6784AD8E-0B39-4CC6-82AC-022B67A31A77}" destId="{5851E053-1B97-4BDA-91A5-20D62186192E}" srcOrd="0" destOrd="0" presId="urn:microsoft.com/office/officeart/2005/8/layout/hList3"/>
    <dgm:cxn modelId="{4953DB00-8E5A-4D74-B094-EA3445B6624E}" type="presParOf" srcId="{B79C400E-63A8-4A0E-9FF4-7C35E0BF6D01}" destId="{20D5B144-2D44-4983-955A-EE1DC7B8B953}" srcOrd="0" destOrd="0" presId="urn:microsoft.com/office/officeart/2005/8/layout/hList3"/>
    <dgm:cxn modelId="{03A9AFDC-844E-40B1-B1C3-86DC176BA31A}" type="presParOf" srcId="{B79C400E-63A8-4A0E-9FF4-7C35E0BF6D01}" destId="{36F2B334-50A4-4779-BF54-2A7937DA9301}" srcOrd="1" destOrd="0" presId="urn:microsoft.com/office/officeart/2005/8/layout/hList3"/>
    <dgm:cxn modelId="{7483116D-872F-4C58-9C33-18B681BD2908}" type="presParOf" srcId="{36F2B334-50A4-4779-BF54-2A7937DA9301}" destId="{5851E053-1B97-4BDA-91A5-20D62186192E}" srcOrd="0" destOrd="0" presId="urn:microsoft.com/office/officeart/2005/8/layout/hList3"/>
    <dgm:cxn modelId="{22E97634-7BDA-452A-A514-4597C6F4989D}" type="presParOf" srcId="{36F2B334-50A4-4779-BF54-2A7937DA9301}" destId="{A68D2BBD-AFA9-4647-B52F-16DFB95ABEA4}" srcOrd="1" destOrd="0" presId="urn:microsoft.com/office/officeart/2005/8/layout/hList3"/>
    <dgm:cxn modelId="{B471E27B-3B11-44C5-B49D-69DCAD167C53}" type="presParOf" srcId="{36F2B334-50A4-4779-BF54-2A7937DA9301}" destId="{7AB98936-6B46-4249-9315-89AA1BCD3352}" srcOrd="2" destOrd="0" presId="urn:microsoft.com/office/officeart/2005/8/layout/hList3"/>
    <dgm:cxn modelId="{D75C983A-C0EE-48B5-B0B1-40D08E6885A2}" type="presParOf" srcId="{B79C400E-63A8-4A0E-9FF4-7C35E0BF6D01}" destId="{20BA6D8D-F519-48E0-B6B3-9BD4001BB34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B7CE752B-93A9-451E-95E7-10E89DD92578}" type="datetimeFigureOut">
              <a:rPr lang="ru-RU" smtClean="0"/>
              <a:t>30.08.2024</a:t>
            </a:fld>
            <a:endParaRPr lang="ru-RU"/>
          </a:p>
        </p:txBody>
      </p:sp>
      <p:sp>
        <p:nvSpPr>
          <p:cNvPr id="4" name="Образ слайда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D943DF25-C90F-41A2-ADC7-F2FE4C348D15}" type="slidenum">
              <a:rPr lang="ru-RU" smtClean="0"/>
              <a:t>‹#›</a:t>
            </a:fld>
            <a:endParaRPr lang="ru-RU"/>
          </a:p>
        </p:txBody>
      </p:sp>
    </p:spTree>
    <p:extLst>
      <p:ext uri="{BB962C8B-B14F-4D97-AF65-F5344CB8AC3E}">
        <p14:creationId xmlns:p14="http://schemas.microsoft.com/office/powerpoint/2010/main" val="315952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943DF25-C90F-41A2-ADC7-F2FE4C348D15}" type="slidenum">
              <a:rPr lang="ru-RU" smtClean="0"/>
              <a:t>40</a:t>
            </a:fld>
            <a:endParaRPr lang="ru-RU"/>
          </a:p>
        </p:txBody>
      </p:sp>
    </p:spTree>
    <p:extLst>
      <p:ext uri="{BB962C8B-B14F-4D97-AF65-F5344CB8AC3E}">
        <p14:creationId xmlns:p14="http://schemas.microsoft.com/office/powerpoint/2010/main" val="249049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215225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4281849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917274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1723705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2968078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2265170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7"/>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9" name="Footer Placeholder 8"/>
          <p:cNvSpPr>
            <a:spLocks noGrp="1"/>
          </p:cNvSpPr>
          <p:nvPr>
            <p:ph type="ftr" sz="quarter" idx="11"/>
          </p:nvPr>
        </p:nvSpPr>
        <p:spPr/>
        <p:txBody>
          <a:bodyPr/>
          <a:lstStyle/>
          <a:p>
            <a:pPr>
              <a:defRPr/>
            </a:pPr>
            <a:endParaRPr lang="ru-RU"/>
          </a:p>
        </p:txBody>
      </p:sp>
      <p:sp>
        <p:nvSpPr>
          <p:cNvPr id="10" name="Slide Number Placeholder 9"/>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403043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Date Placeholder 1"/>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11" name="Footer Placeholder 10"/>
          <p:cNvSpPr>
            <a:spLocks noGrp="1"/>
          </p:cNvSpPr>
          <p:nvPr>
            <p:ph type="ftr" sz="quarter" idx="11"/>
          </p:nvPr>
        </p:nvSpPr>
        <p:spPr/>
        <p:txBody>
          <a:bodyPr/>
          <a:lstStyle/>
          <a:p>
            <a:pPr>
              <a:defRPr/>
            </a:pPr>
            <a:endParaRPr lang="ru-RU"/>
          </a:p>
        </p:txBody>
      </p:sp>
      <p:sp>
        <p:nvSpPr>
          <p:cNvPr id="12" name="Slide Number Placeholder 11"/>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3941486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2" name="Date Placeholder 1"/>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7" name="Footer Placeholder 6"/>
          <p:cNvSpPr>
            <a:spLocks noGrp="1"/>
          </p:cNvSpPr>
          <p:nvPr>
            <p:ph type="ftr" sz="quarter" idx="11"/>
          </p:nvPr>
        </p:nvSpPr>
        <p:spPr/>
        <p:txBody>
          <a:bodyPr/>
          <a:lstStyle/>
          <a:p>
            <a:pPr>
              <a:defRPr/>
            </a:pPr>
            <a:endParaRPr lang="ru-RU"/>
          </a:p>
        </p:txBody>
      </p:sp>
      <p:sp>
        <p:nvSpPr>
          <p:cNvPr id="8" name="Slide Number Placeholder 7"/>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27104360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399858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smtClean="0"/>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9" name="Footer Placeholder 8"/>
          <p:cNvSpPr>
            <a:spLocks noGrp="1"/>
          </p:cNvSpPr>
          <p:nvPr>
            <p:ph type="ftr" sz="quarter" idx="11"/>
          </p:nvPr>
        </p:nvSpPr>
        <p:spPr/>
        <p:txBody>
          <a:bodyPr/>
          <a:lstStyle/>
          <a:p>
            <a:pPr>
              <a:defRPr/>
            </a:pPr>
            <a:endParaRPr lang="ru-RU"/>
          </a:p>
        </p:txBody>
      </p:sp>
      <p:sp>
        <p:nvSpPr>
          <p:cNvPr id="10" name="Slide Number Placeholder 9"/>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1049522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1714395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9" name="Footer Placeholder 8"/>
          <p:cNvSpPr>
            <a:spLocks noGrp="1"/>
          </p:cNvSpPr>
          <p:nvPr>
            <p:ph type="ftr" sz="quarter" idx="11"/>
          </p:nvPr>
        </p:nvSpPr>
        <p:spPr>
          <a:xfrm>
            <a:off x="3499101" y="6356350"/>
            <a:ext cx="5911517" cy="365125"/>
          </a:xfrm>
        </p:spPr>
        <p:txBody>
          <a:bodyPr/>
          <a:lstStyle/>
          <a:p>
            <a:pPr>
              <a:defRPr/>
            </a:pPr>
            <a:endParaRPr lang="ru-RU"/>
          </a:p>
        </p:txBody>
      </p:sp>
      <p:sp>
        <p:nvSpPr>
          <p:cNvPr id="10" name="Slide Number Placeholder 9"/>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30770496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3105378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23002217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showMasterPhAnim="0" type="obj" userDrawn="1">
  <p:cSld name="Title Only">
    <p:bg>
      <p:bgPr>
        <a:solidFill>
          <a:schemeClr val="bg1"/>
        </a:solidFill>
        <a:effectLst/>
      </p:bgPr>
    </p:bg>
    <p:spTree>
      <p:nvGrpSpPr>
        <p:cNvPr id="1" name=""/>
        <p:cNvGrpSpPr/>
        <p:nvPr/>
      </p:nvGrpSpPr>
      <p:grpSpPr bwMode="auto">
        <a:xfrm>
          <a:off x="0" y="0"/>
          <a:ext cx="0" cy="0"/>
          <a:chOff x="0" y="0"/>
          <a:chExt cx="0" cy="0"/>
        </a:xfrm>
      </p:grpSpPr>
      <p:sp>
        <p:nvSpPr>
          <p:cNvPr id="16" name="bg object 16"/>
          <p:cNvSpPr/>
          <p:nvPr/>
        </p:nvSpPr>
        <p:spPr bwMode="auto">
          <a:xfrm>
            <a:off x="0" y="0"/>
            <a:ext cx="12192000" cy="6858000"/>
          </a:xfrm>
          <a:custGeom>
            <a:avLst/>
            <a:gdLst/>
            <a:ahLst/>
            <a:cxnLst/>
            <a:rect l="l" t="t" r="r" b="b"/>
            <a:pathLst>
              <a:path w="12192000" h="6858000" extrusionOk="0">
                <a:moveTo>
                  <a:pt x="12192000" y="0"/>
                </a:moveTo>
                <a:lnTo>
                  <a:pt x="0" y="0"/>
                </a:lnTo>
                <a:lnTo>
                  <a:pt x="0" y="6858000"/>
                </a:lnTo>
                <a:lnTo>
                  <a:pt x="12192000" y="6858000"/>
                </a:lnTo>
                <a:lnTo>
                  <a:pt x="12192000" y="0"/>
                </a:lnTo>
                <a:close/>
              </a:path>
            </a:pathLst>
          </a:custGeom>
          <a:solidFill>
            <a:srgbClr val="DEEBF7"/>
          </a:solidFill>
        </p:spPr>
        <p:txBody>
          <a:bodyPr wrap="square" lIns="0" tIns="0" rIns="0" bIns="0" rtlCol="0"/>
          <a:lstStyle/>
          <a:p>
            <a:pPr>
              <a:defRPr/>
            </a:pPr>
            <a:endParaRPr/>
          </a:p>
        </p:txBody>
      </p:sp>
      <p:sp>
        <p:nvSpPr>
          <p:cNvPr id="2" name="Holder 2"/>
          <p:cNvSpPr>
            <a:spLocks noGrp="1"/>
          </p:cNvSpPr>
          <p:nvPr>
            <p:ph type="title"/>
          </p:nvPr>
        </p:nvSpPr>
        <p:spPr bwMode="auto"/>
        <p:txBody>
          <a:bodyPr lIns="0" tIns="0" rIns="0" bIns="0"/>
          <a:lstStyle>
            <a:lvl1pPr>
              <a:defRPr sz="2400" b="1" i="0">
                <a:solidFill>
                  <a:srgbClr val="252525"/>
                </a:solidFill>
                <a:latin typeface="Cambria"/>
                <a:cs typeface="Cambria"/>
              </a:defRPr>
            </a:lvl1pPr>
          </a:lstStyle>
          <a:p>
            <a:pPr>
              <a:defRPr/>
            </a:pPr>
            <a:endParaRPr/>
          </a:p>
        </p:txBody>
      </p:sp>
      <p:sp>
        <p:nvSpPr>
          <p:cNvPr id="3" name="Holder 3"/>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4" name="Holder 4"/>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8/30/2024</a:t>
            </a:fld>
            <a:endParaRPr/>
          </a:p>
        </p:txBody>
      </p:sp>
      <p:sp>
        <p:nvSpPr>
          <p:cNvPr id="5" name="Holder 5"/>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a:t>
            </a:fld>
            <a:endParaRPr/>
          </a:p>
        </p:txBody>
      </p:sp>
    </p:spTree>
    <p:extLst>
      <p:ext uri="{BB962C8B-B14F-4D97-AF65-F5344CB8AC3E}">
        <p14:creationId xmlns:p14="http://schemas.microsoft.com/office/powerpoint/2010/main" val="25140212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PhAnim="0" type="obj" preserve="1" userDrawn="1">
  <p:cSld name="Title Slide">
    <p:spTree>
      <p:nvGrpSpPr>
        <p:cNvPr id="1" name=""/>
        <p:cNvGrpSpPr/>
        <p:nvPr/>
      </p:nvGrpSpPr>
      <p:grpSpPr bwMode="auto">
        <a:xfrm>
          <a:off x="0" y="0"/>
          <a:ext cx="0" cy="0"/>
          <a:chOff x="0" y="0"/>
          <a:chExt cx="0" cy="0"/>
        </a:xfrm>
      </p:grpSpPr>
      <p:sp>
        <p:nvSpPr>
          <p:cNvPr id="2" name="Holder 2"/>
          <p:cNvSpPr>
            <a:spLocks noGrp="1"/>
          </p:cNvSpPr>
          <p:nvPr>
            <p:ph type="ctrTitle"/>
          </p:nvPr>
        </p:nvSpPr>
        <p:spPr bwMode="auto">
          <a:xfrm>
            <a:off x="914400" y="2125980"/>
            <a:ext cx="10363200" cy="1440180"/>
          </a:xfrm>
          <a:prstGeom prst="rect">
            <a:avLst/>
          </a:prstGeom>
        </p:spPr>
        <p:txBody>
          <a:bodyPr wrap="square" lIns="0" tIns="0" rIns="0" bIns="0">
            <a:spAutoFit/>
          </a:bodyPr>
          <a:lstStyle>
            <a:lvl1pPr>
              <a:defRPr/>
            </a:lvl1pPr>
          </a:lstStyle>
          <a:p>
            <a:pPr>
              <a:defRPr/>
            </a:pPr>
            <a:endParaRPr/>
          </a:p>
        </p:txBody>
      </p:sp>
      <p:sp>
        <p:nvSpPr>
          <p:cNvPr id="3" name="Holder 3"/>
          <p:cNvSpPr>
            <a:spLocks noGrp="1"/>
          </p:cNvSpPr>
          <p:nvPr>
            <p:ph type="subTitle" idx="4"/>
          </p:nvPr>
        </p:nvSpPr>
        <p:spPr bwMode="auto">
          <a:xfrm>
            <a:off x="1828800" y="3840480"/>
            <a:ext cx="8534400" cy="1714500"/>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8/30/2024</a:t>
            </a:fld>
            <a:endParaRPr/>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2400" b="1" i="0">
                <a:solidFill>
                  <a:srgbClr val="252525"/>
                </a:solidFill>
                <a:latin typeface="Cambria"/>
                <a:cs typeface="Cambria"/>
              </a:defRPr>
            </a:lvl1pPr>
          </a:lstStyle>
          <a:p>
            <a:pPr>
              <a:defRPr/>
            </a:pPr>
            <a:endParaRPr/>
          </a:p>
        </p:txBody>
      </p:sp>
      <p:sp>
        <p:nvSpPr>
          <p:cNvPr id="3" name="Holder 3"/>
          <p:cNvSpPr>
            <a:spLocks noGrp="1"/>
          </p:cNvSpPr>
          <p:nvPr>
            <p:ph type="body" idx="1"/>
          </p:nvPr>
        </p:nvSpPr>
        <p:spPr bwMode="auto"/>
        <p:txBody>
          <a:bodyPr lIns="0" tIns="0" rIns="0" bIns="0"/>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8/30/2024</a:t>
            </a:fld>
            <a:endParaRPr/>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PhAnim="0" type="obj" preserve="1" userDrawn="1">
  <p:cSld name="Two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2400" b="1" i="0">
                <a:solidFill>
                  <a:srgbClr val="252525"/>
                </a:solidFill>
                <a:latin typeface="Cambria"/>
                <a:cs typeface="Cambria"/>
              </a:defRPr>
            </a:lvl1pPr>
          </a:lstStyle>
          <a:p>
            <a:pPr>
              <a:defRPr/>
            </a:pPr>
            <a:endParaRPr/>
          </a:p>
        </p:txBody>
      </p:sp>
      <p:sp>
        <p:nvSpPr>
          <p:cNvPr id="3" name="Holder 3"/>
          <p:cNvSpPr>
            <a:spLocks noGrp="1"/>
          </p:cNvSpPr>
          <p:nvPr>
            <p:ph sz="half" idx="2"/>
          </p:nvPr>
        </p:nvSpPr>
        <p:spPr bwMode="auto">
          <a:xfrm>
            <a:off x="601472" y="1589278"/>
            <a:ext cx="5116830" cy="4724399"/>
          </a:xfrm>
          <a:prstGeom prst="rect">
            <a:avLst/>
          </a:prstGeom>
        </p:spPr>
        <p:txBody>
          <a:bodyPr wrap="square" lIns="0" tIns="0" rIns="0" bIns="0">
            <a:spAutoFit/>
          </a:bodyPr>
          <a:lstStyle>
            <a:lvl1pPr>
              <a:defRPr sz="1800" b="0" i="0">
                <a:solidFill>
                  <a:srgbClr val="252525"/>
                </a:solidFill>
                <a:latin typeface="Cambria"/>
                <a:cs typeface="Cambria"/>
              </a:defRPr>
            </a:lvl1pPr>
          </a:lstStyle>
          <a:p>
            <a:pPr>
              <a:defRPr/>
            </a:pPr>
            <a:endParaRPr/>
          </a:p>
        </p:txBody>
      </p:sp>
      <p:sp>
        <p:nvSpPr>
          <p:cNvPr id="4" name="Holder 4"/>
          <p:cNvSpPr>
            <a:spLocks noGrp="1"/>
          </p:cNvSpPr>
          <p:nvPr>
            <p:ph sz="half" idx="3"/>
          </p:nvPr>
        </p:nvSpPr>
        <p:spPr bwMode="auto">
          <a:xfrm>
            <a:off x="6293865" y="1582039"/>
            <a:ext cx="5334634" cy="4594225"/>
          </a:xfrm>
          <a:prstGeom prst="rect">
            <a:avLst/>
          </a:prstGeom>
        </p:spPr>
        <p:txBody>
          <a:bodyPr wrap="square" lIns="0" tIns="0" rIns="0" bIns="0">
            <a:spAutoFit/>
          </a:bodyPr>
          <a:lstStyle>
            <a:lvl1pPr>
              <a:defRPr sz="1800" b="0" i="0">
                <a:solidFill>
                  <a:srgbClr val="252525"/>
                </a:solidFill>
                <a:latin typeface="Cambria"/>
                <a:cs typeface="Cambria"/>
              </a:defRPr>
            </a:lvl1pPr>
          </a:lstStyle>
          <a:p>
            <a:pPr>
              <a:defRPr/>
            </a:pPr>
            <a:endParaRPr/>
          </a:p>
        </p:txBody>
      </p:sp>
      <p:sp>
        <p:nvSpPr>
          <p:cNvPr id="5" name="Holder 5"/>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6" name="Holder 6"/>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8/30/2024</a:t>
            </a:fld>
            <a:endParaRPr/>
          </a:p>
        </p:txBody>
      </p:sp>
      <p:sp>
        <p:nvSpPr>
          <p:cNvPr id="7" name="Holder 7"/>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32641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26953859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439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10601283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12846370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18026179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5832356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1906217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10949729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B6F15528-21DE-4FAA-801E-634DDDAF4B2B}"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8123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30839126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6F15528-21DE-4FAA-801E-634DDDAF4B2B}"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839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7"/>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9" name="Footer Placeholder 8"/>
          <p:cNvSpPr>
            <a:spLocks noGrp="1"/>
          </p:cNvSpPr>
          <p:nvPr>
            <p:ph type="ftr" sz="quarter" idx="11"/>
          </p:nvPr>
        </p:nvSpPr>
        <p:spPr/>
        <p:txBody>
          <a:bodyPr/>
          <a:lstStyle/>
          <a:p>
            <a:pPr>
              <a:defRPr/>
            </a:pPr>
            <a:endParaRPr lang="ru-RU"/>
          </a:p>
        </p:txBody>
      </p:sp>
      <p:sp>
        <p:nvSpPr>
          <p:cNvPr id="10" name="Slide Number Placeholder 9"/>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124651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Date Placeholder 1"/>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11" name="Footer Placeholder 10"/>
          <p:cNvSpPr>
            <a:spLocks noGrp="1"/>
          </p:cNvSpPr>
          <p:nvPr>
            <p:ph type="ftr" sz="quarter" idx="11"/>
          </p:nvPr>
        </p:nvSpPr>
        <p:spPr/>
        <p:txBody>
          <a:bodyPr/>
          <a:lstStyle/>
          <a:p>
            <a:pPr>
              <a:defRPr/>
            </a:pPr>
            <a:endParaRPr lang="ru-RU"/>
          </a:p>
        </p:txBody>
      </p:sp>
      <p:sp>
        <p:nvSpPr>
          <p:cNvPr id="12" name="Slide Number Placeholder 11"/>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208905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2" name="Date Placeholder 1"/>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7" name="Footer Placeholder 6"/>
          <p:cNvSpPr>
            <a:spLocks noGrp="1"/>
          </p:cNvSpPr>
          <p:nvPr>
            <p:ph type="ftr" sz="quarter" idx="11"/>
          </p:nvPr>
        </p:nvSpPr>
        <p:spPr/>
        <p:txBody>
          <a:bodyPr/>
          <a:lstStyle/>
          <a:p>
            <a:pPr>
              <a:defRPr/>
            </a:pPr>
            <a:endParaRPr lang="ru-RU"/>
          </a:p>
        </p:txBody>
      </p:sp>
      <p:sp>
        <p:nvSpPr>
          <p:cNvPr id="8" name="Slide Number Placeholder 7"/>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557014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47251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smtClean="0"/>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9" name="Footer Placeholder 8"/>
          <p:cNvSpPr>
            <a:spLocks noGrp="1"/>
          </p:cNvSpPr>
          <p:nvPr>
            <p:ph type="ftr" sz="quarter" idx="11"/>
          </p:nvPr>
        </p:nvSpPr>
        <p:spPr/>
        <p:txBody>
          <a:bodyPr/>
          <a:lstStyle/>
          <a:p>
            <a:pPr>
              <a:defRPr/>
            </a:pPr>
            <a:endParaRPr lang="ru-RU"/>
          </a:p>
        </p:txBody>
      </p:sp>
      <p:sp>
        <p:nvSpPr>
          <p:cNvPr id="10" name="Slide Number Placeholder 9"/>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4232550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pPr>
              <a:defRPr/>
            </a:pPr>
            <a:fld id="{1D8BD707-D9CF-40AE-B4C6-C98DA3205C09}" type="datetimeFigureOut">
              <a:rPr lang="en-US" smtClean="0"/>
              <a:t>8/30/2024</a:t>
            </a:fld>
            <a:endParaRPr lang="en-US"/>
          </a:p>
        </p:txBody>
      </p:sp>
      <p:sp>
        <p:nvSpPr>
          <p:cNvPr id="9" name="Footer Placeholder 8"/>
          <p:cNvSpPr>
            <a:spLocks noGrp="1"/>
          </p:cNvSpPr>
          <p:nvPr>
            <p:ph type="ftr" sz="quarter" idx="11"/>
          </p:nvPr>
        </p:nvSpPr>
        <p:spPr>
          <a:xfrm>
            <a:off x="3499101" y="6356350"/>
            <a:ext cx="5911517" cy="365125"/>
          </a:xfrm>
        </p:spPr>
        <p:txBody>
          <a:bodyPr/>
          <a:lstStyle/>
          <a:p>
            <a:pPr>
              <a:defRPr/>
            </a:pPr>
            <a:endParaRPr lang="ru-RU"/>
          </a:p>
        </p:txBody>
      </p:sp>
      <p:sp>
        <p:nvSpPr>
          <p:cNvPr id="10" name="Slide Number Placeholder 9"/>
          <p:cNvSpPr>
            <a:spLocks noGrp="1"/>
          </p:cNvSpPr>
          <p:nvPr>
            <p:ph type="sldNum" sz="quarter" idx="12"/>
          </p:nvPr>
        </p:nvSpPr>
        <p:spPr/>
        <p:txBody>
          <a:body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2930343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a:defRPr/>
            </a:pPr>
            <a:endParaRPr lang="ru-RU"/>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3533498375"/>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a:defRPr/>
            </a:pPr>
            <a:endParaRPr lang="ru-RU"/>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a:defRPr/>
            </a:pPr>
            <a:fld id="{B6F15528-21DE-4FAA-801E-634DDDAF4B2B}" type="slidenum">
              <a:rPr lang="ru-RU" smtClean="0"/>
              <a:t>‹#›</a:t>
            </a:fld>
            <a:endParaRPr lang="ru-RU"/>
          </a:p>
        </p:txBody>
      </p:sp>
    </p:spTree>
    <p:extLst>
      <p:ext uri="{BB962C8B-B14F-4D97-AF65-F5344CB8AC3E}">
        <p14:creationId xmlns:p14="http://schemas.microsoft.com/office/powerpoint/2010/main" val="2505207641"/>
      </p:ext>
    </p:extLst>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7" r:id="rId12"/>
    <p:sldLayoutId id="2147483649" r:id="rId13"/>
    <p:sldLayoutId id="2147483650" r:id="rId14"/>
    <p:sldLayoutId id="2147483651" r:id="rId15"/>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fld id="{1D8BD707-D9CF-40AE-B4C6-C98DA3205C09}" type="datetimeFigureOut">
              <a:rPr lang="en-US" smtClean="0"/>
              <a:t>8/30/2024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a:defRPr/>
            </a:pPr>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fld id="{B6F15528-21DE-4FAA-801E-634DDDAF4B2B}"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1097504"/>
      </p:ext>
    </p:extLst>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3" Type="http://schemas.openxmlformats.org/officeDocument/2006/relationships/hyperlink" Target="https://ikp-rao.ru/frc-ovz/" TargetMode="External"/><Relationship Id="rId2" Type="http://schemas.openxmlformats.org/officeDocument/2006/relationships/hyperlink" Target="https://fgosreestr.ru/" TargetMode="External"/><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3" Type="http://schemas.openxmlformats.org/officeDocument/2006/relationships/hyperlink" Target="https://ikp-rao.ru/frc-ovz/" TargetMode="External"/><Relationship Id="rId2" Type="http://schemas.openxmlformats.org/officeDocument/2006/relationships/hyperlink" Target="https://fgosreestr.ru/" TargetMode="External"/><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bwMode="auto">
        <a:xfrm>
          <a:off x="0" y="0"/>
          <a:ext cx="0" cy="0"/>
          <a:chOff x="0" y="0"/>
          <a:chExt cx="0" cy="0"/>
        </a:xfrm>
      </p:grpSpPr>
      <p:sp>
        <p:nvSpPr>
          <p:cNvPr id="2" name="object 2"/>
          <p:cNvSpPr/>
          <p:nvPr/>
        </p:nvSpPr>
        <p:spPr bwMode="auto">
          <a:xfrm>
            <a:off x="0" y="0"/>
            <a:ext cx="12192000" cy="6858000"/>
          </a:xfrm>
          <a:custGeom>
            <a:avLst/>
            <a:gdLst/>
            <a:ahLst/>
            <a:cxnLst/>
            <a:rect l="l" t="t" r="r" b="b"/>
            <a:pathLst>
              <a:path w="12192000" h="6858000" extrusionOk="0">
                <a:moveTo>
                  <a:pt x="12192000" y="0"/>
                </a:moveTo>
                <a:lnTo>
                  <a:pt x="0" y="0"/>
                </a:lnTo>
                <a:lnTo>
                  <a:pt x="0" y="6858000"/>
                </a:lnTo>
                <a:lnTo>
                  <a:pt x="12192000" y="6858000"/>
                </a:lnTo>
                <a:lnTo>
                  <a:pt x="12192000" y="0"/>
                </a:lnTo>
                <a:close/>
              </a:path>
            </a:pathLst>
          </a:custGeom>
          <a:solidFill>
            <a:srgbClr val="DEEBF7"/>
          </a:solidFill>
        </p:spPr>
        <p:txBody>
          <a:bodyPr wrap="square" lIns="0" tIns="0" rIns="0" bIns="0" rtlCol="0"/>
          <a:lstStyle/>
          <a:p>
            <a:pPr>
              <a:defRPr/>
            </a:pPr>
            <a:endParaRPr/>
          </a:p>
        </p:txBody>
      </p:sp>
      <p:sp>
        <p:nvSpPr>
          <p:cNvPr id="3" name="object 3"/>
          <p:cNvSpPr txBox="1"/>
          <p:nvPr/>
        </p:nvSpPr>
        <p:spPr bwMode="auto">
          <a:xfrm>
            <a:off x="2995040" y="1400382"/>
            <a:ext cx="6151880" cy="269240"/>
          </a:xfrm>
          <a:prstGeom prst="rect">
            <a:avLst/>
          </a:prstGeom>
        </p:spPr>
        <p:txBody>
          <a:bodyPr vert="horz" wrap="square" lIns="0" tIns="12065" rIns="0" bIns="0" rtlCol="0">
            <a:spAutoFit/>
          </a:bodyPr>
          <a:lstStyle/>
          <a:p>
            <a:pPr marL="12700">
              <a:lnSpc>
                <a:spcPct val="100000"/>
              </a:lnSpc>
              <a:spcBef>
                <a:spcPts val="95"/>
              </a:spcBef>
              <a:defRPr/>
            </a:pPr>
            <a:r>
              <a:rPr sz="1600" spc="-20" dirty="0">
                <a:solidFill>
                  <a:srgbClr val="252525"/>
                </a:solidFill>
                <a:latin typeface="Cambria"/>
                <a:cs typeface="Cambria"/>
              </a:rPr>
              <a:t>ДЕПАРТАМЕНТ</a:t>
            </a:r>
            <a:r>
              <a:rPr sz="1600" spc="30" dirty="0">
                <a:solidFill>
                  <a:srgbClr val="252525"/>
                </a:solidFill>
                <a:latin typeface="Cambria"/>
                <a:cs typeface="Cambria"/>
              </a:rPr>
              <a:t> </a:t>
            </a:r>
            <a:r>
              <a:rPr sz="1600" spc="-25" dirty="0">
                <a:solidFill>
                  <a:srgbClr val="252525"/>
                </a:solidFill>
                <a:latin typeface="Cambria"/>
                <a:cs typeface="Cambria"/>
              </a:rPr>
              <a:t>ОБРАЗОВАНИЯ</a:t>
            </a:r>
            <a:r>
              <a:rPr sz="1600" spc="55" dirty="0">
                <a:solidFill>
                  <a:srgbClr val="252525"/>
                </a:solidFill>
                <a:latin typeface="Cambria"/>
                <a:cs typeface="Cambria"/>
              </a:rPr>
              <a:t> </a:t>
            </a:r>
            <a:r>
              <a:rPr sz="1600" spc="-5" dirty="0">
                <a:solidFill>
                  <a:srgbClr val="252525"/>
                </a:solidFill>
                <a:latin typeface="Cambria"/>
                <a:cs typeface="Cambria"/>
              </a:rPr>
              <a:t>И</a:t>
            </a:r>
            <a:r>
              <a:rPr sz="1600" spc="5" dirty="0">
                <a:solidFill>
                  <a:srgbClr val="252525"/>
                </a:solidFill>
                <a:latin typeface="Cambria"/>
                <a:cs typeface="Cambria"/>
              </a:rPr>
              <a:t> </a:t>
            </a:r>
            <a:r>
              <a:rPr sz="1600" spc="-5" dirty="0">
                <a:solidFill>
                  <a:srgbClr val="252525"/>
                </a:solidFill>
                <a:latin typeface="Cambria"/>
                <a:cs typeface="Cambria"/>
              </a:rPr>
              <a:t>НАУКИ</a:t>
            </a:r>
            <a:r>
              <a:rPr sz="1600" spc="20" dirty="0">
                <a:solidFill>
                  <a:srgbClr val="252525"/>
                </a:solidFill>
                <a:latin typeface="Cambria"/>
                <a:cs typeface="Cambria"/>
              </a:rPr>
              <a:t> </a:t>
            </a:r>
            <a:r>
              <a:rPr sz="1600" spc="-15" dirty="0">
                <a:solidFill>
                  <a:srgbClr val="252525"/>
                </a:solidFill>
                <a:latin typeface="Cambria"/>
                <a:cs typeface="Cambria"/>
              </a:rPr>
              <a:t>КОСТРОМСКОЙ</a:t>
            </a:r>
            <a:r>
              <a:rPr sz="1600" spc="60" dirty="0">
                <a:solidFill>
                  <a:srgbClr val="252525"/>
                </a:solidFill>
                <a:latin typeface="Cambria"/>
                <a:cs typeface="Cambria"/>
              </a:rPr>
              <a:t> </a:t>
            </a:r>
            <a:r>
              <a:rPr sz="1600" spc="-10" dirty="0">
                <a:solidFill>
                  <a:srgbClr val="252525"/>
                </a:solidFill>
                <a:latin typeface="Cambria"/>
                <a:cs typeface="Cambria"/>
              </a:rPr>
              <a:t>ОБЛАСТИ</a:t>
            </a:r>
            <a:endParaRPr sz="1600" dirty="0">
              <a:latin typeface="Cambria"/>
              <a:cs typeface="Cambria"/>
            </a:endParaRPr>
          </a:p>
        </p:txBody>
      </p:sp>
      <p:sp>
        <p:nvSpPr>
          <p:cNvPr id="4" name="object 4"/>
          <p:cNvSpPr txBox="1">
            <a:spLocks noGrp="1"/>
          </p:cNvSpPr>
          <p:nvPr>
            <p:ph type="title"/>
          </p:nvPr>
        </p:nvSpPr>
        <p:spPr bwMode="auto">
          <a:xfrm>
            <a:off x="470766" y="2553745"/>
            <a:ext cx="11250467" cy="1502463"/>
          </a:xfrm>
          <a:prstGeom prst="rect">
            <a:avLst/>
          </a:prstGeom>
        </p:spPr>
        <p:txBody>
          <a:bodyPr vert="horz" wrap="square" lIns="0" tIns="12700" rIns="0" bIns="0" rtlCol="0">
            <a:spAutoFit/>
          </a:bodyPr>
          <a:lstStyle/>
          <a:p>
            <a:pPr marR="5080" algn="ctr">
              <a:lnSpc>
                <a:spcPct val="120800"/>
              </a:lnSpc>
              <a:spcBef>
                <a:spcPts val="100"/>
              </a:spcBef>
              <a:tabLst>
                <a:tab pos="0" algn="l"/>
              </a:tabLst>
              <a:defRPr/>
            </a:pPr>
            <a:r>
              <a:rPr lang="ru-RU" sz="2800" b="1" dirty="0" smtClean="0">
                <a:solidFill>
                  <a:srgbClr val="002060"/>
                </a:solidFill>
                <a:latin typeface="Cambria" panose="02040503050406030204" pitchFamily="18" charset="0"/>
                <a:ea typeface="Cambria" panose="02040503050406030204" pitchFamily="18" charset="0"/>
              </a:rPr>
              <a:t>Организация </a:t>
            </a:r>
            <a:r>
              <a:rPr lang="ru-RU" sz="2800" b="1" dirty="0">
                <a:solidFill>
                  <a:srgbClr val="002060"/>
                </a:solidFill>
                <a:latin typeface="Cambria" panose="02040503050406030204" pitchFamily="18" charset="0"/>
                <a:ea typeface="Cambria" panose="02040503050406030204" pitchFamily="18" charset="0"/>
              </a:rPr>
              <a:t>обучения и воспитания обучающихся с ограниченными возможностями здоровья</a:t>
            </a:r>
            <a:r>
              <a:rPr lang="ru-RU" sz="2400" dirty="0">
                <a:solidFill>
                  <a:srgbClr val="002060"/>
                </a:solidFill>
                <a:latin typeface="Cambria" panose="02040503050406030204" pitchFamily="18" charset="0"/>
                <a:ea typeface="Cambria" panose="02040503050406030204" pitchFamily="18" charset="0"/>
              </a:rPr>
              <a:t/>
            </a:r>
            <a:br>
              <a:rPr lang="ru-RU" sz="2400" dirty="0">
                <a:solidFill>
                  <a:srgbClr val="002060"/>
                </a:solidFill>
                <a:latin typeface="Cambria" panose="02040503050406030204" pitchFamily="18" charset="0"/>
                <a:ea typeface="Cambria" panose="02040503050406030204" pitchFamily="18" charset="0"/>
              </a:rPr>
            </a:br>
            <a:endParaRPr lang="ru-RU" sz="2400" dirty="0">
              <a:solidFill>
                <a:srgbClr val="002060"/>
              </a:solidFill>
              <a:latin typeface="Cambria" panose="02040503050406030204" pitchFamily="18" charset="0"/>
              <a:ea typeface="Cambria" panose="02040503050406030204" pitchFamily="18" charset="0"/>
            </a:endParaRPr>
          </a:p>
        </p:txBody>
      </p:sp>
      <p:sp>
        <p:nvSpPr>
          <p:cNvPr id="5" name="object 5"/>
          <p:cNvSpPr txBox="1"/>
          <p:nvPr/>
        </p:nvSpPr>
        <p:spPr bwMode="auto">
          <a:xfrm>
            <a:off x="6967176" y="4284414"/>
            <a:ext cx="4108236" cy="289182"/>
          </a:xfrm>
          <a:prstGeom prst="rect">
            <a:avLst/>
          </a:prstGeom>
        </p:spPr>
        <p:txBody>
          <a:bodyPr vert="horz" wrap="square" lIns="0" tIns="12065" rIns="0" bIns="0" rtlCol="0">
            <a:spAutoFit/>
          </a:bodyPr>
          <a:lstStyle/>
          <a:p>
            <a:pPr marL="12700" marR="5080" indent="167640" algn="r">
              <a:lnSpc>
                <a:spcPct val="100000"/>
              </a:lnSpc>
              <a:spcBef>
                <a:spcPts val="95"/>
              </a:spcBef>
              <a:defRPr/>
            </a:pPr>
            <a:endParaRPr sz="1800" dirty="0">
              <a:latin typeface="Cambria"/>
              <a:cs typeface="Cambria"/>
            </a:endParaRPr>
          </a:p>
        </p:txBody>
      </p:sp>
      <p:sp>
        <p:nvSpPr>
          <p:cNvPr id="6" name="object 6"/>
          <p:cNvSpPr txBox="1"/>
          <p:nvPr/>
        </p:nvSpPr>
        <p:spPr bwMode="auto">
          <a:xfrm>
            <a:off x="4919004" y="6246106"/>
            <a:ext cx="2786039" cy="228268"/>
          </a:xfrm>
          <a:prstGeom prst="rect">
            <a:avLst/>
          </a:prstGeom>
        </p:spPr>
        <p:txBody>
          <a:bodyPr vert="horz" wrap="square" lIns="0" tIns="12700" rIns="0" bIns="0" rtlCol="0">
            <a:spAutoFit/>
          </a:bodyPr>
          <a:lstStyle/>
          <a:p>
            <a:pPr marL="12700">
              <a:lnSpc>
                <a:spcPct val="100000"/>
              </a:lnSpc>
              <a:spcBef>
                <a:spcPts val="100"/>
              </a:spcBef>
              <a:defRPr/>
            </a:pPr>
            <a:r>
              <a:rPr lang="ru-RU" sz="1400" spc="-35" dirty="0">
                <a:solidFill>
                  <a:srgbClr val="252525"/>
                </a:solidFill>
                <a:latin typeface="Cambria"/>
                <a:cs typeface="Cambria"/>
              </a:rPr>
              <a:t>г</a:t>
            </a:r>
            <a:r>
              <a:rPr lang="ru-RU" sz="1400" spc="-35" dirty="0" smtClean="0">
                <a:solidFill>
                  <a:srgbClr val="252525"/>
                </a:solidFill>
                <a:latin typeface="Cambria"/>
                <a:cs typeface="Cambria"/>
              </a:rPr>
              <a:t>. </a:t>
            </a:r>
            <a:r>
              <a:rPr sz="1400" spc="-35" dirty="0" err="1" smtClean="0">
                <a:solidFill>
                  <a:srgbClr val="252525"/>
                </a:solidFill>
                <a:latin typeface="Cambria"/>
                <a:cs typeface="Cambria"/>
              </a:rPr>
              <a:t>К</a:t>
            </a:r>
            <a:r>
              <a:rPr sz="1400" dirty="0" err="1" smtClean="0">
                <a:solidFill>
                  <a:srgbClr val="252525"/>
                </a:solidFill>
                <a:latin typeface="Cambria"/>
                <a:cs typeface="Cambria"/>
              </a:rPr>
              <a:t>остр</a:t>
            </a:r>
            <a:r>
              <a:rPr sz="1400" spc="5" dirty="0" err="1" smtClean="0">
                <a:solidFill>
                  <a:srgbClr val="252525"/>
                </a:solidFill>
                <a:latin typeface="Cambria"/>
                <a:cs typeface="Cambria"/>
              </a:rPr>
              <a:t>о</a:t>
            </a:r>
            <a:r>
              <a:rPr sz="1400" spc="-5" dirty="0" err="1" smtClean="0">
                <a:solidFill>
                  <a:srgbClr val="252525"/>
                </a:solidFill>
                <a:latin typeface="Cambria"/>
                <a:cs typeface="Cambria"/>
              </a:rPr>
              <a:t>ма</a:t>
            </a:r>
            <a:r>
              <a:rPr lang="ru-RU" sz="1400" spc="-5" dirty="0" smtClean="0">
                <a:solidFill>
                  <a:srgbClr val="252525"/>
                </a:solidFill>
                <a:latin typeface="Cambria"/>
                <a:cs typeface="Cambria"/>
              </a:rPr>
              <a:t>, 23.08.2024</a:t>
            </a:r>
            <a:endParaRPr sz="1400" dirty="0">
              <a:latin typeface="Cambria"/>
              <a:cs typeface="Cambria"/>
            </a:endParaRPr>
          </a:p>
        </p:txBody>
      </p:sp>
      <p:grpSp>
        <p:nvGrpSpPr>
          <p:cNvPr id="7" name="object 7"/>
          <p:cNvGrpSpPr/>
          <p:nvPr/>
        </p:nvGrpSpPr>
        <p:grpSpPr bwMode="auto">
          <a:xfrm>
            <a:off x="217169" y="217169"/>
            <a:ext cx="11759565" cy="6440805"/>
            <a:chOff x="217169" y="217169"/>
            <a:chExt cx="11759565" cy="6440805"/>
          </a:xfrm>
        </p:grpSpPr>
        <p:pic>
          <p:nvPicPr>
            <p:cNvPr id="8" name="object 8"/>
            <p:cNvPicPr/>
            <p:nvPr/>
          </p:nvPicPr>
          <p:blipFill>
            <a:blip r:embed="rId2"/>
            <a:stretch/>
          </p:blipFill>
          <p:spPr bwMode="auto">
            <a:xfrm>
              <a:off x="5323271" y="309010"/>
              <a:ext cx="1203256" cy="1037809"/>
            </a:xfrm>
            <a:prstGeom prst="rect">
              <a:avLst/>
            </a:prstGeom>
            <a:ln w="38100">
              <a:noFill/>
            </a:ln>
          </p:spPr>
        </p:pic>
        <p:sp>
          <p:nvSpPr>
            <p:cNvPr id="9" name="object 9"/>
            <p:cNvSpPr/>
            <p:nvPr/>
          </p:nvSpPr>
          <p:spPr bwMode="auto">
            <a:xfrm>
              <a:off x="217169" y="217169"/>
              <a:ext cx="11759565" cy="6440805"/>
            </a:xfrm>
            <a:custGeom>
              <a:avLst/>
              <a:gdLst/>
              <a:ahLst/>
              <a:cxnLst/>
              <a:rect l="l" t="t" r="r" b="b"/>
              <a:pathLst>
                <a:path w="11759565" h="6440805" extrusionOk="0">
                  <a:moveTo>
                    <a:pt x="0" y="6440424"/>
                  </a:moveTo>
                  <a:lnTo>
                    <a:pt x="11759184" y="6440424"/>
                  </a:lnTo>
                  <a:lnTo>
                    <a:pt x="11759184" y="0"/>
                  </a:lnTo>
                  <a:lnTo>
                    <a:pt x="0" y="0"/>
                  </a:lnTo>
                  <a:lnTo>
                    <a:pt x="0" y="6440424"/>
                  </a:lnTo>
                  <a:close/>
                </a:path>
              </a:pathLst>
            </a:custGeom>
            <a:grpFill/>
            <a:ln w="38100">
              <a:solidFill>
                <a:srgbClr val="002060"/>
              </a:solidFill>
            </a:ln>
          </p:spPr>
          <p:txBody>
            <a:bodyPr wrap="square" lIns="0" tIns="0" rIns="0" bIns="0" rtlCol="0"/>
            <a:lstStyle/>
            <a:p>
              <a:pPr>
                <a:defRPr/>
              </a:pPr>
              <a:endParaRPr/>
            </a:p>
          </p:txBody>
        </p:sp>
      </p:grpSp>
      <p:grpSp>
        <p:nvGrpSpPr>
          <p:cNvPr id="18" name="Группа 17"/>
          <p:cNvGrpSpPr/>
          <p:nvPr/>
        </p:nvGrpSpPr>
        <p:grpSpPr>
          <a:xfrm>
            <a:off x="407368" y="387297"/>
            <a:ext cx="1872208" cy="1489794"/>
            <a:chOff x="407368" y="387297"/>
            <a:chExt cx="1872208" cy="1489794"/>
          </a:xfrm>
        </p:grpSpPr>
        <p:cxnSp>
          <p:nvCxnSpPr>
            <p:cNvPr id="11" name="Прямая соединительная линия 10"/>
            <p:cNvCxnSpPr/>
            <p:nvPr/>
          </p:nvCxnSpPr>
          <p:spPr>
            <a:xfrm>
              <a:off x="407368" y="387297"/>
              <a:ext cx="1872208" cy="0"/>
            </a:xfrm>
            <a:prstGeom prst="line">
              <a:avLst/>
            </a:prstGeom>
            <a:ln w="28575">
              <a:solidFill>
                <a:srgbClr val="D63077"/>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bwMode="auto">
            <a:xfrm>
              <a:off x="407368" y="387297"/>
              <a:ext cx="0" cy="1489794"/>
            </a:xfrm>
            <a:prstGeom prst="line">
              <a:avLst/>
            </a:prstGeom>
            <a:ln w="28575">
              <a:solidFill>
                <a:srgbClr val="D63077"/>
              </a:solidFill>
            </a:ln>
          </p:spPr>
          <p:style>
            <a:lnRef idx="1">
              <a:schemeClr val="accent1"/>
            </a:lnRef>
            <a:fillRef idx="0">
              <a:schemeClr val="accent1"/>
            </a:fillRef>
            <a:effectRef idx="0">
              <a:schemeClr val="accent1"/>
            </a:effectRef>
            <a:fontRef idx="minor">
              <a:schemeClr val="tx1"/>
            </a:fontRef>
          </p:style>
        </p:cxnSp>
      </p:grpSp>
      <p:cxnSp>
        <p:nvCxnSpPr>
          <p:cNvPr id="23" name="Прямая соединительная линия 22"/>
          <p:cNvCxnSpPr/>
          <p:nvPr/>
        </p:nvCxnSpPr>
        <p:spPr>
          <a:xfrm>
            <a:off x="6312024" y="4831966"/>
            <a:ext cx="5184576"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19" name="Группа 18"/>
          <p:cNvGrpSpPr/>
          <p:nvPr/>
        </p:nvGrpSpPr>
        <p:grpSpPr>
          <a:xfrm rot="10800000">
            <a:off x="9912425" y="4957490"/>
            <a:ext cx="1872208" cy="1489794"/>
            <a:chOff x="407368" y="387297"/>
            <a:chExt cx="1872208" cy="1489794"/>
          </a:xfrm>
        </p:grpSpPr>
        <p:cxnSp>
          <p:nvCxnSpPr>
            <p:cNvPr id="20" name="Прямая соединительная линия 19"/>
            <p:cNvCxnSpPr/>
            <p:nvPr/>
          </p:nvCxnSpPr>
          <p:spPr>
            <a:xfrm>
              <a:off x="407368" y="387297"/>
              <a:ext cx="1872208" cy="0"/>
            </a:xfrm>
            <a:prstGeom prst="line">
              <a:avLst/>
            </a:prstGeom>
            <a:ln w="28575">
              <a:solidFill>
                <a:srgbClr val="D63077"/>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bwMode="auto">
            <a:xfrm>
              <a:off x="407368" y="387297"/>
              <a:ext cx="0" cy="1489794"/>
            </a:xfrm>
            <a:prstGeom prst="line">
              <a:avLst/>
            </a:prstGeom>
            <a:ln w="28575">
              <a:solidFill>
                <a:srgbClr val="D63077"/>
              </a:solidFill>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380283" y="1822199"/>
            <a:ext cx="11089232" cy="307777"/>
          </a:xfrm>
          <a:prstGeom prst="rect">
            <a:avLst/>
          </a:prstGeom>
          <a:noFill/>
        </p:spPr>
        <p:txBody>
          <a:bodyPr wrap="square" rtlCol="0">
            <a:spAutoFit/>
          </a:bodyPr>
          <a:lstStyle/>
          <a:p>
            <a:pPr algn="ctr"/>
            <a:r>
              <a:rPr lang="ru-RU" sz="1400" dirty="0" smtClean="0">
                <a:solidFill>
                  <a:srgbClr val="CC3A6E"/>
                </a:solidFill>
                <a:latin typeface="Cambria" panose="02040503050406030204" pitchFamily="18" charset="0"/>
                <a:ea typeface="Cambria" panose="02040503050406030204" pitchFamily="18" charset="0"/>
              </a:rPr>
              <a:t>УПРАВЛЕНИЕ ПО ГОСУДАРСТВЕННОМУ КОНТРОЛЮ И НАДЗОРУ В СФЕРЕ ОБРАЗОВАНИЯ</a:t>
            </a:r>
            <a:endParaRPr lang="ru-RU" sz="1400" dirty="0">
              <a:solidFill>
                <a:srgbClr val="CC3A6E"/>
              </a:solidFill>
              <a:latin typeface="Cambria" panose="02040503050406030204" pitchFamily="18" charset="0"/>
              <a:ea typeface="Cambria" panose="02040503050406030204" pitchFamily="18" charset="0"/>
            </a:endParaRPr>
          </a:p>
        </p:txBody>
      </p:sp>
      <p:sp>
        <p:nvSpPr>
          <p:cNvPr id="10" name="TextBox 9"/>
          <p:cNvSpPr txBox="1"/>
          <p:nvPr/>
        </p:nvSpPr>
        <p:spPr>
          <a:xfrm>
            <a:off x="6264723" y="4827545"/>
            <a:ext cx="5733555" cy="584775"/>
          </a:xfrm>
          <a:prstGeom prst="rect">
            <a:avLst/>
          </a:prstGeom>
          <a:noFill/>
        </p:spPr>
        <p:txBody>
          <a:bodyPr wrap="square" rtlCol="0">
            <a:spAutoFit/>
          </a:bodyPr>
          <a:lstStyle/>
          <a:p>
            <a:pPr algn="just"/>
            <a:r>
              <a:rPr lang="ru-RU" sz="1600" i="1" dirty="0" err="1" smtClean="0">
                <a:latin typeface="Cambria" panose="02040503050406030204" pitchFamily="18" charset="0"/>
                <a:ea typeface="Cambria" panose="02040503050406030204" pitchFamily="18" charset="0"/>
              </a:rPr>
              <a:t>Щавелкина</a:t>
            </a:r>
            <a:r>
              <a:rPr lang="ru-RU" sz="1600" i="1" dirty="0" smtClean="0">
                <a:latin typeface="Cambria" panose="02040503050406030204" pitchFamily="18" charset="0"/>
                <a:ea typeface="Cambria" panose="02040503050406030204" pitchFamily="18" charset="0"/>
              </a:rPr>
              <a:t> Е.Н., главный специалист-эксперт отдела по государственному контролю (надзору) в сфере образования</a:t>
            </a:r>
            <a:endParaRPr lang="ru-RU" sz="1600" i="1" dirty="0">
              <a:latin typeface="Cambria" panose="02040503050406030204" pitchFamily="18" charset="0"/>
              <a:ea typeface="Cambria" panose="020405030504060302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1424592" y="26595"/>
            <a:ext cx="603556" cy="615749"/>
          </a:xfrm>
          <a:prstGeom prst="rect">
            <a:avLst/>
          </a:prstGeom>
        </p:spPr>
      </p:pic>
      <p:sp>
        <p:nvSpPr>
          <p:cNvPr id="6" name="Заголовок 5"/>
          <p:cNvSpPr>
            <a:spLocks noGrp="1"/>
          </p:cNvSpPr>
          <p:nvPr>
            <p:ph type="title"/>
          </p:nvPr>
        </p:nvSpPr>
        <p:spPr>
          <a:xfrm>
            <a:off x="1024128" y="585216"/>
            <a:ext cx="9720072" cy="395512"/>
          </a:xfrm>
        </p:spPr>
        <p:txBody>
          <a:bodyPr>
            <a:normAutofit/>
          </a:bodyPr>
          <a:lstStyle/>
          <a:p>
            <a:pPr algn="ctr"/>
            <a:r>
              <a:rPr lang="ru-RU" sz="2400" b="1" cap="none" dirty="0" smtClean="0">
                <a:latin typeface="Garamond" panose="02020404030301010803" pitchFamily="18" charset="0"/>
              </a:rPr>
              <a:t>наполняемость групп/классов в зависимости от нозологии</a:t>
            </a:r>
            <a:endParaRPr lang="ru-RU" sz="2400" b="1" cap="none" dirty="0">
              <a:latin typeface="Garamond" panose="02020404030301010803" pitchFamily="18" charset="0"/>
            </a:endParaRPr>
          </a:p>
        </p:txBody>
      </p:sp>
      <p:graphicFrame>
        <p:nvGraphicFramePr>
          <p:cNvPr id="9" name="Объект 8"/>
          <p:cNvGraphicFramePr>
            <a:graphicFrameLocks noGrp="1"/>
          </p:cNvGraphicFramePr>
          <p:nvPr>
            <p:ph sz="half" idx="1"/>
            <p:extLst>
              <p:ext uri="{D42A27DB-BD31-4B8C-83A1-F6EECF244321}">
                <p14:modId xmlns:p14="http://schemas.microsoft.com/office/powerpoint/2010/main" val="3142122891"/>
              </p:ext>
            </p:extLst>
          </p:nvPr>
        </p:nvGraphicFramePr>
        <p:xfrm>
          <a:off x="551384" y="1052734"/>
          <a:ext cx="5323166" cy="5702373"/>
        </p:xfrm>
        <a:graphic>
          <a:graphicData uri="http://schemas.openxmlformats.org/drawingml/2006/table">
            <a:tbl>
              <a:tblPr firstRow="1" bandRow="1">
                <a:tableStyleId>{5C22544A-7EE6-4342-B048-85BDC9FD1C3A}</a:tableStyleId>
              </a:tblPr>
              <a:tblGrid>
                <a:gridCol w="3024336">
                  <a:extLst>
                    <a:ext uri="{9D8B030D-6E8A-4147-A177-3AD203B41FA5}">
                      <a16:colId xmlns:a16="http://schemas.microsoft.com/office/drawing/2014/main" xmlns="" val="2164246465"/>
                    </a:ext>
                  </a:extLst>
                </a:gridCol>
                <a:gridCol w="1152128">
                  <a:extLst>
                    <a:ext uri="{9D8B030D-6E8A-4147-A177-3AD203B41FA5}">
                      <a16:colId xmlns:a16="http://schemas.microsoft.com/office/drawing/2014/main" xmlns="" val="806104084"/>
                    </a:ext>
                  </a:extLst>
                </a:gridCol>
                <a:gridCol w="1146702">
                  <a:extLst>
                    <a:ext uri="{9D8B030D-6E8A-4147-A177-3AD203B41FA5}">
                      <a16:colId xmlns:a16="http://schemas.microsoft.com/office/drawing/2014/main" xmlns="" val="818562409"/>
                    </a:ext>
                  </a:extLst>
                </a:gridCol>
              </a:tblGrid>
              <a:tr h="795461">
                <a:tc>
                  <a:txBody>
                    <a:bodyPr/>
                    <a:lstStyle/>
                    <a:p>
                      <a:pPr algn="ctr">
                        <a:lnSpc>
                          <a:spcPct val="107000"/>
                        </a:lnSpc>
                        <a:spcAft>
                          <a:spcPts val="800"/>
                        </a:spcAft>
                      </a:pPr>
                      <a:r>
                        <a:rPr lang="ru-RU" sz="1200" b="1" dirty="0" smtClean="0">
                          <a:effectLst/>
                          <a:latin typeface="Garamond" panose="02020404030301010803" pitchFamily="18" charset="0"/>
                        </a:rPr>
                        <a:t>Количество детей с ОВЗ в группе </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ru-RU" sz="1200" b="1" dirty="0">
                          <a:effectLst/>
                          <a:latin typeface="Garamond" panose="02020404030301010803" pitchFamily="18" charset="0"/>
                        </a:rPr>
                        <a:t>Возраст детей</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ru-RU" sz="1200" b="1" dirty="0">
                          <a:effectLst/>
                          <a:latin typeface="Garamond" panose="02020404030301010803" pitchFamily="18" charset="0"/>
                        </a:rPr>
                        <a:t>Всего детей в группе</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71254973"/>
                  </a:ext>
                </a:extLst>
              </a:tr>
              <a:tr h="1097281">
                <a:tc>
                  <a:txBody>
                    <a:bodyPr/>
                    <a:lstStyle/>
                    <a:p>
                      <a:pPr>
                        <a:lnSpc>
                          <a:spcPct val="107000"/>
                        </a:lnSpc>
                        <a:spcAft>
                          <a:spcPts val="800"/>
                        </a:spcAft>
                      </a:pPr>
                      <a:r>
                        <a:rPr lang="ru-RU" sz="1200" b="1" dirty="0">
                          <a:effectLst/>
                          <a:latin typeface="Garamond" panose="02020404030301010803" pitchFamily="18" charset="0"/>
                        </a:rPr>
                        <a:t>Не более 3</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Garamond" panose="02020404030301010803" pitchFamily="18" charset="0"/>
                        </a:rPr>
                        <a:t>До 3 лет</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b="1" dirty="0">
                          <a:effectLst/>
                          <a:latin typeface="Garamond" panose="02020404030301010803" pitchFamily="18" charset="0"/>
                        </a:rPr>
                        <a:t>10</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54164381"/>
                  </a:ext>
                </a:extLst>
              </a:tr>
              <a:tr h="1505896">
                <a:tc>
                  <a:txBody>
                    <a:bodyPr/>
                    <a:lstStyle/>
                    <a:p>
                      <a:pPr lvl="1">
                        <a:lnSpc>
                          <a:spcPct val="107000"/>
                        </a:lnSpc>
                        <a:spcAft>
                          <a:spcPts val="0"/>
                        </a:spcAft>
                      </a:pPr>
                      <a:r>
                        <a:rPr lang="ru-RU" sz="1200" b="1" dirty="0">
                          <a:effectLst/>
                          <a:latin typeface="Garamond" panose="02020404030301010803" pitchFamily="18" charset="0"/>
                        </a:rPr>
                        <a:t>Не более 3: </a:t>
                      </a:r>
                    </a:p>
                    <a:p>
                      <a:pPr lvl="1">
                        <a:lnSpc>
                          <a:spcPct val="107000"/>
                        </a:lnSpc>
                        <a:spcAft>
                          <a:spcPts val="0"/>
                        </a:spcAft>
                      </a:pPr>
                      <a:r>
                        <a:rPr lang="ru-RU" sz="1200" b="1" dirty="0">
                          <a:effectLst/>
                          <a:latin typeface="Garamond" panose="02020404030301010803" pitchFamily="18" charset="0"/>
                        </a:rPr>
                        <a:t>глухих, слепых, с нарушениями опорно-двигательного аппарата, с умственной отсталостью умеренной, тяжелой степени, с расстройствами аутистического спектра, со сложным дефектом</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Garamond" panose="02020404030301010803" pitchFamily="18" charset="0"/>
                        </a:rPr>
                        <a:t>Старше 3 лет</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b="1" dirty="0">
                          <a:effectLst/>
                          <a:latin typeface="Garamond" panose="02020404030301010803" pitchFamily="18" charset="0"/>
                        </a:rPr>
                        <a:t>10</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35553882"/>
                  </a:ext>
                </a:extLst>
              </a:tr>
              <a:tr h="1206454">
                <a:tc>
                  <a:txBody>
                    <a:bodyPr/>
                    <a:lstStyle/>
                    <a:p>
                      <a:pPr>
                        <a:lnSpc>
                          <a:spcPct val="107000"/>
                        </a:lnSpc>
                        <a:spcAft>
                          <a:spcPts val="0"/>
                        </a:spcAft>
                      </a:pPr>
                      <a:r>
                        <a:rPr lang="ru-RU" sz="1200" b="1" dirty="0">
                          <a:effectLst/>
                          <a:latin typeface="Garamond" panose="02020404030301010803" pitchFamily="18" charset="0"/>
                        </a:rPr>
                        <a:t>Не более 4: </a:t>
                      </a:r>
                    </a:p>
                    <a:p>
                      <a:pPr>
                        <a:lnSpc>
                          <a:spcPct val="107000"/>
                        </a:lnSpc>
                        <a:spcAft>
                          <a:spcPts val="0"/>
                        </a:spcAft>
                      </a:pPr>
                      <a:r>
                        <a:rPr lang="ru-RU" sz="1200" b="1" dirty="0">
                          <a:effectLst/>
                          <a:latin typeface="Garamond" panose="02020404030301010803" pitchFamily="18" charset="0"/>
                        </a:rPr>
                        <a:t>слабовидящих или с </a:t>
                      </a:r>
                      <a:r>
                        <a:rPr lang="ru-RU" sz="1200" b="1" dirty="0" err="1">
                          <a:effectLst/>
                          <a:latin typeface="Garamond" panose="02020404030301010803" pitchFamily="18" charset="0"/>
                        </a:rPr>
                        <a:t>амблиопией</a:t>
                      </a:r>
                      <a:r>
                        <a:rPr lang="ru-RU" sz="1200" b="1" dirty="0">
                          <a:effectLst/>
                          <a:latin typeface="Garamond" panose="02020404030301010803" pitchFamily="18" charset="0"/>
                        </a:rPr>
                        <a:t> или косоглазием, слабослышащих, с тяжелыми нарушениями речи, с умственной отсталостью легкой степени</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Garamond" panose="02020404030301010803" pitchFamily="18" charset="0"/>
                        </a:rPr>
                        <a:t>Старше 3 лет</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b="1" dirty="0">
                          <a:effectLst/>
                          <a:latin typeface="Garamond" panose="02020404030301010803" pitchFamily="18" charset="0"/>
                        </a:rPr>
                        <a:t>15</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2451662"/>
                  </a:ext>
                </a:extLst>
              </a:tr>
              <a:tr h="1097281">
                <a:tc>
                  <a:txBody>
                    <a:bodyPr/>
                    <a:lstStyle/>
                    <a:p>
                      <a:pPr>
                        <a:lnSpc>
                          <a:spcPct val="107000"/>
                        </a:lnSpc>
                        <a:spcAft>
                          <a:spcPts val="0"/>
                        </a:spcAft>
                      </a:pPr>
                      <a:r>
                        <a:rPr lang="ru-RU" sz="1200" b="1" dirty="0" smtClean="0">
                          <a:effectLst/>
                          <a:latin typeface="Garamond" panose="02020404030301010803" pitchFamily="18" charset="0"/>
                        </a:rPr>
                        <a:t>            Не </a:t>
                      </a:r>
                      <a:r>
                        <a:rPr lang="ru-RU" sz="1200" b="1" dirty="0">
                          <a:effectLst/>
                          <a:latin typeface="Garamond" panose="02020404030301010803" pitchFamily="18" charset="0"/>
                        </a:rPr>
                        <a:t>более 5: </a:t>
                      </a:r>
                    </a:p>
                    <a:p>
                      <a:pPr>
                        <a:lnSpc>
                          <a:spcPct val="107000"/>
                        </a:lnSpc>
                        <a:spcAft>
                          <a:spcPts val="0"/>
                        </a:spcAft>
                      </a:pPr>
                      <a:r>
                        <a:rPr lang="ru-RU" sz="1200" b="1" dirty="0" smtClean="0">
                          <a:effectLst/>
                          <a:latin typeface="Garamond" panose="02020404030301010803" pitchFamily="18" charset="0"/>
                        </a:rPr>
                        <a:t>            с </a:t>
                      </a:r>
                      <a:r>
                        <a:rPr lang="ru-RU" sz="1200" b="1" dirty="0">
                          <a:effectLst/>
                          <a:latin typeface="Garamond" panose="02020404030301010803" pitchFamily="18" charset="0"/>
                        </a:rPr>
                        <a:t>задержкой психического </a:t>
                      </a:r>
                      <a:r>
                        <a:rPr lang="ru-RU" sz="1200" b="1" dirty="0" smtClean="0">
                          <a:effectLst/>
                          <a:latin typeface="Garamond" panose="02020404030301010803" pitchFamily="18" charset="0"/>
                        </a:rPr>
                        <a:t>             развития </a:t>
                      </a:r>
                      <a:r>
                        <a:rPr lang="ru-RU" sz="1200" b="1" dirty="0">
                          <a:effectLst/>
                          <a:latin typeface="Garamond" panose="02020404030301010803" pitchFamily="18" charset="0"/>
                        </a:rPr>
                        <a:t>или с </a:t>
                      </a:r>
                      <a:r>
                        <a:rPr lang="ru-RU" sz="1200" b="1" dirty="0" smtClean="0">
                          <a:effectLst/>
                          <a:latin typeface="Garamond" panose="02020404030301010803" pitchFamily="18" charset="0"/>
                        </a:rPr>
                        <a:t>фонетико-        фонематическими </a:t>
                      </a:r>
                      <a:r>
                        <a:rPr lang="ru-RU" sz="1200" b="1" dirty="0">
                          <a:effectLst/>
                          <a:latin typeface="Garamond" panose="02020404030301010803" pitchFamily="18" charset="0"/>
                        </a:rPr>
                        <a:t>нарушениями речи</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Garamond" panose="02020404030301010803" pitchFamily="18" charset="0"/>
                        </a:rPr>
                        <a:t>Старше 3 лет</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b="1" dirty="0">
                          <a:effectLst/>
                          <a:latin typeface="Garamond" panose="02020404030301010803" pitchFamily="18" charset="0"/>
                        </a:rPr>
                        <a:t>17</a:t>
                      </a:r>
                      <a:endParaRPr lang="ru-RU" sz="12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40478316"/>
                  </a:ext>
                </a:extLst>
              </a:tr>
            </a:tbl>
          </a:graphicData>
        </a:graphic>
      </p:graphicFrame>
      <p:graphicFrame>
        <p:nvGraphicFramePr>
          <p:cNvPr id="10" name="Объект 9"/>
          <p:cNvGraphicFramePr>
            <a:graphicFrameLocks noGrp="1"/>
          </p:cNvGraphicFramePr>
          <p:nvPr>
            <p:ph sz="half" idx="2"/>
            <p:extLst>
              <p:ext uri="{D42A27DB-BD31-4B8C-83A1-F6EECF244321}">
                <p14:modId xmlns:p14="http://schemas.microsoft.com/office/powerpoint/2010/main" val="440966859"/>
              </p:ext>
            </p:extLst>
          </p:nvPr>
        </p:nvGraphicFramePr>
        <p:xfrm>
          <a:off x="5989638" y="1052736"/>
          <a:ext cx="5722986" cy="5702373"/>
        </p:xfrm>
        <a:graphic>
          <a:graphicData uri="http://schemas.openxmlformats.org/drawingml/2006/table">
            <a:tbl>
              <a:tblPr firstRow="1" bandRow="1">
                <a:tableStyleId>{5C22544A-7EE6-4342-B048-85BDC9FD1C3A}</a:tableStyleId>
              </a:tblPr>
              <a:tblGrid>
                <a:gridCol w="4340125">
                  <a:extLst>
                    <a:ext uri="{9D8B030D-6E8A-4147-A177-3AD203B41FA5}">
                      <a16:colId xmlns:a16="http://schemas.microsoft.com/office/drawing/2014/main" xmlns="" val="2407189903"/>
                    </a:ext>
                  </a:extLst>
                </a:gridCol>
                <a:gridCol w="1382861">
                  <a:extLst>
                    <a:ext uri="{9D8B030D-6E8A-4147-A177-3AD203B41FA5}">
                      <a16:colId xmlns:a16="http://schemas.microsoft.com/office/drawing/2014/main" xmlns="" val="3320793162"/>
                    </a:ext>
                  </a:extLst>
                </a:gridCol>
              </a:tblGrid>
              <a:tr h="457200">
                <a:tc>
                  <a:txBody>
                    <a:bodyPr/>
                    <a:lstStyle/>
                    <a:p>
                      <a:r>
                        <a:rPr lang="ru-RU" sz="1200" dirty="0" smtClean="0">
                          <a:latin typeface="Garamond" panose="02020404030301010803" pitchFamily="18" charset="0"/>
                        </a:rPr>
                        <a:t>Нозологическая</a:t>
                      </a:r>
                      <a:r>
                        <a:rPr lang="ru-RU" sz="1200" baseline="0" dirty="0" smtClean="0">
                          <a:latin typeface="Garamond" panose="02020404030301010803" pitchFamily="18" charset="0"/>
                        </a:rPr>
                        <a:t> группа</a:t>
                      </a:r>
                      <a:endParaRPr lang="ru-RU" sz="1200" dirty="0">
                        <a:latin typeface="Garamond" panose="02020404030301010803" pitchFamily="18" charset="0"/>
                      </a:endParaRPr>
                    </a:p>
                  </a:txBody>
                  <a:tcPr/>
                </a:tc>
                <a:tc>
                  <a:txBody>
                    <a:bodyPr/>
                    <a:lstStyle/>
                    <a:p>
                      <a:r>
                        <a:rPr lang="ru-RU" sz="1200" dirty="0" smtClean="0">
                          <a:latin typeface="Garamond" panose="02020404030301010803" pitchFamily="18" charset="0"/>
                        </a:rPr>
                        <a:t>Количество</a:t>
                      </a:r>
                      <a:r>
                        <a:rPr lang="ru-RU" sz="1200" baseline="0" dirty="0" smtClean="0">
                          <a:latin typeface="Garamond" panose="02020404030301010803" pitchFamily="18" charset="0"/>
                        </a:rPr>
                        <a:t> детей в  классе</a:t>
                      </a:r>
                      <a:endParaRPr lang="ru-RU" sz="1200" dirty="0">
                        <a:latin typeface="Garamond" panose="02020404030301010803" pitchFamily="18" charset="0"/>
                      </a:endParaRPr>
                    </a:p>
                  </a:txBody>
                  <a:tcPr/>
                </a:tc>
                <a:extLst>
                  <a:ext uri="{0D108BD9-81ED-4DB2-BD59-A6C34878D82A}">
                    <a16:rowId xmlns:a16="http://schemas.microsoft.com/office/drawing/2014/main" xmlns="" val="3955614457"/>
                  </a:ext>
                </a:extLst>
              </a:tr>
              <a:tr h="457200">
                <a:tc>
                  <a:txBody>
                    <a:bodyPr/>
                    <a:lstStyle/>
                    <a:p>
                      <a:r>
                        <a:rPr lang="ru-RU" sz="1200" b="1" dirty="0" smtClean="0">
                          <a:latin typeface="Garamond" panose="02020404030301010803" pitchFamily="18" charset="0"/>
                        </a:rPr>
                        <a:t>для глухих обучающихся </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6</a:t>
                      </a:r>
                    </a:p>
                    <a:p>
                      <a:endParaRPr lang="ru-RU" sz="1200" b="1" dirty="0">
                        <a:latin typeface="Garamond" panose="02020404030301010803" pitchFamily="18" charset="0"/>
                      </a:endParaRPr>
                    </a:p>
                  </a:txBody>
                  <a:tcPr/>
                </a:tc>
                <a:extLst>
                  <a:ext uri="{0D108BD9-81ED-4DB2-BD59-A6C34878D82A}">
                    <a16:rowId xmlns:a16="http://schemas.microsoft.com/office/drawing/2014/main" xmlns="" val="1016622906"/>
                  </a:ext>
                </a:extLst>
              </a:tr>
              <a:tr h="640080">
                <a:tc>
                  <a:txBody>
                    <a:bodyPr/>
                    <a:lstStyle/>
                    <a:p>
                      <a:r>
                        <a:rPr lang="ru-RU" sz="1200" b="1" dirty="0" smtClean="0">
                          <a:latin typeface="Garamond" panose="02020404030301010803" pitchFamily="18" charset="0"/>
                        </a:rPr>
                        <a:t>слабослышащих и позднооглохших обучающихся с легким недоразвитием речи, обусловленным нарушением слуха </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10</a:t>
                      </a:r>
                      <a:endParaRPr lang="ru-RU" sz="1200" b="1" dirty="0">
                        <a:latin typeface="Garamond" panose="02020404030301010803" pitchFamily="18" charset="0"/>
                      </a:endParaRPr>
                    </a:p>
                  </a:txBody>
                  <a:tcPr/>
                </a:tc>
                <a:extLst>
                  <a:ext uri="{0D108BD9-81ED-4DB2-BD59-A6C34878D82A}">
                    <a16:rowId xmlns:a16="http://schemas.microsoft.com/office/drawing/2014/main" xmlns="" val="996504080"/>
                  </a:ext>
                </a:extLst>
              </a:tr>
              <a:tr h="822960">
                <a:tc>
                  <a:txBody>
                    <a:bodyPr/>
                    <a:lstStyle/>
                    <a:p>
                      <a:r>
                        <a:rPr lang="ru-RU" sz="1200" b="1" dirty="0" smtClean="0">
                          <a:latin typeface="Garamond" panose="02020404030301010803" pitchFamily="18" charset="0"/>
                        </a:rPr>
                        <a:t>для слабослышащих и позднооглохших обучающихся с глубоким недоразвитием речи, обусловленным нарушением слуха</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6</a:t>
                      </a:r>
                      <a:endParaRPr lang="ru-RU" sz="1200" b="1" dirty="0">
                        <a:latin typeface="Garamond" panose="02020404030301010803" pitchFamily="18" charset="0"/>
                      </a:endParaRPr>
                    </a:p>
                  </a:txBody>
                  <a:tcPr/>
                </a:tc>
                <a:extLst>
                  <a:ext uri="{0D108BD9-81ED-4DB2-BD59-A6C34878D82A}">
                    <a16:rowId xmlns:a16="http://schemas.microsoft.com/office/drawing/2014/main" xmlns="" val="2680111437"/>
                  </a:ext>
                </a:extLst>
              </a:tr>
              <a:tr h="346311">
                <a:tc>
                  <a:txBody>
                    <a:bodyPr/>
                    <a:lstStyle/>
                    <a:p>
                      <a:r>
                        <a:rPr lang="ru-RU" sz="1200" b="1" dirty="0" smtClean="0">
                          <a:latin typeface="Garamond" panose="02020404030301010803" pitchFamily="18" charset="0"/>
                        </a:rPr>
                        <a:t>для слепых обучающихся </a:t>
                      </a:r>
                    </a:p>
                  </a:txBody>
                  <a:tcPr/>
                </a:tc>
                <a:tc>
                  <a:txBody>
                    <a:bodyPr/>
                    <a:lstStyle/>
                    <a:p>
                      <a:r>
                        <a:rPr lang="ru-RU" sz="1200" b="1" dirty="0" smtClean="0">
                          <a:latin typeface="Garamond" panose="02020404030301010803" pitchFamily="18" charset="0"/>
                        </a:rPr>
                        <a:t>8</a:t>
                      </a:r>
                      <a:endParaRPr lang="ru-RU" sz="1200" b="1" dirty="0">
                        <a:latin typeface="Garamond" panose="02020404030301010803" pitchFamily="18" charset="0"/>
                      </a:endParaRPr>
                    </a:p>
                  </a:txBody>
                  <a:tcPr/>
                </a:tc>
                <a:extLst>
                  <a:ext uri="{0D108BD9-81ED-4DB2-BD59-A6C34878D82A}">
                    <a16:rowId xmlns:a16="http://schemas.microsoft.com/office/drawing/2014/main" xmlns="" val="3189893676"/>
                  </a:ext>
                </a:extLst>
              </a:tr>
              <a:tr h="457200">
                <a:tc>
                  <a:txBody>
                    <a:bodyPr/>
                    <a:lstStyle/>
                    <a:p>
                      <a:r>
                        <a:rPr lang="ru-RU" sz="1200" b="1" dirty="0" smtClean="0">
                          <a:latin typeface="Garamond" panose="02020404030301010803" pitchFamily="18" charset="0"/>
                        </a:rPr>
                        <a:t>для слабовидящих обучающихся </a:t>
                      </a:r>
                    </a:p>
                    <a:p>
                      <a:r>
                        <a:rPr lang="ru-RU" sz="1200" b="1" dirty="0" smtClean="0">
                          <a:latin typeface="Garamond" panose="02020404030301010803" pitchFamily="18" charset="0"/>
                        </a:rPr>
                        <a:t> </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12</a:t>
                      </a:r>
                      <a:endParaRPr lang="ru-RU" sz="1200" b="1" dirty="0">
                        <a:latin typeface="Garamond" panose="02020404030301010803" pitchFamily="18" charset="0"/>
                      </a:endParaRPr>
                    </a:p>
                  </a:txBody>
                  <a:tcPr/>
                </a:tc>
                <a:extLst>
                  <a:ext uri="{0D108BD9-81ED-4DB2-BD59-A6C34878D82A}">
                    <a16:rowId xmlns:a16="http://schemas.microsoft.com/office/drawing/2014/main" xmlns="" val="3998104216"/>
                  </a:ext>
                </a:extLst>
              </a:tr>
              <a:tr h="346311">
                <a:tc>
                  <a:txBody>
                    <a:bodyPr/>
                    <a:lstStyle/>
                    <a:p>
                      <a:r>
                        <a:rPr lang="ru-RU" sz="1200" b="1" dirty="0" smtClean="0">
                          <a:latin typeface="Garamond" panose="02020404030301010803" pitchFamily="18" charset="0"/>
                        </a:rPr>
                        <a:t>для обучающихся с тяжелыми нарушениями речи</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12</a:t>
                      </a:r>
                      <a:endParaRPr lang="ru-RU" sz="1200" b="1" dirty="0">
                        <a:latin typeface="Garamond" panose="02020404030301010803" pitchFamily="18" charset="0"/>
                      </a:endParaRPr>
                    </a:p>
                  </a:txBody>
                  <a:tcPr/>
                </a:tc>
                <a:extLst>
                  <a:ext uri="{0D108BD9-81ED-4DB2-BD59-A6C34878D82A}">
                    <a16:rowId xmlns:a16="http://schemas.microsoft.com/office/drawing/2014/main" xmlns="" val="293096053"/>
                  </a:ext>
                </a:extLst>
              </a:tr>
              <a:tr h="457200">
                <a:tc>
                  <a:txBody>
                    <a:bodyPr/>
                    <a:lstStyle/>
                    <a:p>
                      <a:r>
                        <a:rPr lang="ru-RU" sz="1200" b="1" dirty="0" smtClean="0">
                          <a:latin typeface="Garamond" panose="02020404030301010803" pitchFamily="18" charset="0"/>
                        </a:rPr>
                        <a:t>для обучающихся с нарушениями опорно-двигательного аппарата</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10</a:t>
                      </a:r>
                      <a:endParaRPr lang="ru-RU" sz="1200" b="1" dirty="0">
                        <a:latin typeface="Garamond" panose="02020404030301010803" pitchFamily="18" charset="0"/>
                      </a:endParaRPr>
                    </a:p>
                  </a:txBody>
                  <a:tcPr/>
                </a:tc>
                <a:extLst>
                  <a:ext uri="{0D108BD9-81ED-4DB2-BD59-A6C34878D82A}">
                    <a16:rowId xmlns:a16="http://schemas.microsoft.com/office/drawing/2014/main" xmlns="" val="3258736672"/>
                  </a:ext>
                </a:extLst>
              </a:tr>
              <a:tr h="457200">
                <a:tc>
                  <a:txBody>
                    <a:bodyPr/>
                    <a:lstStyle/>
                    <a:p>
                      <a:r>
                        <a:rPr lang="ru-RU" sz="1200" b="1" dirty="0" smtClean="0">
                          <a:latin typeface="Garamond" panose="02020404030301010803" pitchFamily="18" charset="0"/>
                        </a:rPr>
                        <a:t>для обучающихся, имеющих задержку психического развития</a:t>
                      </a:r>
                      <a:r>
                        <a:rPr lang="ru-RU" sz="1200" b="1" baseline="0" dirty="0" smtClean="0">
                          <a:latin typeface="Garamond" panose="02020404030301010803" pitchFamily="18" charset="0"/>
                        </a:rPr>
                        <a:t> </a:t>
                      </a:r>
                      <a:r>
                        <a:rPr lang="ru-RU" sz="1200" b="1" dirty="0" smtClean="0">
                          <a:latin typeface="Garamond" panose="02020404030301010803" pitchFamily="18" charset="0"/>
                        </a:rPr>
                        <a:t> </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12</a:t>
                      </a:r>
                      <a:endParaRPr lang="ru-RU" sz="1200" b="1" dirty="0">
                        <a:latin typeface="Garamond" panose="02020404030301010803" pitchFamily="18" charset="0"/>
                      </a:endParaRPr>
                    </a:p>
                  </a:txBody>
                  <a:tcPr/>
                </a:tc>
                <a:extLst>
                  <a:ext uri="{0D108BD9-81ED-4DB2-BD59-A6C34878D82A}">
                    <a16:rowId xmlns:a16="http://schemas.microsoft.com/office/drawing/2014/main" xmlns="" val="774633532"/>
                  </a:ext>
                </a:extLst>
              </a:tr>
              <a:tr h="457200">
                <a:tc>
                  <a:txBody>
                    <a:bodyPr/>
                    <a:lstStyle/>
                    <a:p>
                      <a:r>
                        <a:rPr lang="ru-RU" sz="1200" b="1" dirty="0" smtClean="0">
                          <a:latin typeface="Garamond" panose="02020404030301010803" pitchFamily="18" charset="0"/>
                        </a:rPr>
                        <a:t>для обучающихся с умственной отсталостью (интеллектуальными нарушениями)</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12</a:t>
                      </a:r>
                      <a:endParaRPr lang="ru-RU" sz="1200" b="1" dirty="0">
                        <a:latin typeface="Garamond" panose="02020404030301010803" pitchFamily="18" charset="0"/>
                      </a:endParaRPr>
                    </a:p>
                  </a:txBody>
                  <a:tcPr/>
                </a:tc>
                <a:extLst>
                  <a:ext uri="{0D108BD9-81ED-4DB2-BD59-A6C34878D82A}">
                    <a16:rowId xmlns:a16="http://schemas.microsoft.com/office/drawing/2014/main" xmlns="" val="3359422447"/>
                  </a:ext>
                </a:extLst>
              </a:tr>
              <a:tr h="346311">
                <a:tc>
                  <a:txBody>
                    <a:bodyPr/>
                    <a:lstStyle/>
                    <a:p>
                      <a:r>
                        <a:rPr lang="ru-RU" sz="1200" b="1" dirty="0" smtClean="0">
                          <a:latin typeface="Garamond" panose="02020404030301010803" pitchFamily="18" charset="0"/>
                        </a:rPr>
                        <a:t>для обучающихся с расстройствами аутистического спектра  </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8</a:t>
                      </a:r>
                      <a:endParaRPr lang="ru-RU" sz="1200" b="1" dirty="0">
                        <a:latin typeface="Garamond" panose="02020404030301010803" pitchFamily="18" charset="0"/>
                      </a:endParaRPr>
                    </a:p>
                  </a:txBody>
                  <a:tcPr/>
                </a:tc>
                <a:extLst>
                  <a:ext uri="{0D108BD9-81ED-4DB2-BD59-A6C34878D82A}">
                    <a16:rowId xmlns:a16="http://schemas.microsoft.com/office/drawing/2014/main" xmlns="" val="3478406156"/>
                  </a:ext>
                </a:extLst>
              </a:tr>
              <a:tr h="457200">
                <a:tc>
                  <a:txBody>
                    <a:bodyPr/>
                    <a:lstStyle/>
                    <a:p>
                      <a:r>
                        <a:rPr lang="ru-RU" sz="1200" b="1" dirty="0" smtClean="0">
                          <a:latin typeface="Garamond" panose="02020404030301010803" pitchFamily="18" charset="0"/>
                        </a:rPr>
                        <a:t>для обучающихся со сложными дефектами (с тяжелыми множественными нарушениями развития) </a:t>
                      </a:r>
                      <a:endParaRPr lang="ru-RU" sz="1200" b="1" dirty="0">
                        <a:latin typeface="Garamond" panose="02020404030301010803" pitchFamily="18" charset="0"/>
                      </a:endParaRPr>
                    </a:p>
                  </a:txBody>
                  <a:tcPr/>
                </a:tc>
                <a:tc>
                  <a:txBody>
                    <a:bodyPr/>
                    <a:lstStyle/>
                    <a:p>
                      <a:r>
                        <a:rPr lang="ru-RU" sz="1200" b="1" dirty="0" smtClean="0">
                          <a:latin typeface="Garamond" panose="02020404030301010803" pitchFamily="18" charset="0"/>
                        </a:rPr>
                        <a:t>5</a:t>
                      </a:r>
                      <a:endParaRPr lang="ru-RU" sz="1200" b="1" dirty="0">
                        <a:latin typeface="Garamond" panose="02020404030301010803" pitchFamily="18" charset="0"/>
                      </a:endParaRPr>
                    </a:p>
                  </a:txBody>
                  <a:tcPr/>
                </a:tc>
                <a:extLst>
                  <a:ext uri="{0D108BD9-81ED-4DB2-BD59-A6C34878D82A}">
                    <a16:rowId xmlns:a16="http://schemas.microsoft.com/office/drawing/2014/main" xmlns="" val="740372949"/>
                  </a:ext>
                </a:extLst>
              </a:tr>
            </a:tbl>
          </a:graphicData>
        </a:graphic>
      </p:graphicFrame>
    </p:spTree>
    <p:extLst>
      <p:ext uri="{BB962C8B-B14F-4D97-AF65-F5344CB8AC3E}">
        <p14:creationId xmlns:p14="http://schemas.microsoft.com/office/powerpoint/2010/main" val="1679982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5360" y="1365309"/>
            <a:ext cx="2947482" cy="4601183"/>
          </a:xfrm>
        </p:spPr>
        <p:txBody>
          <a:bodyPr>
            <a:normAutofit/>
          </a:bodyPr>
          <a:lstStyle/>
          <a:p>
            <a:pPr algn="ctr"/>
            <a:r>
              <a:rPr lang="ru-RU" sz="2000" b="1" dirty="0">
                <a:latin typeface="Garamond" panose="02020404030301010803" pitchFamily="18" charset="0"/>
              </a:rPr>
              <a:t>Федеральный закон Российской Федерации от 29.12.2012 № 273-ФЗ «Об образовании в Российской Федерации»  </a:t>
            </a:r>
            <a:br>
              <a:rPr lang="ru-RU" sz="2000" b="1" dirty="0">
                <a:latin typeface="Garamond" panose="02020404030301010803" pitchFamily="18" charset="0"/>
              </a:rPr>
            </a:br>
            <a:r>
              <a:rPr lang="ru-RU" sz="2000" b="1" dirty="0">
                <a:latin typeface="Garamond" panose="02020404030301010803" pitchFamily="18" charset="0"/>
              </a:rPr>
              <a:t>(часть 6, часть 6.1. </a:t>
            </a:r>
            <a:r>
              <a:rPr lang="ru-RU" sz="2000" b="1" dirty="0" smtClean="0">
                <a:latin typeface="Garamond" panose="02020404030301010803" pitchFamily="18" charset="0"/>
              </a:rPr>
              <a:t/>
            </a:r>
            <a:br>
              <a:rPr lang="ru-RU" sz="2000" b="1" dirty="0" smtClean="0">
                <a:latin typeface="Garamond" panose="02020404030301010803" pitchFamily="18" charset="0"/>
              </a:rPr>
            </a:br>
            <a:r>
              <a:rPr lang="ru-RU" sz="2000" b="1" dirty="0" smtClean="0">
                <a:latin typeface="Garamond" panose="02020404030301010803" pitchFamily="18" charset="0"/>
              </a:rPr>
              <a:t>статьи </a:t>
            </a:r>
            <a:r>
              <a:rPr lang="ru-RU" sz="2000" b="1" dirty="0">
                <a:latin typeface="Garamond" panose="02020404030301010803" pitchFamily="18" charset="0"/>
              </a:rPr>
              <a:t>12)</a:t>
            </a:r>
          </a:p>
        </p:txBody>
      </p:sp>
      <p:sp>
        <p:nvSpPr>
          <p:cNvPr id="3" name="Объект 2"/>
          <p:cNvSpPr>
            <a:spLocks noGrp="1"/>
          </p:cNvSpPr>
          <p:nvPr>
            <p:ph idx="1"/>
          </p:nvPr>
        </p:nvSpPr>
        <p:spPr/>
        <p:txBody>
          <a:bodyPr/>
          <a:lstStyle/>
          <a:p>
            <a:pPr algn="ctr"/>
            <a:r>
              <a:rPr lang="ru-RU" sz="2400" b="1" dirty="0">
                <a:latin typeface="Garamond" panose="02020404030301010803" pitchFamily="18" charset="0"/>
              </a:rPr>
              <a:t>Образовательные программы </a:t>
            </a:r>
            <a:r>
              <a:rPr lang="ru-RU" sz="2400" b="1" dirty="0" smtClean="0">
                <a:latin typeface="Garamond" panose="02020404030301010803" pitchFamily="18" charset="0"/>
              </a:rPr>
              <a:t>разрабатываются </a:t>
            </a:r>
            <a:r>
              <a:rPr lang="ru-RU" sz="2400" b="1" dirty="0">
                <a:latin typeface="Garamond" panose="02020404030301010803" pitchFamily="18" charset="0"/>
              </a:rPr>
              <a:t>и утверждаются организацией, осуществляющей образовательную деятельность, в соответствии с </a:t>
            </a:r>
            <a:r>
              <a:rPr lang="ru-RU" sz="2400" b="1" dirty="0" smtClean="0">
                <a:latin typeface="Garamond" panose="02020404030301010803" pitchFamily="18" charset="0"/>
              </a:rPr>
              <a:t>федеральными государственными образовательными стандартами.</a:t>
            </a:r>
            <a:endParaRPr lang="ru-RU" sz="2400" b="1" dirty="0">
              <a:latin typeface="Garamond" panose="02020404030301010803" pitchFamily="18" charset="0"/>
            </a:endParaRPr>
          </a:p>
          <a:p>
            <a:pPr algn="ctr"/>
            <a:endParaRPr lang="ru-RU" sz="2400" b="1" dirty="0">
              <a:latin typeface="Garamond" panose="02020404030301010803" pitchFamily="18" charset="0"/>
            </a:endParaRPr>
          </a:p>
          <a:p>
            <a:pPr algn="ctr"/>
            <a:r>
              <a:rPr lang="ru-RU" sz="2400" b="1" dirty="0" smtClean="0">
                <a:latin typeface="Garamond" panose="02020404030301010803" pitchFamily="18" charset="0"/>
              </a:rPr>
              <a:t>Содержание </a:t>
            </a:r>
            <a:r>
              <a:rPr lang="ru-RU" sz="2400" b="1" dirty="0">
                <a:latin typeface="Garamond" panose="02020404030301010803" pitchFamily="18" charset="0"/>
              </a:rPr>
              <a:t>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федеральных основных общеобразовательных программ.</a:t>
            </a:r>
          </a:p>
          <a:p>
            <a:endParaRPr lang="ru-RU" dirty="0"/>
          </a:p>
        </p:txBody>
      </p:sp>
    </p:spTree>
    <p:extLst>
      <p:ext uri="{BB962C8B-B14F-4D97-AF65-F5344CB8AC3E}">
        <p14:creationId xmlns:p14="http://schemas.microsoft.com/office/powerpoint/2010/main" val="753314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1640616" y="116632"/>
            <a:ext cx="359695" cy="377985"/>
          </a:xfrm>
          <a:prstGeom prst="rect">
            <a:avLst/>
          </a:prstGeom>
        </p:spPr>
      </p:pic>
      <p:sp>
        <p:nvSpPr>
          <p:cNvPr id="2" name="Заголовок 1"/>
          <p:cNvSpPr>
            <a:spLocks noGrp="1"/>
          </p:cNvSpPr>
          <p:nvPr>
            <p:ph type="title"/>
          </p:nvPr>
        </p:nvSpPr>
        <p:spPr/>
        <p:txBody>
          <a:bodyPr>
            <a:normAutofit/>
          </a:bodyPr>
          <a:lstStyle/>
          <a:p>
            <a:pPr algn="ctr"/>
            <a:r>
              <a:rPr lang="ru-RU" sz="2000" b="1" dirty="0">
                <a:latin typeface="Garamond" panose="02020404030301010803" pitchFamily="18" charset="0"/>
              </a:rPr>
              <a:t>Федеральный закон Российской Федерации от 29.12.2012 № 273-ФЗ «Об образовании в Российской Федерации»  </a:t>
            </a:r>
            <a:br>
              <a:rPr lang="ru-RU" sz="2000" b="1" dirty="0">
                <a:latin typeface="Garamond" panose="02020404030301010803" pitchFamily="18" charset="0"/>
              </a:rPr>
            </a:br>
            <a:r>
              <a:rPr lang="ru-RU" sz="2000" b="1" dirty="0">
                <a:latin typeface="Garamond" panose="02020404030301010803" pitchFamily="18" charset="0"/>
              </a:rPr>
              <a:t>(часть  </a:t>
            </a:r>
            <a:r>
              <a:rPr lang="ru-RU" sz="2000" b="1" dirty="0" smtClean="0">
                <a:latin typeface="Garamond" panose="02020404030301010803" pitchFamily="18" charset="0"/>
              </a:rPr>
              <a:t>6.3. </a:t>
            </a:r>
            <a:r>
              <a:rPr lang="ru-RU" sz="2000" b="1" dirty="0">
                <a:latin typeface="Garamond" panose="02020404030301010803" pitchFamily="18" charset="0"/>
              </a:rPr>
              <a:t>статьи </a:t>
            </a:r>
            <a:r>
              <a:rPr lang="ru-RU" sz="2000" b="1" dirty="0" smtClean="0">
                <a:latin typeface="Garamond" panose="02020404030301010803" pitchFamily="18" charset="0"/>
              </a:rPr>
              <a:t>12)</a:t>
            </a:r>
            <a:r>
              <a:rPr lang="ru-RU" sz="2000" b="1" dirty="0">
                <a:latin typeface="Garamond" panose="02020404030301010803" pitchFamily="18" charset="0"/>
              </a:rPr>
              <a:t/>
            </a:r>
            <a:br>
              <a:rPr lang="ru-RU" sz="2000" b="1" dirty="0">
                <a:latin typeface="Garamond" panose="02020404030301010803" pitchFamily="18" charset="0"/>
              </a:rPr>
            </a:br>
            <a:r>
              <a:rPr lang="ru-RU" sz="2000" b="1" dirty="0">
                <a:latin typeface="Garamond" panose="02020404030301010803" pitchFamily="18" charset="0"/>
              </a:rPr>
              <a:t/>
            </a:r>
            <a:br>
              <a:rPr lang="ru-RU" sz="2000" b="1" dirty="0">
                <a:latin typeface="Garamond" panose="02020404030301010803" pitchFamily="18" charset="0"/>
              </a:rPr>
            </a:br>
            <a:r>
              <a:rPr lang="ru-RU" sz="2000" b="1" dirty="0">
                <a:latin typeface="Garamond" panose="02020404030301010803" pitchFamily="18" charset="0"/>
              </a:rPr>
              <a:t>Изменения вступают в силу с 01 </a:t>
            </a:r>
            <a:r>
              <a:rPr lang="ru-RU" sz="2000" b="1" dirty="0" smtClean="0">
                <a:latin typeface="Garamond" panose="02020404030301010803" pitchFamily="18" charset="0"/>
              </a:rPr>
              <a:t>сентября 2024 </a:t>
            </a:r>
            <a:r>
              <a:rPr lang="ru-RU" sz="2000" b="1" dirty="0">
                <a:latin typeface="Garamond" panose="02020404030301010803" pitchFamily="18" charset="0"/>
              </a:rPr>
              <a:t>года</a:t>
            </a:r>
          </a:p>
        </p:txBody>
      </p:sp>
      <p:sp>
        <p:nvSpPr>
          <p:cNvPr id="3" name="Объект 2"/>
          <p:cNvSpPr>
            <a:spLocks noGrp="1"/>
          </p:cNvSpPr>
          <p:nvPr>
            <p:ph idx="1"/>
          </p:nvPr>
        </p:nvSpPr>
        <p:spPr/>
        <p:txBody>
          <a:bodyPr>
            <a:normAutofit fontScale="92500" lnSpcReduction="10000"/>
          </a:bodyPr>
          <a:lstStyle/>
          <a:p>
            <a:pPr algn="ctr"/>
            <a:endParaRPr lang="ru-RU" b="1" dirty="0" smtClean="0">
              <a:latin typeface="Garamond" panose="02020404030301010803" pitchFamily="18" charset="0"/>
            </a:endParaRPr>
          </a:p>
          <a:p>
            <a:pPr algn="ctr"/>
            <a:r>
              <a:rPr lang="ru-RU" b="1" dirty="0" smtClean="0">
                <a:latin typeface="Garamond" panose="02020404030301010803" pitchFamily="18" charset="0"/>
              </a:rPr>
              <a:t>При </a:t>
            </a:r>
            <a:r>
              <a:rPr lang="ru-RU" b="1" dirty="0">
                <a:latin typeface="Garamond" panose="02020404030301010803" pitchFamily="18" charset="0"/>
              </a:rPr>
              <a:t>разработке основной общеобразовательной программы организации, осуществляющие образовательную деятельность по имеющим государственную аккредитацию образовательным программам начального общего, основного общего, среднего общего образования, предусматривают непосредственное применение при реализации обязательной части образовательной программы начального общего образования федеральных рабочих программ по учебным предметам "Русский язык", "Литературное чтение", "Окружающий мир" </a:t>
            </a:r>
            <a:r>
              <a:rPr lang="ru-RU" b="1" dirty="0">
                <a:solidFill>
                  <a:schemeClr val="accent1"/>
                </a:solidFill>
                <a:latin typeface="Garamond" panose="02020404030301010803" pitchFamily="18" charset="0"/>
              </a:rPr>
              <a:t>и "Труд (технология)", </a:t>
            </a:r>
            <a:r>
              <a:rPr lang="ru-RU" b="1" dirty="0">
                <a:latin typeface="Garamond" panose="02020404030301010803" pitchFamily="18" charset="0"/>
              </a:rPr>
              <a:t>при реализации обязательной части образовательной программы основного общего образования федеральных рабочих программ по учебным предметам "Русский язык", "Литература", "История", "Обществознание", "География", </a:t>
            </a:r>
            <a:r>
              <a:rPr lang="ru-RU" b="1" dirty="0">
                <a:solidFill>
                  <a:schemeClr val="accent1"/>
                </a:solidFill>
                <a:latin typeface="Garamond" panose="02020404030301010803" pitchFamily="18" charset="0"/>
              </a:rPr>
              <a:t>"Основы безопасности и защиты Родины" и "Труд (технология)", </a:t>
            </a:r>
            <a:r>
              <a:rPr lang="ru-RU" b="1" dirty="0">
                <a:latin typeface="Garamond" panose="02020404030301010803" pitchFamily="18" charset="0"/>
              </a:rPr>
              <a:t>а при реализации обязательной части образовательной программы среднего общего образования федеральных рабочих программ по учебным предметам "Русский язык", "Литература", "История", "Обществознание", "География" и </a:t>
            </a:r>
            <a:r>
              <a:rPr lang="ru-RU" b="1" dirty="0">
                <a:solidFill>
                  <a:schemeClr val="accent1"/>
                </a:solidFill>
                <a:latin typeface="Garamond" panose="02020404030301010803" pitchFamily="18" charset="0"/>
              </a:rPr>
              <a:t>"Основы безопасности и защиты Родины".</a:t>
            </a:r>
          </a:p>
          <a:p>
            <a:pPr algn="ctr"/>
            <a:endParaRPr lang="ru-RU" b="1" dirty="0">
              <a:latin typeface="Garamond" panose="02020404030301010803" pitchFamily="18" charset="0"/>
            </a:endParaRPr>
          </a:p>
          <a:p>
            <a:endParaRPr lang="ru-RU" dirty="0"/>
          </a:p>
        </p:txBody>
      </p:sp>
    </p:spTree>
    <p:extLst>
      <p:ext uri="{BB962C8B-B14F-4D97-AF65-F5344CB8AC3E}">
        <p14:creationId xmlns:p14="http://schemas.microsoft.com/office/powerpoint/2010/main" val="1800023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solidFill>
            <a:schemeClr val="accent1">
              <a:lumMod val="40000"/>
              <a:lumOff val="60000"/>
            </a:schemeClr>
          </a:solidFill>
          <a:effectLst>
            <a:innerShdw blurRad="63500" dist="50800" dir="13500000">
              <a:prstClr val="black">
                <a:alpha val="50000"/>
              </a:prstClr>
            </a:innerShdw>
          </a:effectLst>
        </p:spPr>
        <p:txBody>
          <a:bodyPr/>
          <a:lstStyle/>
          <a:p>
            <a:pPr algn="ctr"/>
            <a:r>
              <a:rPr lang="ru-RU" b="1" dirty="0">
                <a:latin typeface="Garamond" panose="02020404030301010803" pitchFamily="18" charset="0"/>
              </a:rPr>
              <a:t>ФГОС НОО ОВЗ</a:t>
            </a:r>
          </a:p>
        </p:txBody>
      </p:sp>
      <p:sp>
        <p:nvSpPr>
          <p:cNvPr id="7" name="Объект 6"/>
          <p:cNvSpPr>
            <a:spLocks noGrp="1"/>
          </p:cNvSpPr>
          <p:nvPr>
            <p:ph idx="1"/>
          </p:nvPr>
        </p:nvSpPr>
        <p:spPr>
          <a:xfrm>
            <a:off x="1024128" y="2286000"/>
            <a:ext cx="9720073" cy="3231232"/>
          </a:xfrm>
        </p:spPr>
        <p:txBody>
          <a:bodyPr>
            <a:normAutofit fontScale="92500"/>
          </a:bodyPr>
          <a:lstStyle/>
          <a:p>
            <a:pPr algn="ctr"/>
            <a:r>
              <a:rPr lang="ru-RU" sz="2400" b="1" dirty="0">
                <a:latin typeface="Garamond" panose="02020404030301010803" pitchFamily="18" charset="0"/>
                <a:cs typeface="Times New Roman" panose="02020603050405020304" pitchFamily="18" charset="0"/>
              </a:rPr>
              <a:t>Приказ  Министерства образования и науки Российской Федерации от 19.12.2014 </a:t>
            </a:r>
            <a:r>
              <a:rPr lang="ru-RU" sz="2400" b="1" dirty="0" smtClean="0">
                <a:latin typeface="Garamond" panose="02020404030301010803" pitchFamily="18" charset="0"/>
                <a:cs typeface="Times New Roman" panose="02020603050405020304" pitchFamily="18" charset="0"/>
              </a:rPr>
              <a:t>года № </a:t>
            </a:r>
            <a:r>
              <a:rPr lang="ru-RU" sz="2400" b="1" dirty="0">
                <a:latin typeface="Garamond" panose="02020404030301010803" pitchFamily="18" charset="0"/>
                <a:cs typeface="Times New Roman" panose="02020603050405020304" pitchFamily="18" charset="0"/>
              </a:rPr>
              <a:t>1598 «Об утверждении федерального государственного  образовательного стандарта начального общего  образования обучающихся с ограниченными возможностями </a:t>
            </a:r>
            <a:r>
              <a:rPr lang="ru-RU" sz="2400" b="1" dirty="0" smtClean="0">
                <a:latin typeface="Garamond" panose="02020404030301010803" pitchFamily="18" charset="0"/>
                <a:cs typeface="Times New Roman" panose="02020603050405020304" pitchFamily="18" charset="0"/>
              </a:rPr>
              <a:t>здоровья»</a:t>
            </a:r>
          </a:p>
          <a:p>
            <a:pPr algn="ctr"/>
            <a:r>
              <a:rPr lang="ru-RU" b="1" dirty="0" smtClean="0">
                <a:solidFill>
                  <a:srgbClr val="D63077"/>
                </a:solidFill>
                <a:latin typeface="Garamond" panose="02020404030301010803" pitchFamily="18" charset="0"/>
              </a:rPr>
              <a:t>Приказ Министерства просвещения России от 08.11.2022 № 955 «О внесении изменений в некоторые приказы Министерства образования и науки Российской Федерации и Министерства просвещения Российской Федерации,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(интеллектуальными нарушениями)»</a:t>
            </a:r>
            <a:endParaRPr lang="ru-RU" dirty="0">
              <a:solidFill>
                <a:srgbClr val="D63077"/>
              </a:solidFill>
            </a:endParaRPr>
          </a:p>
        </p:txBody>
      </p:sp>
      <p:sp>
        <p:nvSpPr>
          <p:cNvPr id="3" name="Прямоугольник 2"/>
          <p:cNvSpPr/>
          <p:nvPr/>
        </p:nvSpPr>
        <p:spPr>
          <a:xfrm>
            <a:off x="1343472" y="5448219"/>
            <a:ext cx="9505056" cy="878952"/>
          </a:xfrm>
          <a:prstGeom prst="rect">
            <a:avLst/>
          </a:prstGeom>
          <a:solidFill>
            <a:srgbClr val="CC57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слова "с учетом Примерных программ" заменить словами "федеральной программой"</a:t>
            </a:r>
          </a:p>
          <a:p>
            <a:pPr algn="ctr"/>
            <a:endParaRPr lang="ru-RU" dirty="0" smtClean="0"/>
          </a:p>
          <a:p>
            <a:pPr algn="ctr"/>
            <a:endParaRPr lang="ru-RU" dirty="0"/>
          </a:p>
        </p:txBody>
      </p:sp>
      <p:sp>
        <p:nvSpPr>
          <p:cNvPr id="4" name="TextBox 3"/>
          <p:cNvSpPr txBox="1"/>
          <p:nvPr/>
        </p:nvSpPr>
        <p:spPr>
          <a:xfrm>
            <a:off x="2495600" y="6309360"/>
            <a:ext cx="914400" cy="914400"/>
          </a:xfrm>
          <a:prstGeom prst="rect">
            <a:avLst/>
          </a:prstGeom>
          <a:noFill/>
        </p:spPr>
        <p:txBody>
          <a:bodyPr wrap="square" rtlCol="0">
            <a:spAutoFit/>
          </a:bodyPr>
          <a:lstStyle/>
          <a:p>
            <a:endParaRPr lang="ru-RU"/>
          </a:p>
        </p:txBody>
      </p:sp>
    </p:spTree>
    <p:extLst>
      <p:ext uri="{BB962C8B-B14F-4D97-AF65-F5344CB8AC3E}">
        <p14:creationId xmlns:p14="http://schemas.microsoft.com/office/powerpoint/2010/main" val="3365240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noFill/>
          <a:effectLst>
            <a:innerShdw blurRad="63500" dist="50800" dir="13500000">
              <a:prstClr val="black">
                <a:alpha val="50000"/>
              </a:prstClr>
            </a:innerShdw>
          </a:effectLst>
        </p:spPr>
        <p:txBody>
          <a:bodyPr/>
          <a:lstStyle/>
          <a:p>
            <a:pPr algn="ctr"/>
            <a:r>
              <a:rPr lang="ru-RU" b="1" dirty="0" smtClean="0">
                <a:latin typeface="Garamond" panose="02020404030301010803" pitchFamily="18" charset="0"/>
              </a:rPr>
              <a:t>ФАОП </a:t>
            </a:r>
            <a:r>
              <a:rPr lang="ru-RU" b="1" dirty="0">
                <a:latin typeface="Garamond" panose="02020404030301010803" pitchFamily="18" charset="0"/>
              </a:rPr>
              <a:t>НОО ОВЗ</a:t>
            </a:r>
          </a:p>
        </p:txBody>
      </p:sp>
      <p:sp>
        <p:nvSpPr>
          <p:cNvPr id="3" name="Объект 2"/>
          <p:cNvSpPr>
            <a:spLocks noGrp="1"/>
          </p:cNvSpPr>
          <p:nvPr>
            <p:ph idx="1"/>
          </p:nvPr>
        </p:nvSpPr>
        <p:spPr/>
        <p:txBody>
          <a:bodyPr/>
          <a:lstStyle/>
          <a:p>
            <a:pPr algn="ctr"/>
            <a:r>
              <a:rPr lang="ru-RU" sz="2800" b="1" dirty="0">
                <a:latin typeface="Garamond" panose="02020404030301010803" pitchFamily="18" charset="0"/>
              </a:rPr>
              <a:t>Федеральная адаптированная образовательная программа начального общего образования для обучающихся с ограниченными возможностями здоровья, утвержденная приказом Министерства просвещения Российской Федерации</a:t>
            </a:r>
          </a:p>
          <a:p>
            <a:pPr algn="ctr"/>
            <a:r>
              <a:rPr lang="ru-RU" sz="2800" b="1" dirty="0">
                <a:latin typeface="Garamond" panose="02020404030301010803" pitchFamily="18" charset="0"/>
              </a:rPr>
              <a:t> от 24.11.2022 № 1023</a:t>
            </a:r>
          </a:p>
          <a:p>
            <a:endParaRPr lang="ru-RU" dirty="0"/>
          </a:p>
        </p:txBody>
      </p:sp>
    </p:spTree>
    <p:extLst>
      <p:ext uri="{BB962C8B-B14F-4D97-AF65-F5344CB8AC3E}">
        <p14:creationId xmlns:p14="http://schemas.microsoft.com/office/powerpoint/2010/main" val="4002781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pPr algn="ctr"/>
            <a:r>
              <a:rPr lang="ru-RU" sz="2800" b="1" dirty="0">
                <a:latin typeface="Garamond" panose="02020404030301010803" pitchFamily="18" charset="0"/>
              </a:rPr>
              <a:t>ФАОП </a:t>
            </a:r>
            <a:r>
              <a:rPr lang="ru-RU" sz="2800" b="1" dirty="0" smtClean="0">
                <a:latin typeface="Garamond" panose="02020404030301010803" pitchFamily="18" charset="0"/>
              </a:rPr>
              <a:t>НОО </a:t>
            </a:r>
            <a:r>
              <a:rPr lang="ru-RU" sz="2800" b="1" dirty="0">
                <a:latin typeface="Garamond" panose="02020404030301010803" pitchFamily="18" charset="0"/>
              </a:rPr>
              <a:t>ОВЗ</a:t>
            </a:r>
            <a:br>
              <a:rPr lang="ru-RU" sz="2800" b="1" dirty="0">
                <a:latin typeface="Garamond" panose="02020404030301010803" pitchFamily="18" charset="0"/>
              </a:rPr>
            </a:br>
            <a:r>
              <a:rPr lang="ru-RU" sz="2800" b="1" dirty="0">
                <a:latin typeface="Garamond" panose="02020404030301010803" pitchFamily="18" charset="0"/>
              </a:rPr>
              <a:t>( </a:t>
            </a:r>
            <a:r>
              <a:rPr lang="ru-RU" sz="2000" b="1" dirty="0">
                <a:latin typeface="Garamond" panose="02020404030301010803" pitchFamily="18" charset="0"/>
              </a:rPr>
              <a:t>с изменениями, вступающими в силу </a:t>
            </a:r>
            <a:br>
              <a:rPr lang="ru-RU" sz="2000" b="1" dirty="0">
                <a:latin typeface="Garamond" panose="02020404030301010803" pitchFamily="18" charset="0"/>
              </a:rPr>
            </a:br>
            <a:r>
              <a:rPr lang="ru-RU" sz="2000" b="1" dirty="0">
                <a:latin typeface="Garamond" panose="02020404030301010803" pitchFamily="18" charset="0"/>
              </a:rPr>
              <a:t>01 сентября </a:t>
            </a:r>
            <a:br>
              <a:rPr lang="ru-RU" sz="2000" b="1" dirty="0">
                <a:latin typeface="Garamond" panose="02020404030301010803" pitchFamily="18" charset="0"/>
              </a:rPr>
            </a:br>
            <a:r>
              <a:rPr lang="ru-RU" sz="2000" b="1" dirty="0">
                <a:latin typeface="Garamond" panose="02020404030301010803" pitchFamily="18" charset="0"/>
              </a:rPr>
              <a:t>2024 года</a:t>
            </a:r>
            <a:r>
              <a:rPr lang="ru-RU" sz="2800" b="1" dirty="0">
                <a:latin typeface="Garamond" panose="02020404030301010803" pitchFamily="18" charset="0"/>
              </a:rPr>
              <a:t>)</a:t>
            </a:r>
          </a:p>
        </p:txBody>
      </p:sp>
      <p:sp>
        <p:nvSpPr>
          <p:cNvPr id="5" name="Объект 4"/>
          <p:cNvSpPr>
            <a:spLocks noGrp="1"/>
          </p:cNvSpPr>
          <p:nvPr>
            <p:ph idx="1"/>
          </p:nvPr>
        </p:nvSpPr>
        <p:spPr/>
        <p:txBody>
          <a:bodyPr/>
          <a:lstStyle/>
          <a:p>
            <a:pPr marL="0" indent="0" algn="ctr">
              <a:buNone/>
            </a:pPr>
            <a:r>
              <a:rPr lang="ru-RU" b="1" dirty="0">
                <a:latin typeface="Garamond" panose="02020404030301010803" pitchFamily="18" charset="0"/>
              </a:rPr>
              <a:t>П</a:t>
            </a:r>
            <a:r>
              <a:rPr lang="ru-RU" sz="2400" b="1" dirty="0">
                <a:latin typeface="Garamond" panose="02020404030301010803" pitchFamily="18" charset="0"/>
              </a:rPr>
              <a:t>риказ Министерства просвещения Российской Федерации  от 17.07.2024 № 495</a:t>
            </a:r>
          </a:p>
          <a:p>
            <a:pPr marL="0" indent="0" algn="ctr">
              <a:buNone/>
            </a:pPr>
            <a:r>
              <a:rPr lang="ru-RU" sz="2400" b="1" dirty="0">
                <a:latin typeface="Garamond" panose="02020404030301010803" pitchFamily="18" charset="0"/>
              </a:rPr>
              <a:t>«О внесении изменений в некоторые приказы Министерства просвещения Российской Федерации, касающиеся федеральных адаптированных образовательных программ»</a:t>
            </a:r>
          </a:p>
          <a:p>
            <a:pPr marL="0" indent="0" algn="ctr">
              <a:buNone/>
            </a:pPr>
            <a:r>
              <a:rPr lang="ru-RU" sz="2400" b="1" dirty="0">
                <a:solidFill>
                  <a:srgbClr val="D63077"/>
                </a:solidFill>
                <a:latin typeface="Garamond" panose="02020404030301010803" pitchFamily="18" charset="0"/>
              </a:rPr>
              <a:t>Изменения, касающиеся введения  учебного предмета «Технология (Труд)».</a:t>
            </a:r>
          </a:p>
          <a:p>
            <a:pPr algn="ctr"/>
            <a:endParaRPr lang="ru-RU" sz="2400" b="1" dirty="0">
              <a:solidFill>
                <a:srgbClr val="D63077"/>
              </a:solidFill>
              <a:latin typeface="Garamond" panose="02020404030301010803" pitchFamily="18" charset="0"/>
            </a:endParaRPr>
          </a:p>
        </p:txBody>
      </p:sp>
    </p:spTree>
    <p:extLst>
      <p:ext uri="{BB962C8B-B14F-4D97-AF65-F5344CB8AC3E}">
        <p14:creationId xmlns:p14="http://schemas.microsoft.com/office/powerpoint/2010/main" val="2957525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5400" y="692696"/>
            <a:ext cx="11017224" cy="4832092"/>
          </a:xfrm>
          <a:prstGeom prst="rect">
            <a:avLst/>
          </a:prstGeom>
          <a:solidFill>
            <a:schemeClr val="accent1">
              <a:lumMod val="40000"/>
              <a:lumOff val="60000"/>
            </a:schemeClr>
          </a:solidFill>
          <a:effectLst>
            <a:innerShdw blurRad="63500" dist="50800" dir="13500000">
              <a:prstClr val="black">
                <a:alpha val="50000"/>
              </a:prstClr>
            </a:innerShdw>
          </a:effectLst>
        </p:spPr>
        <p:txBody>
          <a:bodyPr wrap="square">
            <a:spAutoFit/>
          </a:bodyPr>
          <a:lstStyle/>
          <a:p>
            <a:pPr algn="ctr"/>
            <a:r>
              <a:rPr lang="ru-RU" sz="2800" b="1" dirty="0">
                <a:latin typeface="Garamond" panose="02020404030301010803" pitchFamily="18" charset="0"/>
              </a:rPr>
              <a:t>Обязательным элементом структуры учебного плана является «Коррекционно-развивающая область», реализующаяся через содержание коррекционных курсов, указанных в приложениях </a:t>
            </a:r>
            <a:endParaRPr lang="ru-RU" sz="2800" b="1" dirty="0" smtClean="0">
              <a:latin typeface="Garamond" panose="02020404030301010803" pitchFamily="18" charset="0"/>
            </a:endParaRPr>
          </a:p>
          <a:p>
            <a:pPr algn="ctr"/>
            <a:r>
              <a:rPr lang="ru-RU" sz="2800" b="1" dirty="0" smtClean="0">
                <a:latin typeface="Garamond" panose="02020404030301010803" pitchFamily="18" charset="0"/>
              </a:rPr>
              <a:t>№ </a:t>
            </a:r>
            <a:r>
              <a:rPr lang="ru-RU" sz="2800" b="1" dirty="0">
                <a:latin typeface="Garamond" panose="02020404030301010803" pitchFamily="18" charset="0"/>
              </a:rPr>
              <a:t>1-8 к ФГОС.</a:t>
            </a:r>
          </a:p>
          <a:p>
            <a:endParaRPr lang="ru-RU" sz="2800" b="1" dirty="0">
              <a:latin typeface="Garamond" panose="02020404030301010803" pitchFamily="18" charset="0"/>
            </a:endParaRPr>
          </a:p>
          <a:p>
            <a:pPr algn="ctr"/>
            <a:r>
              <a:rPr lang="ru-RU" sz="2800" b="1" dirty="0">
                <a:latin typeface="Garamond" panose="02020404030301010803" pitchFamily="18" charset="0"/>
              </a:rPr>
              <a:t>Часть учебного плана, формируемая участниками образовательных отношений, включает также часы на внеурочную деятельность (10 часов в неделю), предназначенные для реализации направлений внеурочной деятельности (не более 5 часов в неделю), и часы на коррекционно-развивающую область (не менее 5 часов в неделю).</a:t>
            </a:r>
          </a:p>
        </p:txBody>
      </p:sp>
    </p:spTree>
    <p:extLst>
      <p:ext uri="{BB962C8B-B14F-4D97-AF65-F5344CB8AC3E}">
        <p14:creationId xmlns:p14="http://schemas.microsoft.com/office/powerpoint/2010/main" val="1376014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07480"/>
          </a:xfrm>
        </p:spPr>
        <p:txBody>
          <a:bodyPr>
            <a:normAutofit fontScale="90000"/>
          </a:bodyPr>
          <a:lstStyle/>
          <a:p>
            <a:endParaRPr lang="ru-RU" dirty="0"/>
          </a:p>
        </p:txBody>
      </p:sp>
      <p:sp>
        <p:nvSpPr>
          <p:cNvPr id="3" name="Объект 2"/>
          <p:cNvSpPr>
            <a:spLocks noGrp="1"/>
          </p:cNvSpPr>
          <p:nvPr>
            <p:ph idx="1"/>
          </p:nvPr>
        </p:nvSpPr>
        <p:spPr>
          <a:xfrm>
            <a:off x="1024128" y="980728"/>
            <a:ext cx="9720073" cy="5328632"/>
          </a:xfrm>
          <a:solidFill>
            <a:schemeClr val="accent1">
              <a:lumMod val="20000"/>
              <a:lumOff val="80000"/>
            </a:schemeClr>
          </a:solidFill>
        </p:spPr>
        <p:txBody>
          <a:bodyPr/>
          <a:lstStyle/>
          <a:p>
            <a:pPr algn="ctr">
              <a:buFont typeface="Arial" panose="020B0604020202020204" pitchFamily="34" charset="0"/>
              <a:buChar char="•"/>
            </a:pPr>
            <a:r>
              <a:rPr lang="ru-RU" sz="3200" b="1" dirty="0" smtClean="0">
                <a:latin typeface="Garamond" panose="02020404030301010803" pitchFamily="18" charset="0"/>
              </a:rPr>
              <a:t> Реализацию </a:t>
            </a:r>
            <a:r>
              <a:rPr lang="ru-RU" sz="3200" b="1" dirty="0">
                <a:latin typeface="Garamond" panose="02020404030301010803" pitchFamily="18" charset="0"/>
              </a:rPr>
              <a:t>программы для обучающихся с ОВЗ  по вариантам программы 1.2., 2.2., 3.2., 4.2., 5.2., 6.2., 7.2., 8.2. целесообразно осуществлять в отдельных классах. </a:t>
            </a:r>
          </a:p>
          <a:p>
            <a:pPr algn="ctr">
              <a:buFont typeface="Arial" panose="020B0604020202020204" pitchFamily="34" charset="0"/>
              <a:buChar char="•"/>
            </a:pPr>
            <a:r>
              <a:rPr lang="ru-RU" sz="3200" b="1" dirty="0" smtClean="0">
                <a:latin typeface="Garamond" panose="02020404030301010803" pitchFamily="18" charset="0"/>
              </a:rPr>
              <a:t> В </a:t>
            </a:r>
            <a:r>
              <a:rPr lang="ru-RU" sz="3200" b="1" dirty="0">
                <a:latin typeface="Garamond" panose="02020404030301010803" pitchFamily="18" charset="0"/>
              </a:rPr>
              <a:t>случае, если обучение  организовано  в инклюзивных классах, пролонгацию можно осуществлять в первом или четвертом классе. При этом в  инклюзивном классе  реализуются два учебных плана.</a:t>
            </a:r>
          </a:p>
          <a:p>
            <a:endParaRPr lang="ru-RU" dirty="0"/>
          </a:p>
        </p:txBody>
      </p:sp>
    </p:spTree>
    <p:extLst>
      <p:ext uri="{BB962C8B-B14F-4D97-AF65-F5344CB8AC3E}">
        <p14:creationId xmlns:p14="http://schemas.microsoft.com/office/powerpoint/2010/main" val="72567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467520"/>
          </a:xfrm>
        </p:spPr>
        <p:txBody>
          <a:bodyPr>
            <a:normAutofit fontScale="90000"/>
          </a:bodyPr>
          <a:lstStyle/>
          <a:p>
            <a:endParaRPr lang="ru-RU"/>
          </a:p>
        </p:txBody>
      </p:sp>
      <p:sp>
        <p:nvSpPr>
          <p:cNvPr id="3" name="Объект 2"/>
          <p:cNvSpPr>
            <a:spLocks noGrp="1"/>
          </p:cNvSpPr>
          <p:nvPr>
            <p:ph idx="1"/>
          </p:nvPr>
        </p:nvSpPr>
        <p:spPr>
          <a:xfrm>
            <a:off x="1024128" y="1196752"/>
            <a:ext cx="9720073" cy="5112608"/>
          </a:xfrm>
          <a:solidFill>
            <a:schemeClr val="accent1">
              <a:lumMod val="20000"/>
              <a:lumOff val="80000"/>
            </a:schemeClr>
          </a:solidFill>
          <a:effectLst>
            <a:innerShdw blurRad="63500" dist="50800" dir="13500000">
              <a:prstClr val="black">
                <a:alpha val="50000"/>
              </a:prstClr>
            </a:innerShdw>
          </a:effectLst>
        </p:spPr>
        <p:txBody>
          <a:bodyPr>
            <a:normAutofit/>
          </a:bodyPr>
          <a:lstStyle/>
          <a:p>
            <a:pPr algn="ctr"/>
            <a:endParaRPr lang="ru-RU" sz="2800" b="1" dirty="0" smtClean="0">
              <a:latin typeface="Garamond" panose="02020404030301010803" pitchFamily="18" charset="0"/>
            </a:endParaRPr>
          </a:p>
          <a:p>
            <a:pPr algn="ctr"/>
            <a:r>
              <a:rPr lang="ru-RU" sz="2800" b="1" dirty="0" smtClean="0">
                <a:latin typeface="Garamond" panose="02020404030301010803" pitchFamily="18" charset="0"/>
              </a:rPr>
              <a:t>При </a:t>
            </a:r>
            <a:r>
              <a:rPr lang="ru-RU" sz="2800" b="1" dirty="0">
                <a:latin typeface="Garamond" panose="02020404030301010803" pitchFamily="18" charset="0"/>
              </a:rPr>
              <a:t>разработке разделов АООП НОО, отсутствующих в ФАОП НОО (рабочих  программ учебных предметов и коррекционных курсов, программы формирования базовых учебных действий для вариантов АООП НОО 1.3 – 8.3 и 1.4 – 8.4 и др.) образовательными организациями могут использоваться программно-методические материалы, размещенные по ссылкам</a:t>
            </a:r>
            <a:r>
              <a:rPr lang="ru-RU" sz="2800" b="1" dirty="0" smtClean="0">
                <a:latin typeface="Garamond" panose="02020404030301010803" pitchFamily="18" charset="0"/>
              </a:rPr>
              <a:t>: </a:t>
            </a:r>
            <a:r>
              <a:rPr lang="ru-RU" sz="2800" b="1" dirty="0" smtClean="0">
                <a:latin typeface="Garamond" panose="02020404030301010803" pitchFamily="18" charset="0"/>
                <a:hlinkClick r:id="rId2"/>
              </a:rPr>
              <a:t>https://fgosreestr.ru/</a:t>
            </a:r>
            <a:r>
              <a:rPr lang="ru-RU" sz="2800" b="1" dirty="0" smtClean="0">
                <a:latin typeface="Garamond" panose="02020404030301010803" pitchFamily="18" charset="0"/>
              </a:rPr>
              <a:t> ; </a:t>
            </a:r>
            <a:r>
              <a:rPr lang="ru-RU" sz="2800" b="1" dirty="0">
                <a:latin typeface="Garamond" panose="02020404030301010803" pitchFamily="18" charset="0"/>
                <a:hlinkClick r:id="rId3"/>
              </a:rPr>
              <a:t>https://ikp-rao.ru/frc-ovz</a:t>
            </a:r>
            <a:r>
              <a:rPr lang="ru-RU" sz="2800" b="1" dirty="0" smtClean="0">
                <a:latin typeface="Garamond" panose="02020404030301010803" pitchFamily="18" charset="0"/>
                <a:hlinkClick r:id="rId3"/>
              </a:rPr>
              <a:t>/</a:t>
            </a:r>
            <a:r>
              <a:rPr lang="ru-RU" sz="2800" b="1" dirty="0" smtClean="0">
                <a:latin typeface="Garamond" panose="02020404030301010803" pitchFamily="18" charset="0"/>
              </a:rPr>
              <a:t> .</a:t>
            </a:r>
            <a:endParaRPr lang="ru-RU" sz="2800" b="1" dirty="0">
              <a:latin typeface="Garamond" panose="02020404030301010803" pitchFamily="18" charset="0"/>
            </a:endParaRPr>
          </a:p>
          <a:p>
            <a:pPr algn="ctr"/>
            <a:endParaRPr lang="ru-RU" sz="2800" b="1" dirty="0">
              <a:latin typeface="Garamond" panose="02020404030301010803" pitchFamily="18" charset="0"/>
            </a:endParaRPr>
          </a:p>
        </p:txBody>
      </p:sp>
    </p:spTree>
    <p:extLst>
      <p:ext uri="{BB962C8B-B14F-4D97-AF65-F5344CB8AC3E}">
        <p14:creationId xmlns:p14="http://schemas.microsoft.com/office/powerpoint/2010/main" val="20175618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79488"/>
          </a:xfrm>
        </p:spPr>
        <p:txBody>
          <a:bodyPr>
            <a:normAutofit fontScale="90000"/>
          </a:bodyPr>
          <a:lstStyle/>
          <a:p>
            <a:endParaRPr lang="ru-RU" dirty="0"/>
          </a:p>
        </p:txBody>
      </p:sp>
      <p:sp>
        <p:nvSpPr>
          <p:cNvPr id="3" name="Объект 2"/>
          <p:cNvSpPr>
            <a:spLocks noGrp="1"/>
          </p:cNvSpPr>
          <p:nvPr>
            <p:ph idx="1"/>
          </p:nvPr>
        </p:nvSpPr>
        <p:spPr>
          <a:xfrm>
            <a:off x="1024128" y="1052736"/>
            <a:ext cx="9720073" cy="5256624"/>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3600" b="1" dirty="0">
                <a:latin typeface="Garamond" panose="02020404030301010803" pitchFamily="18" charset="0"/>
              </a:rPr>
              <a:t>При переходе обучающегося с уровня начального общего образования на уровень основного общего родители (законные представители) должны предоставить новое заключение ПМПК для определения варианта программы.</a:t>
            </a:r>
          </a:p>
          <a:p>
            <a:pPr algn="ctr"/>
            <a:endParaRPr lang="ru-RU" sz="3600" b="1" dirty="0">
              <a:latin typeface="Garamond" panose="02020404030301010803" pitchFamily="18" charset="0"/>
            </a:endParaRPr>
          </a:p>
        </p:txBody>
      </p:sp>
    </p:spTree>
    <p:extLst>
      <p:ext uri="{BB962C8B-B14F-4D97-AF65-F5344CB8AC3E}">
        <p14:creationId xmlns:p14="http://schemas.microsoft.com/office/powerpoint/2010/main" val="80516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918" y="1123837"/>
            <a:ext cx="3034769" cy="4601183"/>
          </a:xfrm>
        </p:spPr>
        <p:txBody>
          <a:bodyPr>
            <a:normAutofit/>
          </a:bodyPr>
          <a:lstStyle/>
          <a:p>
            <a:pPr algn="ctr"/>
            <a:r>
              <a:rPr lang="ru-RU" sz="2000" b="1" i="1" dirty="0">
                <a:latin typeface="Garamond" panose="02020404030301010803" pitchFamily="18" charset="0"/>
                <a:cs typeface="Times New Roman" panose="02020603050405020304" pitchFamily="18" charset="0"/>
              </a:rPr>
              <a:t>Федеральный</a:t>
            </a:r>
            <a:r>
              <a:rPr lang="ru-RU" sz="2000" b="1" i="1" dirty="0">
                <a:latin typeface="Times New Roman" panose="02020603050405020304" pitchFamily="18" charset="0"/>
                <a:cs typeface="Times New Roman" panose="02020603050405020304" pitchFamily="18" charset="0"/>
              </a:rPr>
              <a:t> закон </a:t>
            </a:r>
            <a:r>
              <a:rPr lang="ru-RU" sz="2000" b="1" i="1" dirty="0" smtClean="0">
                <a:latin typeface="Times New Roman" panose="02020603050405020304" pitchFamily="18" charset="0"/>
                <a:cs typeface="Times New Roman" panose="02020603050405020304" pitchFamily="18" charset="0"/>
              </a:rPr>
              <a:t>Российской </a:t>
            </a:r>
            <a:r>
              <a:rPr lang="ru-RU" sz="2000" b="1" i="1" dirty="0">
                <a:latin typeface="Times New Roman" panose="02020603050405020304" pitchFamily="18" charset="0"/>
                <a:cs typeface="Times New Roman" panose="02020603050405020304" pitchFamily="18" charset="0"/>
              </a:rPr>
              <a:t>Федерации от 29.12.2012 № 273-ФЗ «Об образовании в Российской Федерации» </a:t>
            </a:r>
            <a:r>
              <a:rPr lang="ru-RU" sz="2000" b="1" i="1" dirty="0" smtClean="0">
                <a:latin typeface="Times New Roman" panose="02020603050405020304" pitchFamily="18" charset="0"/>
                <a:cs typeface="Times New Roman" panose="02020603050405020304" pitchFamily="18" charset="0"/>
              </a:rPr>
              <a:t>(</a:t>
            </a:r>
            <a:r>
              <a:rPr lang="ru-RU" sz="2000" b="1" i="1" dirty="0">
                <a:latin typeface="Times New Roman" panose="02020603050405020304" pitchFamily="18" charset="0"/>
                <a:cs typeface="Times New Roman" panose="02020603050405020304" pitchFamily="18" charset="0"/>
              </a:rPr>
              <a:t>часть 2 статьи 79, пункт 1 части 5 статьи 5)</a:t>
            </a:r>
          </a:p>
        </p:txBody>
      </p:sp>
      <p:sp>
        <p:nvSpPr>
          <p:cNvPr id="3" name="Объект 2"/>
          <p:cNvSpPr>
            <a:spLocks noGrp="1"/>
          </p:cNvSpPr>
          <p:nvPr>
            <p:ph idx="1"/>
          </p:nvPr>
        </p:nvSpPr>
        <p:spPr/>
        <p:txBody>
          <a:bodyPr>
            <a:normAutofit fontScale="92500" lnSpcReduction="10000"/>
          </a:bodyPr>
          <a:lstStyle/>
          <a:p>
            <a:pPr algn="ctr">
              <a:lnSpc>
                <a:spcPct val="150000"/>
              </a:lnSpc>
              <a:spcBef>
                <a:spcPts val="0"/>
              </a:spcBef>
            </a:pPr>
            <a:r>
              <a:rPr lang="ru-RU" sz="3200" b="1" dirty="0">
                <a:latin typeface="Garamond" panose="02020404030301010803" pitchFamily="18" charset="0"/>
                <a:cs typeface="Times New Roman" panose="02020603050405020304" pitchFamily="18" charset="0"/>
              </a:rPr>
              <a:t> общее образование обучающийся</a:t>
            </a:r>
          </a:p>
          <a:p>
            <a:pPr marL="0" indent="0" algn="ctr">
              <a:lnSpc>
                <a:spcPct val="120000"/>
              </a:lnSpc>
              <a:spcBef>
                <a:spcPts val="0"/>
              </a:spcBef>
              <a:buNone/>
            </a:pPr>
            <a:r>
              <a:rPr lang="ru-RU" sz="3200" b="1" dirty="0" smtClean="0">
                <a:latin typeface="Garamond" panose="02020404030301010803" pitchFamily="18" charset="0"/>
                <a:cs typeface="Times New Roman" panose="02020603050405020304" pitchFamily="18" charset="0"/>
              </a:rPr>
              <a:t>с </a:t>
            </a:r>
            <a:r>
              <a:rPr lang="ru-RU" sz="3200" b="1" dirty="0">
                <a:latin typeface="Garamond" panose="02020404030301010803" pitchFamily="18" charset="0"/>
                <a:cs typeface="Times New Roman" panose="02020603050405020304" pitchFamily="18" charset="0"/>
              </a:rPr>
              <a:t>ограниченными возможностями здоровья  осуществляется в организациях, осуществляющих образовательную деятельность по адаптированным образовательным программам (АООП), </a:t>
            </a:r>
          </a:p>
          <a:p>
            <a:pPr marL="0" indent="0" algn="ctr">
              <a:lnSpc>
                <a:spcPct val="150000"/>
              </a:lnSpc>
              <a:spcBef>
                <a:spcPts val="0"/>
              </a:spcBef>
              <a:buNone/>
            </a:pPr>
            <a:r>
              <a:rPr lang="ru-RU" sz="3200" b="1" dirty="0">
                <a:latin typeface="Garamond" panose="02020404030301010803" pitchFamily="18" charset="0"/>
                <a:cs typeface="Times New Roman" panose="02020603050405020304" pitchFamily="18" charset="0"/>
              </a:rPr>
              <a:t>в том числе посредством организации инклюзивного образования</a:t>
            </a:r>
            <a:r>
              <a:rPr lang="ru-RU" dirty="0"/>
              <a:t>. </a:t>
            </a:r>
          </a:p>
        </p:txBody>
      </p:sp>
      <p:pic>
        <p:nvPicPr>
          <p:cNvPr id="4" name="Рисунок 3"/>
          <p:cNvPicPr>
            <a:picLocks noChangeAspect="1"/>
          </p:cNvPicPr>
          <p:nvPr/>
        </p:nvPicPr>
        <p:blipFill>
          <a:blip r:embed="rId2"/>
          <a:stretch>
            <a:fillRect/>
          </a:stretch>
        </p:blipFill>
        <p:spPr>
          <a:xfrm>
            <a:off x="11568608" y="116632"/>
            <a:ext cx="579170" cy="579170"/>
          </a:xfrm>
          <a:prstGeom prst="rect">
            <a:avLst/>
          </a:prstGeom>
        </p:spPr>
      </p:pic>
    </p:spTree>
    <p:extLst>
      <p:ext uri="{BB962C8B-B14F-4D97-AF65-F5344CB8AC3E}">
        <p14:creationId xmlns:p14="http://schemas.microsoft.com/office/powerpoint/2010/main" val="14668838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404664"/>
            <a:ext cx="9720072" cy="720080"/>
          </a:xfrm>
          <a:solidFill>
            <a:schemeClr val="accent1">
              <a:lumMod val="40000"/>
              <a:lumOff val="60000"/>
            </a:schemeClr>
          </a:solidFill>
          <a:effectLst>
            <a:innerShdw blurRad="63500" dist="50800" dir="13500000">
              <a:prstClr val="black">
                <a:alpha val="50000"/>
              </a:prstClr>
            </a:innerShdw>
          </a:effectLst>
        </p:spPr>
        <p:txBody>
          <a:bodyPr>
            <a:noAutofit/>
          </a:bodyPr>
          <a:lstStyle/>
          <a:p>
            <a:pPr algn="ctr"/>
            <a:r>
              <a:rPr lang="ru-RU" sz="2400" b="1" cap="none" dirty="0">
                <a:latin typeface="Garamond" panose="02020404030301010803" pitchFamily="18" charset="0"/>
              </a:rPr>
              <a:t>П</a:t>
            </a:r>
            <a:r>
              <a:rPr lang="ru-RU" sz="2400" b="1" cap="none" dirty="0" smtClean="0">
                <a:latin typeface="Garamond" panose="02020404030301010803" pitchFamily="18" charset="0"/>
              </a:rPr>
              <a:t>родолжение обучения после окончания обучения по  АООП НОО ОВЗ </a:t>
            </a:r>
            <a:endParaRPr lang="ru-RU" sz="2400" b="1" cap="none" dirty="0">
              <a:latin typeface="Garamond" panose="02020404030301010803"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091451475"/>
              </p:ext>
            </p:extLst>
          </p:nvPr>
        </p:nvGraphicFramePr>
        <p:xfrm>
          <a:off x="1023938" y="1268413"/>
          <a:ext cx="9720262" cy="50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18846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259608"/>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5400" b="1" dirty="0" smtClean="0">
                <a:latin typeface="Garamond" panose="02020404030301010803" pitchFamily="18" charset="0"/>
              </a:rPr>
              <a:t>ФГОС ООО</a:t>
            </a:r>
            <a:endParaRPr lang="ru-RU" sz="5400" b="1" dirty="0">
              <a:latin typeface="Garamond" panose="02020404030301010803" pitchFamily="18" charset="0"/>
            </a:endParaRPr>
          </a:p>
        </p:txBody>
      </p:sp>
      <p:sp>
        <p:nvSpPr>
          <p:cNvPr id="3" name="Объект 2"/>
          <p:cNvSpPr>
            <a:spLocks noGrp="1"/>
          </p:cNvSpPr>
          <p:nvPr>
            <p:ph idx="1"/>
          </p:nvPr>
        </p:nvSpPr>
        <p:spPr>
          <a:xfrm>
            <a:off x="1024128" y="1844824"/>
            <a:ext cx="9720073" cy="4464536"/>
          </a:xfrm>
        </p:spPr>
        <p:txBody>
          <a:bodyPr>
            <a:normAutofit/>
          </a:bodyPr>
          <a:lstStyle/>
          <a:p>
            <a:pPr algn="ctr"/>
            <a:r>
              <a:rPr lang="ru-RU" sz="2400" b="1" dirty="0">
                <a:latin typeface="Garamond" panose="02020404030301010803" pitchFamily="18" charset="0"/>
              </a:rPr>
              <a:t>АООП ООО разрабатывается в соответствии с федеральным государственным стандартом основного общего образования, утвержденным приказом Министерства просвещения Российской Федерации от 31.05.2021  № 287 </a:t>
            </a:r>
          </a:p>
          <a:p>
            <a:pPr algn="ctr"/>
            <a:r>
              <a:rPr lang="ru-RU" sz="2400" b="1" dirty="0">
                <a:latin typeface="Garamond" panose="02020404030301010803" pitchFamily="18" charset="0"/>
              </a:rPr>
              <a:t>или </a:t>
            </a:r>
          </a:p>
          <a:p>
            <a:pPr algn="ctr"/>
            <a:r>
              <a:rPr lang="ru-RU" sz="2400" b="1" dirty="0">
                <a:latin typeface="Garamond" panose="02020404030301010803" pitchFamily="18" charset="0"/>
              </a:rPr>
              <a:t>федеральным государственный образовательный стандартом основного общего образования, утвержденным приказом Министерства образования и науки Российской Федерации от 19.12.2010 года № 1897 в случае если в классах образовательной организации не введен обновленный стандарт </a:t>
            </a:r>
          </a:p>
        </p:txBody>
      </p:sp>
      <p:sp>
        <p:nvSpPr>
          <p:cNvPr id="4" name="Прямоугольник 3"/>
          <p:cNvSpPr/>
          <p:nvPr/>
        </p:nvSpPr>
        <p:spPr>
          <a:xfrm>
            <a:off x="1024128" y="5949280"/>
            <a:ext cx="9896408" cy="504056"/>
          </a:xfrm>
          <a:prstGeom prst="rect">
            <a:avLst/>
          </a:prstGeom>
          <a:solidFill>
            <a:schemeClr val="accent1">
              <a:lumMod val="40000"/>
              <a:lumOff val="60000"/>
            </a:schemeClr>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rgbClr val="0070C0"/>
                </a:solidFill>
              </a:rPr>
              <a:t>Обращаем Ваше внимание, что ФГОС ООО ОВЗ не существует!</a:t>
            </a:r>
            <a:endParaRPr lang="ru-RU" dirty="0">
              <a:solidFill>
                <a:srgbClr val="0070C0"/>
              </a:solidFill>
            </a:endParaRPr>
          </a:p>
        </p:txBody>
      </p:sp>
    </p:spTree>
    <p:extLst>
      <p:ext uri="{BB962C8B-B14F-4D97-AF65-F5344CB8AC3E}">
        <p14:creationId xmlns:p14="http://schemas.microsoft.com/office/powerpoint/2010/main" val="3013679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539528"/>
          </a:xfrm>
        </p:spPr>
        <p:txBody>
          <a:bodyPr>
            <a:normAutofit fontScale="90000"/>
          </a:bodyPr>
          <a:lstStyle/>
          <a:p>
            <a:endParaRPr lang="ru-RU" dirty="0"/>
          </a:p>
        </p:txBody>
      </p:sp>
      <p:sp>
        <p:nvSpPr>
          <p:cNvPr id="3" name="Объект 2"/>
          <p:cNvSpPr>
            <a:spLocks noGrp="1"/>
          </p:cNvSpPr>
          <p:nvPr>
            <p:ph idx="1"/>
          </p:nvPr>
        </p:nvSpPr>
        <p:spPr>
          <a:xfrm>
            <a:off x="1024128" y="1340768"/>
            <a:ext cx="9720073" cy="4968592"/>
          </a:xfrm>
          <a:solidFill>
            <a:schemeClr val="accent1">
              <a:lumMod val="40000"/>
              <a:lumOff val="60000"/>
            </a:schemeClr>
          </a:solidFill>
          <a:effectLst>
            <a:innerShdw blurRad="63500" dist="50800" dir="13500000">
              <a:prstClr val="black">
                <a:alpha val="50000"/>
              </a:prstClr>
            </a:innerShdw>
          </a:effectLst>
        </p:spPr>
        <p:txBody>
          <a:bodyPr/>
          <a:lstStyle/>
          <a:p>
            <a:pPr algn="ctr"/>
            <a:r>
              <a:rPr lang="ru-RU" dirty="0"/>
              <a:t> </a:t>
            </a:r>
            <a:r>
              <a:rPr lang="ru-RU" sz="3600" b="1" dirty="0">
                <a:latin typeface="Garamond" panose="02020404030301010803" pitchFamily="18" charset="0"/>
              </a:rPr>
              <a:t>Для обучающихся с ОВЗ при обучении по адаптированным программам основного общего образования, независимо от применяемых образовательных технологий, срок получения основного общего образования может быть увеличен, но не более чем до шести лет. </a:t>
            </a:r>
          </a:p>
          <a:p>
            <a:pPr algn="ctr"/>
            <a:r>
              <a:rPr lang="ru-RU" sz="3600" b="1" dirty="0">
                <a:latin typeface="Garamond" panose="02020404030301010803" pitchFamily="18" charset="0"/>
              </a:rPr>
              <a:t>(пункт 17 ФГОС ООО 2021).</a:t>
            </a:r>
          </a:p>
          <a:p>
            <a:endParaRPr lang="ru-RU" dirty="0"/>
          </a:p>
        </p:txBody>
      </p:sp>
    </p:spTree>
    <p:extLst>
      <p:ext uri="{BB962C8B-B14F-4D97-AF65-F5344CB8AC3E}">
        <p14:creationId xmlns:p14="http://schemas.microsoft.com/office/powerpoint/2010/main" val="1455490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395512"/>
          </a:xfrm>
        </p:spPr>
        <p:txBody>
          <a:bodyPr>
            <a:normAutofit fontScale="90000"/>
          </a:bodyPr>
          <a:lstStyle/>
          <a:p>
            <a:endParaRPr lang="ru-RU" dirty="0"/>
          </a:p>
        </p:txBody>
      </p:sp>
      <p:sp>
        <p:nvSpPr>
          <p:cNvPr id="3" name="Объект 2"/>
          <p:cNvSpPr>
            <a:spLocks noGrp="1"/>
          </p:cNvSpPr>
          <p:nvPr>
            <p:ph idx="1"/>
          </p:nvPr>
        </p:nvSpPr>
        <p:spPr>
          <a:xfrm>
            <a:off x="1024128" y="980728"/>
            <a:ext cx="9720073" cy="5328632"/>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3200" b="1" dirty="0">
                <a:latin typeface="Garamond" panose="02020404030301010803" pitchFamily="18" charset="0"/>
              </a:rPr>
              <a:t>Независимо от отсутствия или наличия пролонгации, количества учебных лет и наименования класса на последнем году обучения в начальной школе, дети с ОВЗ начинают обучение по АООП ООО, </a:t>
            </a:r>
            <a:r>
              <a:rPr lang="ru-RU" sz="3200" b="1" dirty="0" smtClean="0">
                <a:latin typeface="Garamond" panose="02020404030301010803" pitchFamily="18" charset="0"/>
              </a:rPr>
              <a:t>т.е</a:t>
            </a:r>
            <a:r>
              <a:rPr lang="ru-RU" sz="3200" b="1" dirty="0">
                <a:latin typeface="Garamond" panose="02020404030301010803" pitchFamily="18" charset="0"/>
              </a:rPr>
              <a:t>. зачисляются в 5 класс</a:t>
            </a:r>
            <a:r>
              <a:rPr lang="ru-RU" sz="3200" b="1" dirty="0" smtClean="0">
                <a:latin typeface="Garamond" panose="02020404030301010803" pitchFamily="18" charset="0"/>
              </a:rPr>
              <a:t>.</a:t>
            </a:r>
          </a:p>
          <a:p>
            <a:pPr algn="ctr"/>
            <a:endParaRPr lang="ru-RU" sz="3200" b="1" dirty="0">
              <a:latin typeface="Garamond" panose="02020404030301010803" pitchFamily="18" charset="0"/>
            </a:endParaRPr>
          </a:p>
          <a:p>
            <a:pPr algn="ctr"/>
            <a:r>
              <a:rPr lang="ru-RU" sz="3200" b="1" dirty="0">
                <a:latin typeface="Garamond" panose="02020404030301010803" pitchFamily="18" charset="0"/>
              </a:rPr>
              <a:t> Содержание обучения в 5 классе в начальной школе и в 5 классе  АООП ООО этапе не дублируется.</a:t>
            </a:r>
          </a:p>
          <a:p>
            <a:pPr algn="ctr"/>
            <a:endParaRPr lang="ru-RU" sz="3200" b="1" dirty="0">
              <a:latin typeface="Garamond" panose="02020404030301010803" pitchFamily="18" charset="0"/>
            </a:endParaRPr>
          </a:p>
        </p:txBody>
      </p:sp>
    </p:spTree>
    <p:extLst>
      <p:ext uri="{BB962C8B-B14F-4D97-AF65-F5344CB8AC3E}">
        <p14:creationId xmlns:p14="http://schemas.microsoft.com/office/powerpoint/2010/main" val="40777608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noFill/>
          <a:ln>
            <a:solidFill>
              <a:schemeClr val="accent1">
                <a:lumMod val="40000"/>
                <a:lumOff val="60000"/>
              </a:schemeClr>
            </a:solidFill>
          </a:ln>
        </p:spPr>
        <p:txBody>
          <a:bodyPr/>
          <a:lstStyle/>
          <a:p>
            <a:pPr algn="ctr"/>
            <a:r>
              <a:rPr lang="ru-RU" b="1" dirty="0" smtClean="0">
                <a:latin typeface="Garamond" panose="02020404030301010803" pitchFamily="18" charset="0"/>
              </a:rPr>
              <a:t>ФАОП ООО ОВЗ</a:t>
            </a:r>
            <a:endParaRPr lang="ru-RU" b="1" dirty="0">
              <a:latin typeface="Garamond" panose="02020404030301010803" pitchFamily="18" charset="0"/>
            </a:endParaRPr>
          </a:p>
        </p:txBody>
      </p:sp>
      <p:sp>
        <p:nvSpPr>
          <p:cNvPr id="3" name="Объект 2"/>
          <p:cNvSpPr>
            <a:spLocks noGrp="1"/>
          </p:cNvSpPr>
          <p:nvPr>
            <p:ph idx="1"/>
          </p:nvPr>
        </p:nvSpPr>
        <p:spPr/>
        <p:txBody>
          <a:bodyPr>
            <a:normAutofit/>
          </a:bodyPr>
          <a:lstStyle/>
          <a:p>
            <a:pPr algn="ctr"/>
            <a:r>
              <a:rPr lang="ru-RU" sz="2800" b="1" dirty="0">
                <a:latin typeface="Garamond" panose="02020404030301010803" pitchFamily="18" charset="0"/>
              </a:rPr>
              <a:t>Федеральная адаптированная образовательная программа основного общего образования для обучающихся с ОВЗ, утвержденная приказом Министерства просвещения Российской Федерации от 24.11.2022 № 1025. </a:t>
            </a:r>
          </a:p>
          <a:p>
            <a:pPr algn="ctr"/>
            <a:endParaRPr lang="ru-RU" sz="3600" b="1" dirty="0">
              <a:latin typeface="Garamond" panose="02020404030301010803" pitchFamily="18" charset="0"/>
            </a:endParaRPr>
          </a:p>
        </p:txBody>
      </p:sp>
    </p:spTree>
    <p:extLst>
      <p:ext uri="{BB962C8B-B14F-4D97-AF65-F5344CB8AC3E}">
        <p14:creationId xmlns:p14="http://schemas.microsoft.com/office/powerpoint/2010/main" val="23841711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a:bodyPr>
          <a:lstStyle/>
          <a:p>
            <a:pPr algn="ctr"/>
            <a:r>
              <a:rPr lang="ru-RU" sz="3600" dirty="0">
                <a:solidFill>
                  <a:srgbClr val="FFFFFF"/>
                </a:solidFill>
                <a:latin typeface="Garamond" panose="02020404030301010803" pitchFamily="18" charset="0"/>
                <a:cs typeface="+mj-cs"/>
              </a:rPr>
              <a:t>ФАОП ООО </a:t>
            </a:r>
            <a:r>
              <a:rPr lang="ru-RU" sz="3600" dirty="0" smtClean="0">
                <a:solidFill>
                  <a:srgbClr val="FFFFFF"/>
                </a:solidFill>
                <a:latin typeface="Garamond" panose="02020404030301010803" pitchFamily="18" charset="0"/>
                <a:cs typeface="+mj-cs"/>
              </a:rPr>
              <a:t>ОВЗ</a:t>
            </a:r>
            <a:br>
              <a:rPr lang="ru-RU" sz="3600" dirty="0" smtClean="0">
                <a:solidFill>
                  <a:srgbClr val="FFFFFF"/>
                </a:solidFill>
                <a:latin typeface="Garamond" panose="02020404030301010803" pitchFamily="18" charset="0"/>
                <a:cs typeface="+mj-cs"/>
              </a:rPr>
            </a:br>
            <a:r>
              <a:rPr lang="ru-RU" sz="2000" dirty="0" smtClean="0">
                <a:solidFill>
                  <a:srgbClr val="FFFFFF"/>
                </a:solidFill>
                <a:latin typeface="Garamond" panose="02020404030301010803" pitchFamily="18" charset="0"/>
                <a:cs typeface="+mj-cs"/>
              </a:rPr>
              <a:t>( с </a:t>
            </a:r>
            <a:r>
              <a:rPr lang="ru-RU" sz="2000" i="1" dirty="0" smtClean="0">
                <a:solidFill>
                  <a:srgbClr val="FFFFFF"/>
                </a:solidFill>
                <a:latin typeface="Garamond" panose="02020404030301010803" pitchFamily="18" charset="0"/>
                <a:cs typeface="+mj-cs"/>
              </a:rPr>
              <a:t>изменениями, вступающими в силу </a:t>
            </a:r>
            <a:br>
              <a:rPr lang="ru-RU" sz="2000" i="1" dirty="0" smtClean="0">
                <a:solidFill>
                  <a:srgbClr val="FFFFFF"/>
                </a:solidFill>
                <a:latin typeface="Garamond" panose="02020404030301010803" pitchFamily="18" charset="0"/>
                <a:cs typeface="+mj-cs"/>
              </a:rPr>
            </a:br>
            <a:r>
              <a:rPr lang="ru-RU" sz="2000" i="1" dirty="0" smtClean="0">
                <a:solidFill>
                  <a:srgbClr val="FFFFFF"/>
                </a:solidFill>
                <a:latin typeface="Garamond" panose="02020404030301010803" pitchFamily="18" charset="0"/>
                <a:cs typeface="+mj-cs"/>
              </a:rPr>
              <a:t>01 сентября </a:t>
            </a:r>
            <a:br>
              <a:rPr lang="ru-RU" sz="2000" i="1" dirty="0" smtClean="0">
                <a:solidFill>
                  <a:srgbClr val="FFFFFF"/>
                </a:solidFill>
                <a:latin typeface="Garamond" panose="02020404030301010803" pitchFamily="18" charset="0"/>
                <a:cs typeface="+mj-cs"/>
              </a:rPr>
            </a:br>
            <a:r>
              <a:rPr lang="ru-RU" sz="2000" i="1" dirty="0" smtClean="0">
                <a:solidFill>
                  <a:srgbClr val="FFFFFF"/>
                </a:solidFill>
                <a:latin typeface="Garamond" panose="02020404030301010803" pitchFamily="18" charset="0"/>
                <a:cs typeface="+mj-cs"/>
              </a:rPr>
              <a:t>2024 года и с 01 </a:t>
            </a:r>
            <a:r>
              <a:rPr lang="ru-RU" sz="2000" i="1" smtClean="0">
                <a:solidFill>
                  <a:srgbClr val="FFFFFF"/>
                </a:solidFill>
                <a:latin typeface="Garamond" panose="02020404030301010803" pitchFamily="18" charset="0"/>
                <a:cs typeface="+mj-cs"/>
              </a:rPr>
              <a:t>сентября 2025года)</a:t>
            </a:r>
            <a:endParaRPr lang="ru-RU" sz="2000" i="1" dirty="0"/>
          </a:p>
        </p:txBody>
      </p:sp>
      <p:sp>
        <p:nvSpPr>
          <p:cNvPr id="9" name="Текст 8"/>
          <p:cNvSpPr>
            <a:spLocks noGrp="1"/>
          </p:cNvSpPr>
          <p:nvPr>
            <p:ph type="body" idx="1"/>
          </p:nvPr>
        </p:nvSpPr>
        <p:spPr/>
        <p:txBody>
          <a:bodyPr>
            <a:normAutofit lnSpcReduction="10000"/>
          </a:bodyPr>
          <a:lstStyle/>
          <a:p>
            <a:pPr algn="ctr">
              <a:spcBef>
                <a:spcPts val="0"/>
              </a:spcBef>
            </a:pPr>
            <a:r>
              <a:rPr lang="ru-RU" b="1" dirty="0">
                <a:latin typeface="Garamond" panose="02020404030301010803" pitchFamily="18" charset="0"/>
              </a:rPr>
              <a:t>Приказ </a:t>
            </a:r>
            <a:r>
              <a:rPr lang="ru-RU" b="1" dirty="0" smtClean="0">
                <a:latin typeface="Garamond" panose="02020404030301010803" pitchFamily="18" charset="0"/>
              </a:rPr>
              <a:t>Министерства просвещения Российской Федерации </a:t>
            </a:r>
            <a:r>
              <a:rPr lang="ru-RU" b="1" dirty="0">
                <a:latin typeface="Garamond" panose="02020404030301010803" pitchFamily="18" charset="0"/>
              </a:rPr>
              <a:t>от </a:t>
            </a:r>
            <a:r>
              <a:rPr lang="ru-RU" b="1" dirty="0" smtClean="0">
                <a:latin typeface="Garamond" panose="02020404030301010803" pitchFamily="18" charset="0"/>
              </a:rPr>
              <a:t>01.02.2024 № 67</a:t>
            </a:r>
          </a:p>
          <a:p>
            <a:pPr marL="0" indent="0" algn="ctr">
              <a:spcBef>
                <a:spcPts val="0"/>
              </a:spcBef>
              <a:buNone/>
            </a:pPr>
            <a:r>
              <a:rPr lang="ru-RU" b="1" dirty="0" smtClean="0">
                <a:latin typeface="Garamond" panose="02020404030301010803" pitchFamily="18" charset="0"/>
              </a:rPr>
              <a:t> «О </a:t>
            </a:r>
            <a:r>
              <a:rPr lang="ru-RU" b="1" dirty="0">
                <a:latin typeface="Garamond" panose="02020404030301010803" pitchFamily="18" charset="0"/>
              </a:rPr>
              <a:t>внесении изменений в некоторые приказы Министерства просвещения Российской Федерации, касающиеся федеральных адаптированных образовательных </a:t>
            </a:r>
            <a:r>
              <a:rPr lang="ru-RU" b="1" dirty="0" smtClean="0">
                <a:latin typeface="Garamond" panose="02020404030301010803" pitchFamily="18" charset="0"/>
              </a:rPr>
              <a:t>программ» </a:t>
            </a:r>
          </a:p>
          <a:p>
            <a:pPr marL="0" indent="0" algn="ctr">
              <a:buNone/>
            </a:pPr>
            <a:r>
              <a:rPr lang="ru-RU" b="1" dirty="0" smtClean="0">
                <a:solidFill>
                  <a:srgbClr val="E81E75"/>
                </a:solidFill>
                <a:latin typeface="Garamond" panose="02020404030301010803" pitchFamily="18" charset="0"/>
              </a:rPr>
              <a:t>Изменения, касающиеся введения  учебного предмета </a:t>
            </a:r>
            <a:r>
              <a:rPr lang="ru-RU" b="1" dirty="0">
                <a:solidFill>
                  <a:srgbClr val="E81E75"/>
                </a:solidFill>
                <a:latin typeface="Garamond" panose="02020404030301010803" pitchFamily="18" charset="0"/>
              </a:rPr>
              <a:t>"Основы безопасности и защиты Родины</a:t>
            </a:r>
            <a:r>
              <a:rPr lang="ru-RU" b="1" dirty="0" smtClean="0">
                <a:solidFill>
                  <a:srgbClr val="E81E75"/>
                </a:solidFill>
                <a:latin typeface="Garamond" panose="02020404030301010803" pitchFamily="18" charset="0"/>
              </a:rPr>
              <a:t>".</a:t>
            </a:r>
          </a:p>
          <a:p>
            <a:pPr marL="0" indent="0" algn="ctr">
              <a:buNone/>
            </a:pPr>
            <a:endParaRPr lang="ru-RU" b="1" dirty="0">
              <a:solidFill>
                <a:srgbClr val="E81E75"/>
              </a:solidFill>
              <a:latin typeface="Garamond" panose="02020404030301010803" pitchFamily="18" charset="0"/>
            </a:endParaRPr>
          </a:p>
          <a:p>
            <a:pPr marL="0" indent="0" algn="ctr">
              <a:lnSpc>
                <a:spcPct val="100000"/>
              </a:lnSpc>
              <a:spcBef>
                <a:spcPts val="0"/>
              </a:spcBef>
              <a:buNone/>
            </a:pPr>
            <a:r>
              <a:rPr lang="ru-RU" b="1" dirty="0">
                <a:latin typeface="Garamond" panose="02020404030301010803" pitchFamily="18" charset="0"/>
              </a:rPr>
              <a:t>Приказ Министерства просвещения Российской Федерации  от 17.07.2024 № 495</a:t>
            </a:r>
          </a:p>
          <a:p>
            <a:pPr marL="0" indent="0" algn="ctr">
              <a:lnSpc>
                <a:spcPct val="100000"/>
              </a:lnSpc>
              <a:spcBef>
                <a:spcPts val="0"/>
              </a:spcBef>
              <a:buNone/>
            </a:pPr>
            <a:r>
              <a:rPr lang="ru-RU" b="1" dirty="0" smtClean="0">
                <a:latin typeface="Garamond" panose="02020404030301010803" pitchFamily="18" charset="0"/>
              </a:rPr>
              <a:t>«О </a:t>
            </a:r>
            <a:r>
              <a:rPr lang="ru-RU" b="1" dirty="0">
                <a:latin typeface="Garamond" panose="02020404030301010803" pitchFamily="18" charset="0"/>
              </a:rPr>
              <a:t>внесении изменений в некоторые приказы Министерства просвещения Российской Федерации, касающиеся федеральных адаптированных образовательных </a:t>
            </a:r>
            <a:r>
              <a:rPr lang="ru-RU" b="1" dirty="0" smtClean="0">
                <a:latin typeface="Garamond" panose="02020404030301010803" pitchFamily="18" charset="0"/>
              </a:rPr>
              <a:t>программ»</a:t>
            </a:r>
            <a:endParaRPr lang="ru-RU" b="1" dirty="0">
              <a:latin typeface="Garamond" panose="02020404030301010803" pitchFamily="18" charset="0"/>
            </a:endParaRPr>
          </a:p>
          <a:p>
            <a:pPr marL="0" indent="0" algn="ctr">
              <a:buNone/>
            </a:pPr>
            <a:r>
              <a:rPr lang="ru-RU" b="1" dirty="0">
                <a:solidFill>
                  <a:srgbClr val="E81E75"/>
                </a:solidFill>
                <a:latin typeface="Garamond" panose="02020404030301010803" pitchFamily="18" charset="0"/>
              </a:rPr>
              <a:t>Изменения, касающиеся введения  учебного </a:t>
            </a:r>
            <a:r>
              <a:rPr lang="ru-RU" b="1" dirty="0" smtClean="0">
                <a:solidFill>
                  <a:srgbClr val="E81E75"/>
                </a:solidFill>
                <a:latin typeface="Garamond" panose="02020404030301010803" pitchFamily="18" charset="0"/>
              </a:rPr>
              <a:t>предметов «Технология </a:t>
            </a:r>
            <a:r>
              <a:rPr lang="ru-RU" b="1" dirty="0">
                <a:solidFill>
                  <a:srgbClr val="E81E75"/>
                </a:solidFill>
                <a:latin typeface="Garamond" panose="02020404030301010803" pitchFamily="18" charset="0"/>
              </a:rPr>
              <a:t>(</a:t>
            </a:r>
            <a:r>
              <a:rPr lang="ru-RU" b="1" dirty="0" smtClean="0">
                <a:solidFill>
                  <a:srgbClr val="E81E75"/>
                </a:solidFill>
                <a:latin typeface="Garamond" panose="02020404030301010803" pitchFamily="18" charset="0"/>
              </a:rPr>
              <a:t>Труд)», «Русский язык» (распределение часов частей учебного предмета)</a:t>
            </a:r>
          </a:p>
          <a:p>
            <a:pPr marL="0" indent="0" algn="ctr">
              <a:buNone/>
            </a:pPr>
            <a:r>
              <a:rPr lang="ru-RU" b="1" dirty="0" smtClean="0">
                <a:solidFill>
                  <a:srgbClr val="E81E75"/>
                </a:solidFill>
                <a:latin typeface="Garamond" panose="02020404030301010803" pitchFamily="18" charset="0"/>
              </a:rPr>
              <a:t>История (с 01.09.2025 учебного года)</a:t>
            </a:r>
            <a:endParaRPr lang="ru-RU" b="1" dirty="0">
              <a:solidFill>
                <a:srgbClr val="E81E75"/>
              </a:solidFill>
              <a:latin typeface="Garamond" panose="02020404030301010803" pitchFamily="18" charset="0"/>
            </a:endParaRPr>
          </a:p>
        </p:txBody>
      </p:sp>
    </p:spTree>
    <p:extLst>
      <p:ext uri="{BB962C8B-B14F-4D97-AF65-F5344CB8AC3E}">
        <p14:creationId xmlns:p14="http://schemas.microsoft.com/office/powerpoint/2010/main" val="41973680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395512"/>
          </a:xfrm>
        </p:spPr>
        <p:txBody>
          <a:bodyPr>
            <a:normAutofit fontScale="90000"/>
          </a:bodyPr>
          <a:lstStyle/>
          <a:p>
            <a:endParaRPr lang="ru-RU" dirty="0"/>
          </a:p>
        </p:txBody>
      </p:sp>
      <p:sp>
        <p:nvSpPr>
          <p:cNvPr id="3" name="Объект 2"/>
          <p:cNvSpPr>
            <a:spLocks noGrp="1"/>
          </p:cNvSpPr>
          <p:nvPr>
            <p:ph idx="1"/>
          </p:nvPr>
        </p:nvSpPr>
        <p:spPr>
          <a:xfrm>
            <a:off x="1024128" y="1124744"/>
            <a:ext cx="9720073" cy="4824536"/>
          </a:xfrm>
          <a:solidFill>
            <a:schemeClr val="accent1">
              <a:lumMod val="20000"/>
              <a:lumOff val="80000"/>
            </a:schemeClr>
          </a:solidFill>
          <a:effectLst>
            <a:innerShdw blurRad="63500" dist="50800" dir="13500000">
              <a:prstClr val="black">
                <a:alpha val="50000"/>
              </a:prstClr>
            </a:innerShdw>
          </a:effectLst>
        </p:spPr>
        <p:txBody>
          <a:bodyPr/>
          <a:lstStyle/>
          <a:p>
            <a:pPr algn="ctr"/>
            <a:r>
              <a:rPr lang="ru-RU" dirty="0"/>
              <a:t> </a:t>
            </a:r>
            <a:r>
              <a:rPr lang="ru-RU" sz="2400" b="1" dirty="0">
                <a:latin typeface="Garamond" panose="02020404030301010803" pitchFamily="18" charset="0"/>
              </a:rPr>
              <a:t>Обязательным элементом структуры учебного плана является «Коррекционно-развивающая область», реализующаяся через содержание коррекционных курсов в соответствии с ПКР. Коррекционные курсы определяются в соответствии с вариантом программы и являются обязательными.</a:t>
            </a:r>
          </a:p>
          <a:p>
            <a:pPr algn="ctr"/>
            <a:endParaRPr lang="ru-RU" sz="2400" b="1" dirty="0" smtClean="0">
              <a:latin typeface="Garamond" panose="02020404030301010803" pitchFamily="18" charset="0"/>
            </a:endParaRPr>
          </a:p>
          <a:p>
            <a:pPr algn="ctr"/>
            <a:r>
              <a:rPr lang="ru-RU" sz="2400" b="1" dirty="0" smtClean="0">
                <a:latin typeface="Garamond" panose="02020404030301010803" pitchFamily="18" charset="0"/>
              </a:rPr>
              <a:t>Распределение </a:t>
            </a:r>
            <a:r>
              <a:rPr lang="ru-RU" sz="2400" b="1" dirty="0">
                <a:latin typeface="Garamond" panose="02020404030301010803" pitchFamily="18" charset="0"/>
              </a:rPr>
              <a:t>часов, предусмотренных на внеурочную деятельность, осуществляется следующим образом: недельная нагрузка – не более 10 ч, из них не менее 5 ч отводится на коррекционные курсы (согласно ПКР) (пункт 33.2. ФГОС ООО 2021), 5 ч – на другие направления внеурочной деятельности. </a:t>
            </a:r>
          </a:p>
        </p:txBody>
      </p:sp>
    </p:spTree>
    <p:extLst>
      <p:ext uri="{BB962C8B-B14F-4D97-AF65-F5344CB8AC3E}">
        <p14:creationId xmlns:p14="http://schemas.microsoft.com/office/powerpoint/2010/main" val="30696088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467520"/>
          </a:xfrm>
        </p:spPr>
        <p:txBody>
          <a:bodyPr>
            <a:normAutofit fontScale="90000"/>
          </a:bodyPr>
          <a:lstStyle/>
          <a:p>
            <a:endParaRPr lang="ru-RU" dirty="0"/>
          </a:p>
        </p:txBody>
      </p:sp>
      <p:sp>
        <p:nvSpPr>
          <p:cNvPr id="3" name="Объект 2"/>
          <p:cNvSpPr>
            <a:spLocks noGrp="1"/>
          </p:cNvSpPr>
          <p:nvPr>
            <p:ph idx="1"/>
          </p:nvPr>
        </p:nvSpPr>
        <p:spPr>
          <a:xfrm>
            <a:off x="1024128" y="1268760"/>
            <a:ext cx="10112432" cy="3888432"/>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2800" b="1" dirty="0">
                <a:latin typeface="Garamond" panose="02020404030301010803" pitchFamily="18" charset="0"/>
              </a:rPr>
              <a:t>Рабочие программы части учебных предметов и ряда коррекционных  курсов адаптированных образовательных программам, не вошедших </a:t>
            </a:r>
            <a:r>
              <a:rPr lang="ru-RU" sz="2800" b="1" dirty="0" smtClean="0">
                <a:latin typeface="Garamond" panose="02020404030301010803" pitchFamily="18" charset="0"/>
              </a:rPr>
              <a:t>в ФАОП </a:t>
            </a:r>
            <a:r>
              <a:rPr lang="ru-RU" sz="2800" b="1" dirty="0">
                <a:latin typeface="Garamond" panose="02020404030301010803" pitchFamily="18" charset="0"/>
              </a:rPr>
              <a:t>ОВЗ ООО, размещены на сайте </a:t>
            </a:r>
            <a:r>
              <a:rPr lang="ru-RU" sz="2800" b="1" dirty="0">
                <a:latin typeface="Garamond" panose="02020404030301010803" pitchFamily="18" charset="0"/>
                <a:hlinkClick r:id="rId2"/>
              </a:rPr>
              <a:t>https</a:t>
            </a:r>
            <a:r>
              <a:rPr lang="ru-RU" sz="2800" b="1" dirty="0" smtClean="0">
                <a:latin typeface="Garamond" panose="02020404030301010803" pitchFamily="18" charset="0"/>
                <a:hlinkClick r:id="rId2"/>
              </a:rPr>
              <a:t>://fgosreestr.ru</a:t>
            </a:r>
            <a:r>
              <a:rPr lang="ru-RU" sz="2800" b="1" dirty="0" smtClean="0">
                <a:latin typeface="Garamond" panose="02020404030301010803" pitchFamily="18" charset="0"/>
              </a:rPr>
              <a:t>  </a:t>
            </a:r>
            <a:r>
              <a:rPr lang="ru-RU" sz="2800" b="1" dirty="0">
                <a:latin typeface="Garamond" panose="02020404030301010803" pitchFamily="18" charset="0"/>
              </a:rPr>
              <a:t>в подразделе «Основные образовательные программы в части учебных  предметов, курсов, дисциплин (модулей). (Фильтр «Адаптированные»), а  также на сайте института коррекционной педагогики </a:t>
            </a:r>
            <a:r>
              <a:rPr lang="ru-RU" sz="2800" b="1" dirty="0">
                <a:latin typeface="Garamond" panose="02020404030301010803" pitchFamily="18" charset="0"/>
                <a:hlinkClick r:id="rId3"/>
              </a:rPr>
              <a:t>https://ikp-rao.ru/frc-ovz</a:t>
            </a:r>
            <a:r>
              <a:rPr lang="ru-RU" sz="2800" b="1" dirty="0" smtClean="0">
                <a:latin typeface="Garamond" panose="02020404030301010803" pitchFamily="18" charset="0"/>
                <a:hlinkClick r:id="rId3"/>
              </a:rPr>
              <a:t>/</a:t>
            </a:r>
            <a:r>
              <a:rPr lang="ru-RU" sz="2800" b="1" dirty="0" smtClean="0">
                <a:latin typeface="Garamond" panose="02020404030301010803" pitchFamily="18" charset="0"/>
              </a:rPr>
              <a:t> . </a:t>
            </a:r>
            <a:endParaRPr lang="ru-RU" sz="2800" b="1" dirty="0">
              <a:latin typeface="Garamond" panose="02020404030301010803" pitchFamily="18" charset="0"/>
            </a:endParaRPr>
          </a:p>
          <a:p>
            <a:pPr algn="ctr"/>
            <a:endParaRPr lang="ru-RU" sz="2800" b="1" dirty="0"/>
          </a:p>
        </p:txBody>
      </p:sp>
    </p:spTree>
    <p:extLst>
      <p:ext uri="{BB962C8B-B14F-4D97-AF65-F5344CB8AC3E}">
        <p14:creationId xmlns:p14="http://schemas.microsoft.com/office/powerpoint/2010/main" val="11194585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043584"/>
          </a:xfrm>
          <a:solidFill>
            <a:schemeClr val="accent1">
              <a:lumMod val="20000"/>
              <a:lumOff val="80000"/>
            </a:schemeClr>
          </a:solidFill>
        </p:spPr>
        <p:txBody>
          <a:bodyPr>
            <a:normAutofit/>
          </a:bodyPr>
          <a:lstStyle/>
          <a:p>
            <a:pPr algn="ctr"/>
            <a:r>
              <a:rPr lang="ru-RU" sz="4800" b="1" dirty="0">
                <a:latin typeface="Garamond" panose="02020404030301010803" pitchFamily="18" charset="0"/>
              </a:rPr>
              <a:t>ФГОС УО (ИН)</a:t>
            </a:r>
          </a:p>
        </p:txBody>
      </p:sp>
      <p:sp>
        <p:nvSpPr>
          <p:cNvPr id="3" name="Объект 2"/>
          <p:cNvSpPr>
            <a:spLocks noGrp="1"/>
          </p:cNvSpPr>
          <p:nvPr>
            <p:ph idx="1"/>
          </p:nvPr>
        </p:nvSpPr>
        <p:spPr>
          <a:xfrm>
            <a:off x="1024128" y="1772816"/>
            <a:ext cx="9720073" cy="4536544"/>
          </a:xfrm>
        </p:spPr>
        <p:txBody>
          <a:bodyPr/>
          <a:lstStyle/>
          <a:p>
            <a:pPr algn="ctr"/>
            <a:r>
              <a:rPr lang="ru-RU" sz="3200" b="1" dirty="0">
                <a:latin typeface="Garamond" panose="02020404030301010803" pitchFamily="18" charset="0"/>
              </a:rPr>
              <a:t>Приказ  Министерства образования и науки Российской Федерации от 19.12.2014 года   </a:t>
            </a:r>
            <a:r>
              <a:rPr lang="ru-RU" sz="3200" b="1" dirty="0" smtClean="0">
                <a:latin typeface="Garamond" panose="02020404030301010803" pitchFamily="18" charset="0"/>
              </a:rPr>
              <a:t>№ </a:t>
            </a:r>
            <a:r>
              <a:rPr lang="ru-RU" sz="3200" b="1" dirty="0">
                <a:latin typeface="Garamond" panose="02020404030301010803" pitchFamily="18" charset="0"/>
              </a:rPr>
              <a:t>1599 «Об утверждении федерального государственного  образовательного стандарта образования обучающихся с умственной отсталостью (интеллектуальными нарушениями)»</a:t>
            </a:r>
          </a:p>
          <a:p>
            <a:endParaRPr lang="ru-RU" dirty="0"/>
          </a:p>
        </p:txBody>
      </p:sp>
    </p:spTree>
    <p:extLst>
      <p:ext uri="{BB962C8B-B14F-4D97-AF65-F5344CB8AC3E}">
        <p14:creationId xmlns:p14="http://schemas.microsoft.com/office/powerpoint/2010/main" val="25670292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sz="4800" b="1" dirty="0">
                <a:latin typeface="Garamond" panose="02020404030301010803" pitchFamily="18" charset="0"/>
              </a:rPr>
              <a:t>ФАОП УО (ИН)</a:t>
            </a:r>
          </a:p>
        </p:txBody>
      </p:sp>
      <p:sp>
        <p:nvSpPr>
          <p:cNvPr id="5" name="Объект 4"/>
          <p:cNvSpPr>
            <a:spLocks noGrp="1"/>
          </p:cNvSpPr>
          <p:nvPr>
            <p:ph idx="1"/>
          </p:nvPr>
        </p:nvSpPr>
        <p:spPr/>
        <p:txBody>
          <a:bodyPr/>
          <a:lstStyle/>
          <a:p>
            <a:pPr marL="0" indent="0" algn="ctr">
              <a:buNone/>
            </a:pPr>
            <a:r>
              <a:rPr lang="ru-RU" sz="2800" b="1" dirty="0">
                <a:latin typeface="Garamond" panose="02020404030301010803" pitchFamily="18" charset="0"/>
              </a:rPr>
              <a:t>Федеральная адаптированная основная общеобразовательная программа обучающихся с умственной отсталостью (интеллектуальными нарушениями), утвержденная приказом Министерства просвещения Российской Федерации от 24.11.2022 № 1026 </a:t>
            </a:r>
          </a:p>
          <a:p>
            <a:endParaRPr lang="ru-RU" dirty="0"/>
          </a:p>
        </p:txBody>
      </p:sp>
    </p:spTree>
    <p:extLst>
      <p:ext uri="{BB962C8B-B14F-4D97-AF65-F5344CB8AC3E}">
        <p14:creationId xmlns:p14="http://schemas.microsoft.com/office/powerpoint/2010/main" val="864648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000" b="1" i="1" dirty="0">
                <a:latin typeface="Times New Roman" panose="02020603050405020304" pitchFamily="18" charset="0"/>
                <a:cs typeface="Times New Roman" panose="02020603050405020304" pitchFamily="18" charset="0"/>
              </a:rPr>
              <a:t>Федеральный закон Российской Федерации от 29.12.2012 № 273-ФЗ «Об образовании в Российской Федерации»  </a:t>
            </a:r>
            <a:br>
              <a:rPr lang="ru-RU" sz="2000" b="1" i="1" dirty="0">
                <a:latin typeface="Times New Roman" panose="02020603050405020304" pitchFamily="18" charset="0"/>
                <a:cs typeface="Times New Roman" panose="02020603050405020304" pitchFamily="18" charset="0"/>
              </a:rPr>
            </a:br>
            <a:r>
              <a:rPr lang="ru-RU" sz="2000" b="1" i="1" dirty="0">
                <a:latin typeface="Times New Roman" panose="02020603050405020304" pitchFamily="18" charset="0"/>
                <a:cs typeface="Times New Roman" panose="02020603050405020304" pitchFamily="18" charset="0"/>
              </a:rPr>
              <a:t>( пункт 2 части </a:t>
            </a:r>
            <a:r>
              <a:rPr lang="ru-RU" sz="2000" b="1" i="1" dirty="0" smtClean="0">
                <a:latin typeface="Times New Roman" panose="02020603050405020304" pitchFamily="18" charset="0"/>
                <a:cs typeface="Times New Roman" panose="02020603050405020304" pitchFamily="18" charset="0"/>
              </a:rPr>
              <a:t> 1</a:t>
            </a:r>
            <a:br>
              <a:rPr lang="ru-RU" sz="2000" b="1" i="1" dirty="0" smtClean="0">
                <a:latin typeface="Times New Roman" panose="02020603050405020304" pitchFamily="18" charset="0"/>
                <a:cs typeface="Times New Roman" panose="02020603050405020304" pitchFamily="18" charset="0"/>
              </a:rPr>
            </a:br>
            <a:r>
              <a:rPr lang="ru-RU" sz="2000" b="1" i="1" dirty="0" smtClean="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статьи 34)</a:t>
            </a:r>
          </a:p>
        </p:txBody>
      </p:sp>
      <p:sp>
        <p:nvSpPr>
          <p:cNvPr id="3" name="Объект 2"/>
          <p:cNvSpPr>
            <a:spLocks noGrp="1"/>
          </p:cNvSpPr>
          <p:nvPr>
            <p:ph idx="1"/>
          </p:nvPr>
        </p:nvSpPr>
        <p:spPr/>
        <p:txBody>
          <a:bodyPr/>
          <a:lstStyle/>
          <a:p>
            <a:pPr algn="ctr"/>
            <a:r>
              <a:rPr lang="ru-RU" sz="2800" b="1" dirty="0">
                <a:latin typeface="Garamond" panose="02020404030301010803" pitchFamily="18" charset="0"/>
              </a:rPr>
              <a:t>Обучающимся предоставляются академические права на  предоставление условий для обучения с учетом особенностей их психофизического развития и состояния здоровья, в том числе получение социально-педагогической и психологической помощи, бесплатной психолого-медико-педагогической коррекции</a:t>
            </a:r>
            <a:r>
              <a:rPr lang="ru-RU" dirty="0"/>
              <a:t>.</a:t>
            </a:r>
          </a:p>
          <a:p>
            <a:endParaRPr lang="ru-RU" dirty="0"/>
          </a:p>
        </p:txBody>
      </p:sp>
      <p:pic>
        <p:nvPicPr>
          <p:cNvPr id="4" name="Рисунок 3"/>
          <p:cNvPicPr>
            <a:picLocks noChangeAspect="1"/>
          </p:cNvPicPr>
          <p:nvPr/>
        </p:nvPicPr>
        <p:blipFill>
          <a:blip r:embed="rId2"/>
          <a:stretch>
            <a:fillRect/>
          </a:stretch>
        </p:blipFill>
        <p:spPr>
          <a:xfrm>
            <a:off x="11424592" y="116632"/>
            <a:ext cx="576064" cy="576064"/>
          </a:xfrm>
          <a:prstGeom prst="rect">
            <a:avLst/>
          </a:prstGeom>
        </p:spPr>
      </p:pic>
    </p:spTree>
    <p:extLst>
      <p:ext uri="{BB962C8B-B14F-4D97-AF65-F5344CB8AC3E}">
        <p14:creationId xmlns:p14="http://schemas.microsoft.com/office/powerpoint/2010/main" val="9221004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24128" y="585216"/>
            <a:ext cx="9720072" cy="251496"/>
          </a:xfrm>
        </p:spPr>
        <p:txBody>
          <a:bodyPr>
            <a:normAutofit fontScale="90000"/>
          </a:bodyPr>
          <a:lstStyle/>
          <a:p>
            <a:endParaRPr lang="ru-RU" dirty="0"/>
          </a:p>
        </p:txBody>
      </p:sp>
      <p:sp>
        <p:nvSpPr>
          <p:cNvPr id="5" name="Объект 4"/>
          <p:cNvSpPr>
            <a:spLocks noGrp="1"/>
          </p:cNvSpPr>
          <p:nvPr>
            <p:ph idx="1"/>
          </p:nvPr>
        </p:nvSpPr>
        <p:spPr>
          <a:xfrm>
            <a:off x="1024128" y="1196752"/>
            <a:ext cx="9720073" cy="5112608"/>
          </a:xfrm>
          <a:solidFill>
            <a:schemeClr val="accent2">
              <a:lumMod val="20000"/>
              <a:lumOff val="80000"/>
            </a:schemeClr>
          </a:solidFill>
          <a:effectLst>
            <a:innerShdw blurRad="63500" dist="50800" dir="13500000">
              <a:prstClr val="black">
                <a:alpha val="50000"/>
              </a:prstClr>
            </a:innerShdw>
          </a:effectLst>
        </p:spPr>
        <p:txBody>
          <a:bodyPr/>
          <a:lstStyle/>
          <a:p>
            <a:pPr algn="ctr"/>
            <a:r>
              <a:rPr lang="ru-RU" sz="3200" b="1" dirty="0">
                <a:latin typeface="Garamond" panose="02020404030301010803" pitchFamily="18" charset="0"/>
              </a:rPr>
              <a:t>Обучающиеся завершившие обучение по АООП НОО ОВЗ </a:t>
            </a:r>
          </a:p>
          <a:p>
            <a:pPr algn="ctr"/>
            <a:r>
              <a:rPr lang="ru-RU" sz="3200" b="1" dirty="0">
                <a:latin typeface="Garamond" panose="02020404030301010803" pitchFamily="18" charset="0"/>
              </a:rPr>
              <a:t>(Вариант 1.3., вариант 1.4., вариант 2.3., вариант 3.3., вариант 3.4., вариант 4.3., вариант 6.3., вариант 6.4., вариант 8.3., вариант 8.4) </a:t>
            </a:r>
            <a:endParaRPr lang="ru-RU" sz="3200" b="1" dirty="0" smtClean="0">
              <a:latin typeface="Garamond" panose="02020404030301010803" pitchFamily="18" charset="0"/>
            </a:endParaRPr>
          </a:p>
          <a:p>
            <a:pPr algn="ctr"/>
            <a:endParaRPr lang="ru-RU" sz="3200" b="1" dirty="0">
              <a:latin typeface="Garamond" panose="02020404030301010803" pitchFamily="18" charset="0"/>
            </a:endParaRPr>
          </a:p>
          <a:p>
            <a:pPr algn="ctr"/>
            <a:r>
              <a:rPr lang="ru-RU" sz="3200" b="1" dirty="0">
                <a:latin typeface="Garamond" panose="02020404030301010803" pitchFamily="18" charset="0"/>
              </a:rPr>
              <a:t>с 5-го класса переводятся на обучение по вышеуказанным АООП с УО </a:t>
            </a:r>
          </a:p>
          <a:p>
            <a:pPr algn="ctr"/>
            <a:r>
              <a:rPr lang="ru-RU" sz="3200" b="1" dirty="0">
                <a:latin typeface="Garamond" panose="02020404030301010803" pitchFamily="18" charset="0"/>
              </a:rPr>
              <a:t>(по нозологиям). </a:t>
            </a:r>
          </a:p>
          <a:p>
            <a:endParaRPr lang="ru-RU" dirty="0"/>
          </a:p>
          <a:p>
            <a:endParaRPr lang="ru-RU" dirty="0"/>
          </a:p>
        </p:txBody>
      </p:sp>
    </p:spTree>
    <p:extLst>
      <p:ext uri="{BB962C8B-B14F-4D97-AF65-F5344CB8AC3E}">
        <p14:creationId xmlns:p14="http://schemas.microsoft.com/office/powerpoint/2010/main" val="381006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827560"/>
          </a:xfrm>
          <a:solidFill>
            <a:schemeClr val="accent2">
              <a:lumMod val="20000"/>
              <a:lumOff val="80000"/>
            </a:schemeClr>
          </a:solidFill>
        </p:spPr>
        <p:txBody>
          <a:bodyPr>
            <a:normAutofit/>
          </a:bodyPr>
          <a:lstStyle/>
          <a:p>
            <a:pPr algn="ctr"/>
            <a:r>
              <a:rPr lang="ru-RU" sz="2800" b="1" cap="none" dirty="0" smtClean="0">
                <a:latin typeface="Garamond" panose="02020404030301010803" pitchFamily="18" charset="0"/>
              </a:rPr>
              <a:t>Предусмотрено 2 варианта АООП УО(ИН):</a:t>
            </a:r>
            <a:br>
              <a:rPr lang="ru-RU" sz="2800" b="1" cap="none" dirty="0" smtClean="0">
                <a:latin typeface="Garamond" panose="02020404030301010803" pitchFamily="18" charset="0"/>
              </a:rPr>
            </a:br>
            <a:endParaRPr lang="ru-RU" sz="2800" b="1" cap="none" dirty="0">
              <a:latin typeface="Garamond" panose="02020404030301010803"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678892233"/>
              </p:ext>
            </p:extLst>
          </p:nvPr>
        </p:nvGraphicFramePr>
        <p:xfrm>
          <a:off x="1023938" y="1700808"/>
          <a:ext cx="9720262" cy="46079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62067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043584"/>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4800" b="1" cap="none" dirty="0" smtClean="0">
                <a:latin typeface="Garamond" panose="02020404030301010803" pitchFamily="18" charset="0"/>
              </a:rPr>
              <a:t>Вариант 1</a:t>
            </a:r>
            <a:endParaRPr lang="ru-RU" sz="4800" b="1" cap="none" dirty="0">
              <a:latin typeface="Garamond" panose="02020404030301010803"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997210061"/>
              </p:ext>
            </p:extLst>
          </p:nvPr>
        </p:nvGraphicFramePr>
        <p:xfrm>
          <a:off x="1023938" y="1916113"/>
          <a:ext cx="9720262" cy="4392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08905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pPr algn="ctr"/>
            <a:r>
              <a:rPr lang="ru-RU" sz="2800" b="1" dirty="0">
                <a:latin typeface="Garamond" panose="02020404030301010803" pitchFamily="18" charset="0"/>
              </a:rPr>
              <a:t>ФАОП </a:t>
            </a:r>
            <a:r>
              <a:rPr lang="ru-RU" sz="2800" b="1" dirty="0" smtClean="0">
                <a:latin typeface="Garamond" panose="02020404030301010803" pitchFamily="18" charset="0"/>
              </a:rPr>
              <a:t>УО (ИН) </a:t>
            </a:r>
            <a:r>
              <a:rPr lang="ru-RU" sz="2800" b="1" dirty="0">
                <a:latin typeface="Garamond" panose="02020404030301010803" pitchFamily="18" charset="0"/>
              </a:rPr>
              <a:t/>
            </a:r>
            <a:br>
              <a:rPr lang="ru-RU" sz="2800" b="1" dirty="0">
                <a:latin typeface="Garamond" panose="02020404030301010803" pitchFamily="18" charset="0"/>
              </a:rPr>
            </a:br>
            <a:r>
              <a:rPr lang="ru-RU" sz="2800" b="1" dirty="0">
                <a:latin typeface="Garamond" panose="02020404030301010803" pitchFamily="18" charset="0"/>
              </a:rPr>
              <a:t>( </a:t>
            </a:r>
            <a:r>
              <a:rPr lang="ru-RU" sz="2000" b="1" dirty="0">
                <a:latin typeface="Garamond" panose="02020404030301010803" pitchFamily="18" charset="0"/>
              </a:rPr>
              <a:t>с изменениями, вступающими в силу </a:t>
            </a:r>
            <a:br>
              <a:rPr lang="ru-RU" sz="2000" b="1" dirty="0">
                <a:latin typeface="Garamond" panose="02020404030301010803" pitchFamily="18" charset="0"/>
              </a:rPr>
            </a:br>
            <a:r>
              <a:rPr lang="ru-RU" sz="2000" b="1" dirty="0">
                <a:latin typeface="Garamond" panose="02020404030301010803" pitchFamily="18" charset="0"/>
              </a:rPr>
              <a:t>01 сентября </a:t>
            </a:r>
            <a:br>
              <a:rPr lang="ru-RU" sz="2000" b="1" dirty="0">
                <a:latin typeface="Garamond" panose="02020404030301010803" pitchFamily="18" charset="0"/>
              </a:rPr>
            </a:br>
            <a:r>
              <a:rPr lang="ru-RU" sz="2000" b="1" dirty="0">
                <a:latin typeface="Garamond" panose="02020404030301010803" pitchFamily="18" charset="0"/>
              </a:rPr>
              <a:t>2024 года</a:t>
            </a:r>
            <a:r>
              <a:rPr lang="ru-RU" sz="2800" b="1" dirty="0">
                <a:latin typeface="Garamond" panose="02020404030301010803" pitchFamily="18" charset="0"/>
              </a:rPr>
              <a:t>)</a:t>
            </a:r>
          </a:p>
        </p:txBody>
      </p:sp>
      <p:sp>
        <p:nvSpPr>
          <p:cNvPr id="5" name="Объект 4"/>
          <p:cNvSpPr>
            <a:spLocks noGrp="1"/>
          </p:cNvSpPr>
          <p:nvPr>
            <p:ph idx="1"/>
          </p:nvPr>
        </p:nvSpPr>
        <p:spPr/>
        <p:txBody>
          <a:bodyPr>
            <a:normAutofit/>
          </a:bodyPr>
          <a:lstStyle/>
          <a:p>
            <a:pPr marL="0" indent="0" algn="ctr">
              <a:buNone/>
            </a:pPr>
            <a:r>
              <a:rPr lang="ru-RU" sz="2400" b="1" dirty="0">
                <a:latin typeface="Garamond" panose="02020404030301010803" pitchFamily="18" charset="0"/>
              </a:rPr>
              <a:t>Приказ Министерства просвещения Российской Федерации  от 17.07.2024 № 495</a:t>
            </a:r>
          </a:p>
          <a:p>
            <a:pPr marL="0" indent="0" algn="ctr">
              <a:buNone/>
            </a:pPr>
            <a:r>
              <a:rPr lang="ru-RU" sz="2400" b="1" dirty="0">
                <a:latin typeface="Garamond" panose="02020404030301010803" pitchFamily="18" charset="0"/>
              </a:rPr>
              <a:t>«О внесении изменений в некоторые приказы Министерства просвещения Российской Федерации, касающиеся федеральных адаптированных образовательных программ»</a:t>
            </a:r>
          </a:p>
          <a:p>
            <a:pPr marL="0" indent="0" algn="ctr">
              <a:buNone/>
            </a:pPr>
            <a:r>
              <a:rPr lang="ru-RU" sz="2400" b="1" dirty="0">
                <a:solidFill>
                  <a:srgbClr val="D63077"/>
                </a:solidFill>
                <a:latin typeface="Garamond" panose="02020404030301010803" pitchFamily="18" charset="0"/>
              </a:rPr>
              <a:t>Изменения, касающиеся введения  учебного предмета «Технология (Труд</a:t>
            </a:r>
            <a:r>
              <a:rPr lang="ru-RU" sz="2400" b="1" smtClean="0">
                <a:solidFill>
                  <a:srgbClr val="D63077"/>
                </a:solidFill>
                <a:latin typeface="Garamond" panose="02020404030301010803" pitchFamily="18" charset="0"/>
              </a:rPr>
              <a:t>)». </a:t>
            </a:r>
            <a:endParaRPr lang="ru-RU" sz="2400" b="1" dirty="0">
              <a:solidFill>
                <a:srgbClr val="D63077"/>
              </a:solidFill>
              <a:latin typeface="Garamond" panose="02020404030301010803" pitchFamily="18" charset="0"/>
            </a:endParaRPr>
          </a:p>
        </p:txBody>
      </p:sp>
    </p:spTree>
    <p:extLst>
      <p:ext uri="{BB962C8B-B14F-4D97-AF65-F5344CB8AC3E}">
        <p14:creationId xmlns:p14="http://schemas.microsoft.com/office/powerpoint/2010/main" val="2164713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971576"/>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4800" b="1" cap="none" dirty="0">
                <a:latin typeface="Garamond" panose="02020404030301010803" pitchFamily="18" charset="0"/>
              </a:rPr>
              <a:t>В</a:t>
            </a:r>
            <a:r>
              <a:rPr lang="ru-RU" sz="4800" b="1" cap="none" dirty="0" smtClean="0">
                <a:latin typeface="Garamond" panose="02020404030301010803" pitchFamily="18" charset="0"/>
              </a:rPr>
              <a:t>ариант 1</a:t>
            </a:r>
            <a:endParaRPr lang="ru-RU" sz="4800" b="1" cap="none" dirty="0">
              <a:latin typeface="Garamond" panose="02020404030301010803" pitchFamily="18" charset="0"/>
            </a:endParaRPr>
          </a:p>
        </p:txBody>
      </p:sp>
      <p:sp>
        <p:nvSpPr>
          <p:cNvPr id="3" name="Объект 2"/>
          <p:cNvSpPr>
            <a:spLocks noGrp="1"/>
          </p:cNvSpPr>
          <p:nvPr>
            <p:ph idx="1"/>
          </p:nvPr>
        </p:nvSpPr>
        <p:spPr>
          <a:noFill/>
          <a:effectLst>
            <a:innerShdw blurRad="63500" dist="50800" dir="13500000">
              <a:prstClr val="black">
                <a:alpha val="50000"/>
              </a:prstClr>
            </a:innerShdw>
          </a:effectLst>
        </p:spPr>
        <p:txBody>
          <a:bodyPr>
            <a:normAutofit lnSpcReduction="10000"/>
          </a:bodyPr>
          <a:lstStyle/>
          <a:p>
            <a:pPr algn="ctr"/>
            <a:r>
              <a:rPr lang="ru-RU" sz="2800" b="1" dirty="0">
                <a:latin typeface="Garamond" panose="02020404030301010803" pitchFamily="18" charset="0"/>
              </a:rPr>
              <a:t>Коррекционная область 1 варианта должна содержать обязательные курсы:</a:t>
            </a:r>
          </a:p>
          <a:p>
            <a:pPr algn="ctr"/>
            <a:r>
              <a:rPr lang="ru-RU" sz="2800" b="1" dirty="0">
                <a:latin typeface="Garamond" panose="02020404030301010803" pitchFamily="18" charset="0"/>
              </a:rPr>
              <a:t>Ритмика;</a:t>
            </a:r>
          </a:p>
          <a:p>
            <a:pPr algn="ctr"/>
            <a:r>
              <a:rPr lang="ru-RU" sz="2800" b="1" dirty="0">
                <a:latin typeface="Garamond" panose="02020404030301010803" pitchFamily="18" charset="0"/>
              </a:rPr>
              <a:t> Коррекционные занятия (логопедические и </a:t>
            </a:r>
            <a:r>
              <a:rPr lang="ru-RU" sz="2800" b="1" dirty="0" err="1">
                <a:latin typeface="Garamond" panose="02020404030301010803" pitchFamily="18" charset="0"/>
              </a:rPr>
              <a:t>психо</a:t>
            </a:r>
            <a:r>
              <a:rPr lang="ru-RU" sz="2800" b="1" dirty="0">
                <a:latin typeface="Garamond" panose="02020404030301010803" pitchFamily="18" charset="0"/>
              </a:rPr>
              <a:t>-коррекционные).</a:t>
            </a:r>
          </a:p>
          <a:p>
            <a:pPr algn="ctr"/>
            <a:r>
              <a:rPr lang="ru-RU" sz="2800" b="1" dirty="0">
                <a:latin typeface="Garamond" panose="02020404030301010803" pitchFamily="18" charset="0"/>
              </a:rPr>
              <a:t>Количество коррекционных часов в неделю не менее </a:t>
            </a:r>
            <a:r>
              <a:rPr lang="ru-RU" sz="2800" b="1" dirty="0" smtClean="0">
                <a:latin typeface="Garamond" panose="02020404030301010803" pitchFamily="18" charset="0"/>
              </a:rPr>
              <a:t>5.</a:t>
            </a:r>
          </a:p>
          <a:p>
            <a:pPr algn="ctr"/>
            <a:r>
              <a:rPr lang="ru-RU" sz="2800" b="1" dirty="0" smtClean="0">
                <a:latin typeface="Garamond" panose="02020404030301010803" pitchFamily="18" charset="0"/>
              </a:rPr>
              <a:t>В учебном плане ФАОП УО (ИН) </a:t>
            </a:r>
            <a:r>
              <a:rPr lang="ru-RU" sz="2800" b="1" dirty="0">
                <a:latin typeface="Garamond" panose="02020404030301010803" pitchFamily="18" charset="0"/>
              </a:rPr>
              <a:t>(коррекционные занятия и ритмика</a:t>
            </a:r>
            <a:r>
              <a:rPr lang="ru-RU" sz="2800" b="1" dirty="0" smtClean="0">
                <a:latin typeface="Garamond" panose="02020404030301010803" pitchFamily="18" charset="0"/>
              </a:rPr>
              <a:t>) – 6 часов </a:t>
            </a:r>
            <a:r>
              <a:rPr lang="ru-RU" sz="2800" b="1" dirty="0">
                <a:latin typeface="Garamond" panose="02020404030301010803" pitchFamily="18" charset="0"/>
              </a:rPr>
              <a:t>и 4 часа внеурочной деятельности </a:t>
            </a:r>
          </a:p>
          <a:p>
            <a:pPr algn="ctr"/>
            <a:endParaRPr lang="ru-RU" sz="2800" b="1" dirty="0">
              <a:latin typeface="Garamond" panose="02020404030301010803" pitchFamily="18" charset="0"/>
            </a:endParaRPr>
          </a:p>
          <a:p>
            <a:endParaRPr lang="ru-RU" dirty="0"/>
          </a:p>
        </p:txBody>
      </p:sp>
    </p:spTree>
    <p:extLst>
      <p:ext uri="{BB962C8B-B14F-4D97-AF65-F5344CB8AC3E}">
        <p14:creationId xmlns:p14="http://schemas.microsoft.com/office/powerpoint/2010/main" val="34638543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827560"/>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4800" b="1" cap="none" dirty="0" smtClean="0">
                <a:latin typeface="Garamond" panose="02020404030301010803" pitchFamily="18" charset="0"/>
              </a:rPr>
              <a:t>Вариант 1</a:t>
            </a:r>
            <a:endParaRPr lang="ru-RU" sz="4800" b="1" cap="none" dirty="0">
              <a:latin typeface="Garamond" panose="02020404030301010803" pitchFamily="18" charset="0"/>
            </a:endParaRPr>
          </a:p>
        </p:txBody>
      </p:sp>
      <p:sp>
        <p:nvSpPr>
          <p:cNvPr id="3" name="Объект 2"/>
          <p:cNvSpPr>
            <a:spLocks noGrp="1"/>
          </p:cNvSpPr>
          <p:nvPr>
            <p:ph idx="1"/>
          </p:nvPr>
        </p:nvSpPr>
        <p:spPr>
          <a:xfrm>
            <a:off x="1024128" y="1700808"/>
            <a:ext cx="9720073" cy="4608552"/>
          </a:xfrm>
        </p:spPr>
        <p:txBody>
          <a:bodyPr>
            <a:normAutofit/>
          </a:bodyPr>
          <a:lstStyle/>
          <a:p>
            <a:pPr algn="ctr"/>
            <a:r>
              <a:rPr lang="ru-RU" sz="2400" b="1" dirty="0" smtClean="0">
                <a:latin typeface="Garamond" panose="02020404030301010803" pitchFamily="18" charset="0"/>
              </a:rPr>
              <a:t>*АООП УО (ИН) обязательно должна  содержать: планируемые </a:t>
            </a:r>
            <a:r>
              <a:rPr lang="ru-RU" sz="2400" b="1" dirty="0">
                <a:latin typeface="Garamond" panose="02020404030301010803" pitchFamily="18" charset="0"/>
              </a:rPr>
              <a:t>результаты освоения АООП УО (ИН) (личностные и предметные), в состав которых, в свою очередь, входят </a:t>
            </a:r>
            <a:r>
              <a:rPr lang="ru-RU" sz="2400" b="1" dirty="0">
                <a:solidFill>
                  <a:schemeClr val="accent1">
                    <a:lumMod val="75000"/>
                  </a:schemeClr>
                </a:solidFill>
                <a:latin typeface="Garamond" panose="02020404030301010803" pitchFamily="18" charset="0"/>
              </a:rPr>
              <a:t>минимальный и достаточный уровни достижения предметных результатов </a:t>
            </a:r>
            <a:r>
              <a:rPr lang="ru-RU" sz="2400" b="1" dirty="0">
                <a:latin typeface="Garamond" panose="02020404030301010803" pitchFamily="18" charset="0"/>
              </a:rPr>
              <a:t>по учебным  предметам (исходя из этого можно дифференцировать оценку достижений освоения  программы обучающимися</a:t>
            </a:r>
            <a:r>
              <a:rPr lang="ru-RU" sz="2400" b="1" dirty="0" smtClean="0">
                <a:latin typeface="Garamond" panose="02020404030301010803" pitchFamily="18" charset="0"/>
              </a:rPr>
              <a:t>)</a:t>
            </a:r>
          </a:p>
          <a:p>
            <a:pPr algn="ctr"/>
            <a:endParaRPr lang="ru-RU" sz="2400" b="1" dirty="0">
              <a:latin typeface="Garamond" panose="02020404030301010803" pitchFamily="18" charset="0"/>
            </a:endParaRPr>
          </a:p>
          <a:p>
            <a:pPr algn="ctr"/>
            <a:r>
              <a:rPr lang="ru-RU" sz="2400" b="1" dirty="0" smtClean="0">
                <a:latin typeface="Garamond" panose="02020404030301010803" pitchFamily="18" charset="0"/>
              </a:rPr>
              <a:t>* систему </a:t>
            </a:r>
            <a:r>
              <a:rPr lang="ru-RU" sz="2400" b="1" dirty="0">
                <a:latin typeface="Garamond" panose="02020404030301010803" pitchFamily="18" charset="0"/>
              </a:rPr>
              <a:t>оценки достижения обучающимися с умственной отсталостью планируемых результатов освоения АООП УО (ИН), в содержании которой отражается </a:t>
            </a:r>
            <a:r>
              <a:rPr lang="ru-RU" sz="2400" b="1" dirty="0">
                <a:solidFill>
                  <a:schemeClr val="accent2">
                    <a:lumMod val="60000"/>
                    <a:lumOff val="40000"/>
                  </a:schemeClr>
                </a:solidFill>
                <a:latin typeface="Garamond" panose="02020404030301010803" pitchFamily="18" charset="0"/>
              </a:rPr>
              <a:t>система текущего оценивания</a:t>
            </a:r>
            <a:r>
              <a:rPr lang="ru-RU" sz="2400" b="1" dirty="0">
                <a:latin typeface="Garamond" panose="02020404030301010803" pitchFamily="18" charset="0"/>
              </a:rPr>
              <a:t>, а также </a:t>
            </a:r>
            <a:r>
              <a:rPr lang="ru-RU" sz="2400" b="1" dirty="0">
                <a:solidFill>
                  <a:srgbClr val="CC57D5"/>
                </a:solidFill>
                <a:latin typeface="Garamond" panose="02020404030301010803" pitchFamily="18" charset="0"/>
              </a:rPr>
              <a:t>система оценки итоговой аттестация в форме двух испытаний </a:t>
            </a:r>
            <a:r>
              <a:rPr lang="ru-RU" sz="2400" b="1" dirty="0">
                <a:latin typeface="Garamond" panose="02020404030301010803" pitchFamily="18" charset="0"/>
              </a:rPr>
              <a:t>(пункт 10 ФАОП УО (ИН)</a:t>
            </a:r>
          </a:p>
        </p:txBody>
      </p:sp>
    </p:spTree>
    <p:extLst>
      <p:ext uri="{BB962C8B-B14F-4D97-AF65-F5344CB8AC3E}">
        <p14:creationId xmlns:p14="http://schemas.microsoft.com/office/powerpoint/2010/main" val="22760660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043584"/>
          </a:xfrm>
          <a:solidFill>
            <a:schemeClr val="accent1">
              <a:lumMod val="40000"/>
              <a:lumOff val="60000"/>
            </a:schemeClr>
          </a:solidFill>
        </p:spPr>
        <p:txBody>
          <a:bodyPr/>
          <a:lstStyle/>
          <a:p>
            <a:pPr algn="ctr"/>
            <a:r>
              <a:rPr lang="ru-RU" b="1" dirty="0" smtClean="0">
                <a:latin typeface="Garamond" panose="02020404030301010803" pitchFamily="18" charset="0"/>
              </a:rPr>
              <a:t>ФГОС УО (ИН)</a:t>
            </a:r>
            <a:endParaRPr lang="ru-RU" b="1" dirty="0">
              <a:latin typeface="Garamond" panose="02020404030301010803" pitchFamily="18" charset="0"/>
            </a:endParaRPr>
          </a:p>
        </p:txBody>
      </p:sp>
      <p:sp>
        <p:nvSpPr>
          <p:cNvPr id="3" name="Объект 2"/>
          <p:cNvSpPr>
            <a:spLocks noGrp="1"/>
          </p:cNvSpPr>
          <p:nvPr>
            <p:ph idx="1"/>
          </p:nvPr>
        </p:nvSpPr>
        <p:spPr>
          <a:xfrm>
            <a:off x="1024128" y="2286000"/>
            <a:ext cx="9720073" cy="4311352"/>
          </a:xfrm>
        </p:spPr>
        <p:txBody>
          <a:bodyPr>
            <a:normAutofit fontScale="92500" lnSpcReduction="20000"/>
          </a:bodyPr>
          <a:lstStyle/>
          <a:p>
            <a:pPr algn="ctr"/>
            <a:r>
              <a:rPr lang="ru-RU" b="1" dirty="0">
                <a:solidFill>
                  <a:srgbClr val="CC57D5"/>
                </a:solidFill>
                <a:latin typeface="Garamond" panose="02020404030301010803" pitchFamily="18" charset="0"/>
              </a:rPr>
              <a:t>Для обучающихся с умственной отсталостью (интеллектуальными нарушениями), зачисленных в образовательные организации с 1 сентября 2016 г. и получающих образование в соответствии с ФГОС образования обучающихся с умственной отсталостью, проведение итоговой аттестации станет обязательной с 2024/25 учебного года</a:t>
            </a:r>
            <a:r>
              <a:rPr lang="ru-RU" b="1" dirty="0" smtClean="0">
                <a:solidFill>
                  <a:srgbClr val="CC57D5"/>
                </a:solidFill>
                <a:latin typeface="Garamond" panose="02020404030301010803" pitchFamily="18" charset="0"/>
              </a:rPr>
              <a:t>.</a:t>
            </a:r>
          </a:p>
          <a:p>
            <a:pPr algn="ctr"/>
            <a:r>
              <a:rPr lang="ru-RU" b="1" dirty="0" smtClean="0">
                <a:solidFill>
                  <a:srgbClr val="CC57D5"/>
                </a:solidFill>
                <a:latin typeface="Garamond" panose="02020404030301010803" pitchFamily="18" charset="0"/>
              </a:rPr>
              <a:t> </a:t>
            </a:r>
            <a:r>
              <a:rPr lang="ru-RU" b="1" dirty="0" smtClean="0">
                <a:latin typeface="Garamond" panose="02020404030301010803" pitchFamily="18" charset="0"/>
              </a:rPr>
              <a:t>(</a:t>
            </a:r>
            <a:r>
              <a:rPr lang="ru-RU" b="1" dirty="0" err="1" smtClean="0">
                <a:latin typeface="Garamond" panose="02020404030301010803" pitchFamily="18" charset="0"/>
              </a:rPr>
              <a:t>Минпросвещения</a:t>
            </a:r>
            <a:r>
              <a:rPr lang="ru-RU" b="1" dirty="0" smtClean="0">
                <a:latin typeface="Garamond" panose="02020404030301010803" pitchFamily="18" charset="0"/>
              </a:rPr>
              <a:t> </a:t>
            </a:r>
            <a:r>
              <a:rPr lang="ru-RU" b="1" dirty="0">
                <a:latin typeface="Garamond" panose="02020404030301010803" pitchFamily="18" charset="0"/>
              </a:rPr>
              <a:t>России от 03.06.2021 N АК-491/07 "О проведении итоговой </a:t>
            </a:r>
            <a:r>
              <a:rPr lang="ru-RU" b="1" dirty="0" smtClean="0">
                <a:latin typeface="Garamond" panose="02020404030301010803" pitchFamily="18" charset="0"/>
              </a:rPr>
              <a:t>аттестации»).</a:t>
            </a:r>
          </a:p>
          <a:p>
            <a:pPr algn="ctr"/>
            <a:endParaRPr lang="ru-RU" b="1" dirty="0">
              <a:latin typeface="Garamond" panose="02020404030301010803" pitchFamily="18" charset="0"/>
            </a:endParaRPr>
          </a:p>
          <a:p>
            <a:pPr algn="ctr"/>
            <a:r>
              <a:rPr lang="ru-RU" b="1" dirty="0" smtClean="0">
                <a:latin typeface="Garamond" panose="02020404030301010803" pitchFamily="18" charset="0"/>
              </a:rPr>
              <a:t>Итоговая </a:t>
            </a:r>
            <a:r>
              <a:rPr lang="ru-RU" b="1" dirty="0">
                <a:latin typeface="Garamond" panose="02020404030301010803" pitchFamily="18" charset="0"/>
              </a:rPr>
              <a:t>аттестация осуществляется организацией по завершению реализации АООП в форме двух испытаний:</a:t>
            </a:r>
          </a:p>
          <a:p>
            <a:pPr algn="ctr"/>
            <a:r>
              <a:rPr lang="ru-RU" b="1" dirty="0" smtClean="0">
                <a:latin typeface="Garamond" panose="02020404030301010803" pitchFamily="18" charset="0"/>
              </a:rPr>
              <a:t>первое </a:t>
            </a:r>
            <a:r>
              <a:rPr lang="ru-RU" b="1" dirty="0">
                <a:latin typeface="Garamond" panose="02020404030301010803" pitchFamily="18" charset="0"/>
              </a:rPr>
              <a:t>- предполагает комплексную оценку предметных результатов усвоения обучающимися русского языка, чтения (литературного чтения), математики и основ социальной жизни;</a:t>
            </a:r>
          </a:p>
          <a:p>
            <a:pPr algn="ctr"/>
            <a:r>
              <a:rPr lang="ru-RU" b="1" dirty="0">
                <a:latin typeface="Garamond" panose="02020404030301010803" pitchFamily="18" charset="0"/>
              </a:rPr>
              <a:t>второе - направлено на оценку знаний и умений по выбранному профилю труда.</a:t>
            </a:r>
          </a:p>
          <a:p>
            <a:endParaRPr lang="ru-RU" b="1" dirty="0">
              <a:latin typeface="Garamond" panose="02020404030301010803" pitchFamily="18" charset="0"/>
            </a:endParaRPr>
          </a:p>
        </p:txBody>
      </p:sp>
    </p:spTree>
    <p:extLst>
      <p:ext uri="{BB962C8B-B14F-4D97-AF65-F5344CB8AC3E}">
        <p14:creationId xmlns:p14="http://schemas.microsoft.com/office/powerpoint/2010/main" val="12942464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899568"/>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4800" b="1" cap="none" dirty="0" smtClean="0">
                <a:latin typeface="Garamond" panose="02020404030301010803" pitchFamily="18" charset="0"/>
              </a:rPr>
              <a:t>Вариант 2</a:t>
            </a:r>
            <a:endParaRPr lang="ru-RU" sz="4800" b="1" cap="none" dirty="0">
              <a:latin typeface="Garamond" panose="02020404030301010803" pitchFamily="18" charset="0"/>
            </a:endParaRPr>
          </a:p>
        </p:txBody>
      </p:sp>
      <p:sp>
        <p:nvSpPr>
          <p:cNvPr id="3" name="Объект 2"/>
          <p:cNvSpPr>
            <a:spLocks noGrp="1"/>
          </p:cNvSpPr>
          <p:nvPr>
            <p:ph idx="1"/>
          </p:nvPr>
        </p:nvSpPr>
        <p:spPr>
          <a:xfrm>
            <a:off x="1024128" y="1844824"/>
            <a:ext cx="9720073" cy="4464536"/>
          </a:xfrm>
        </p:spPr>
        <p:txBody>
          <a:bodyPr>
            <a:normAutofit/>
          </a:bodyPr>
          <a:lstStyle/>
          <a:p>
            <a:pPr algn="ctr"/>
            <a:r>
              <a:rPr lang="ru-RU" sz="2800" b="1" dirty="0">
                <a:latin typeface="Garamond" panose="02020404030301010803" pitchFamily="18" charset="0"/>
              </a:rPr>
              <a:t>Коррекционная область 2 варианта должна содержать обязательные курсы:</a:t>
            </a:r>
          </a:p>
          <a:p>
            <a:r>
              <a:rPr lang="ru-RU" sz="2800" b="1" dirty="0">
                <a:latin typeface="Garamond" panose="02020404030301010803" pitchFamily="18" charset="0"/>
              </a:rPr>
              <a:t>1) Сенсорное развитие;</a:t>
            </a:r>
          </a:p>
          <a:p>
            <a:r>
              <a:rPr lang="ru-RU" sz="2800" b="1" dirty="0">
                <a:latin typeface="Garamond" panose="02020404030301010803" pitchFamily="18" charset="0"/>
              </a:rPr>
              <a:t>2) Предметно-практические действия;</a:t>
            </a:r>
          </a:p>
          <a:p>
            <a:r>
              <a:rPr lang="ru-RU" sz="2800" b="1" dirty="0">
                <a:latin typeface="Garamond" panose="02020404030301010803" pitchFamily="18" charset="0"/>
              </a:rPr>
              <a:t>3) Двигательное развитие;</a:t>
            </a:r>
          </a:p>
          <a:p>
            <a:r>
              <a:rPr lang="ru-RU" sz="2800" b="1" dirty="0">
                <a:latin typeface="Garamond" panose="02020404030301010803" pitchFamily="18" charset="0"/>
              </a:rPr>
              <a:t>4) Альтернативная коммуникация и дополнительная коммуникация.</a:t>
            </a:r>
          </a:p>
          <a:p>
            <a:r>
              <a:rPr lang="ru-RU" sz="2800" b="1" dirty="0">
                <a:latin typeface="Garamond" panose="02020404030301010803" pitchFamily="18" charset="0"/>
              </a:rPr>
              <a:t>Количество коррекционных часов 6 часов в неделю. </a:t>
            </a:r>
          </a:p>
          <a:p>
            <a:endParaRPr lang="ru-RU" sz="2800" b="1" dirty="0">
              <a:latin typeface="Garamond" panose="02020404030301010803" pitchFamily="18" charset="0"/>
            </a:endParaRPr>
          </a:p>
        </p:txBody>
      </p:sp>
    </p:spTree>
    <p:extLst>
      <p:ext uri="{BB962C8B-B14F-4D97-AF65-F5344CB8AC3E}">
        <p14:creationId xmlns:p14="http://schemas.microsoft.com/office/powerpoint/2010/main" val="26887622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899568"/>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4800" b="1" cap="none" dirty="0" smtClean="0">
                <a:latin typeface="Garamond" panose="02020404030301010803" pitchFamily="18" charset="0"/>
              </a:rPr>
              <a:t>Вариант 2</a:t>
            </a:r>
            <a:endParaRPr lang="ru-RU" sz="4800" b="1" cap="none" dirty="0">
              <a:latin typeface="Garamond" panose="02020404030301010803" pitchFamily="18" charset="0"/>
            </a:endParaRPr>
          </a:p>
        </p:txBody>
      </p:sp>
      <p:sp>
        <p:nvSpPr>
          <p:cNvPr id="3" name="Объект 2"/>
          <p:cNvSpPr>
            <a:spLocks noGrp="1"/>
          </p:cNvSpPr>
          <p:nvPr>
            <p:ph idx="1"/>
          </p:nvPr>
        </p:nvSpPr>
        <p:spPr>
          <a:xfrm>
            <a:off x="1024128" y="1844824"/>
            <a:ext cx="9720073" cy="4464536"/>
          </a:xfrm>
        </p:spPr>
        <p:txBody>
          <a:bodyPr>
            <a:normAutofit fontScale="85000" lnSpcReduction="10000"/>
          </a:bodyPr>
          <a:lstStyle/>
          <a:p>
            <a:pPr algn="ctr"/>
            <a:r>
              <a:rPr lang="ru-RU" sz="2800" b="1" dirty="0">
                <a:latin typeface="Garamond" panose="02020404030301010803" pitchFamily="18" charset="0"/>
              </a:rPr>
              <a:t>АООП УО (ИН) обязательно должна  </a:t>
            </a:r>
            <a:r>
              <a:rPr lang="ru-RU" sz="2800" b="1" dirty="0" smtClean="0">
                <a:latin typeface="Garamond" panose="02020404030301010803" pitchFamily="18" charset="0"/>
              </a:rPr>
              <a:t>содержать:</a:t>
            </a:r>
          </a:p>
          <a:p>
            <a:pPr algn="ctr"/>
            <a:r>
              <a:rPr lang="ru-RU" sz="2800" b="1" dirty="0" smtClean="0">
                <a:latin typeface="Garamond" panose="02020404030301010803" pitchFamily="18" charset="0"/>
              </a:rPr>
              <a:t>* планируемые </a:t>
            </a:r>
            <a:r>
              <a:rPr lang="ru-RU" sz="2800" b="1" dirty="0">
                <a:latin typeface="Garamond" panose="02020404030301010803" pitchFamily="18" charset="0"/>
              </a:rPr>
              <a:t>результаты освоения АООП УО (ИН);</a:t>
            </a:r>
          </a:p>
          <a:p>
            <a:pPr algn="ctr"/>
            <a:r>
              <a:rPr lang="ru-RU" sz="2800" b="1" dirty="0" smtClean="0">
                <a:latin typeface="Garamond" panose="02020404030301010803" pitchFamily="18" charset="0"/>
              </a:rPr>
              <a:t>* систему </a:t>
            </a:r>
            <a:r>
              <a:rPr lang="ru-RU" sz="2800" b="1" dirty="0">
                <a:latin typeface="Garamond" panose="02020404030301010803" pitchFamily="18" charset="0"/>
              </a:rPr>
              <a:t>оценки достижения обучающимися с умеренной, тяжелой, глубокой умственной отсталостью (интеллектуальными нарушениями), с тяжелыми и множественными нарушениями развития планируемых результатов освоения АООП УО (</a:t>
            </a:r>
            <a:r>
              <a:rPr lang="ru-RU" sz="2800" b="1" dirty="0" smtClean="0">
                <a:latin typeface="Garamond" panose="02020404030301010803" pitchFamily="18" charset="0"/>
              </a:rPr>
              <a:t>ИН).</a:t>
            </a:r>
            <a:endParaRPr lang="ru-RU" sz="2800" b="1" dirty="0">
              <a:latin typeface="Garamond" panose="02020404030301010803" pitchFamily="18" charset="0"/>
            </a:endParaRPr>
          </a:p>
          <a:p>
            <a:pPr algn="ctr"/>
            <a:r>
              <a:rPr lang="ru-RU" sz="2800" b="1" dirty="0" smtClean="0">
                <a:latin typeface="Garamond" panose="02020404030301010803" pitchFamily="18" charset="0"/>
              </a:rPr>
              <a:t>* На </a:t>
            </a:r>
            <a:r>
              <a:rPr lang="ru-RU" sz="2800" b="1" dirty="0">
                <a:latin typeface="Garamond" panose="02020404030301010803" pitchFamily="18" charset="0"/>
              </a:rPr>
              <a:t>основе АООП образовательная организация разрабатывает СИПР, результаты которого за полугодие выступают в качестве текущей аттестации обучающихся. </a:t>
            </a:r>
            <a:r>
              <a:rPr lang="ru-RU" sz="2800" b="1" dirty="0">
                <a:solidFill>
                  <a:schemeClr val="accent2">
                    <a:lumMod val="75000"/>
                  </a:schemeClr>
                </a:solidFill>
                <a:latin typeface="Garamond" panose="02020404030301010803" pitchFamily="18" charset="0"/>
              </a:rPr>
              <a:t>В качестве промежуточной (годовой) аттестации выступает оценка результатов освоения СИПР и развития жизненных компетенций обучающегося по итогам учебного года (пункт 90.1 ФАОП УО (ИН)).</a:t>
            </a:r>
          </a:p>
          <a:p>
            <a:endParaRPr lang="ru-RU" sz="2800" b="1" dirty="0">
              <a:latin typeface="Garamond" panose="02020404030301010803" pitchFamily="18" charset="0"/>
            </a:endParaRPr>
          </a:p>
        </p:txBody>
      </p:sp>
    </p:spTree>
    <p:extLst>
      <p:ext uri="{BB962C8B-B14F-4D97-AF65-F5344CB8AC3E}">
        <p14:creationId xmlns:p14="http://schemas.microsoft.com/office/powerpoint/2010/main" val="36013527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899568"/>
          </a:xfrm>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4800" b="1" cap="none" dirty="0" smtClean="0">
                <a:latin typeface="Garamond" panose="02020404030301010803" pitchFamily="18" charset="0"/>
              </a:rPr>
              <a:t>Вариант 2</a:t>
            </a:r>
            <a:endParaRPr lang="ru-RU" sz="4800" b="1" cap="none" dirty="0">
              <a:latin typeface="Garamond" panose="02020404030301010803" pitchFamily="18" charset="0"/>
            </a:endParaRPr>
          </a:p>
        </p:txBody>
      </p:sp>
      <p:sp>
        <p:nvSpPr>
          <p:cNvPr id="3" name="Объект 2"/>
          <p:cNvSpPr>
            <a:spLocks noGrp="1"/>
          </p:cNvSpPr>
          <p:nvPr>
            <p:ph idx="1"/>
          </p:nvPr>
        </p:nvSpPr>
        <p:spPr>
          <a:xfrm>
            <a:off x="1024128" y="1844824"/>
            <a:ext cx="9720073" cy="4464536"/>
          </a:xfrm>
        </p:spPr>
        <p:txBody>
          <a:bodyPr>
            <a:normAutofit/>
          </a:bodyPr>
          <a:lstStyle/>
          <a:p>
            <a:r>
              <a:rPr lang="ru-RU" sz="2800" b="1" dirty="0" smtClean="0">
                <a:latin typeface="Garamond" panose="02020404030301010803" pitchFamily="18" charset="0"/>
              </a:rPr>
              <a:t> </a:t>
            </a:r>
            <a:endParaRPr lang="ru-RU" sz="2800" b="1" dirty="0">
              <a:latin typeface="Garamond" panose="02020404030301010803" pitchFamily="18" charset="0"/>
            </a:endParaRPr>
          </a:p>
          <a:p>
            <a:pPr algn="ctr"/>
            <a:r>
              <a:rPr lang="ru-RU" sz="2800" b="1" dirty="0">
                <a:latin typeface="Garamond" panose="02020404030301010803" pitchFamily="18" charset="0"/>
              </a:rPr>
              <a:t>Предметом итоговой оценки освоения обучающимися адаптированной основной общеобразовательной программы образования для обучающихся с умственной отсталостью (вариант 2) должно быть </a:t>
            </a:r>
            <a:r>
              <a:rPr lang="ru-RU" sz="2800" b="1" dirty="0">
                <a:solidFill>
                  <a:schemeClr val="accent2">
                    <a:lumMod val="75000"/>
                  </a:schemeClr>
                </a:solidFill>
                <a:latin typeface="Garamond" panose="02020404030301010803" pitchFamily="18" charset="0"/>
              </a:rPr>
              <a:t>достижение результатов освоения специальной индивидуальной программы </a:t>
            </a:r>
            <a:r>
              <a:rPr lang="ru-RU" sz="2800" b="1" dirty="0" smtClean="0">
                <a:solidFill>
                  <a:schemeClr val="accent2">
                    <a:lumMod val="75000"/>
                  </a:schemeClr>
                </a:solidFill>
                <a:latin typeface="Garamond" panose="02020404030301010803" pitchFamily="18" charset="0"/>
              </a:rPr>
              <a:t>развития (СИПР) </a:t>
            </a:r>
            <a:r>
              <a:rPr lang="ru-RU" sz="2800" b="1" dirty="0">
                <a:solidFill>
                  <a:schemeClr val="accent2">
                    <a:lumMod val="75000"/>
                  </a:schemeClr>
                </a:solidFill>
                <a:latin typeface="Garamond" panose="02020404030301010803" pitchFamily="18" charset="0"/>
              </a:rPr>
              <a:t>последнего года обучения и развития жизненной компетенции обучающихся </a:t>
            </a:r>
            <a:r>
              <a:rPr lang="ru-RU" sz="2800" b="1" dirty="0">
                <a:latin typeface="Garamond" panose="02020404030301010803" pitchFamily="18" charset="0"/>
              </a:rPr>
              <a:t>(пункт 90.2. ФАОП УО (ИН) (п. 4.3. приложения ФГОС УО (ИН).</a:t>
            </a:r>
          </a:p>
          <a:p>
            <a:endParaRPr lang="ru-RU" sz="2800" b="1" dirty="0">
              <a:latin typeface="Garamond" panose="02020404030301010803" pitchFamily="18" charset="0"/>
            </a:endParaRPr>
          </a:p>
        </p:txBody>
      </p:sp>
    </p:spTree>
    <p:extLst>
      <p:ext uri="{BB962C8B-B14F-4D97-AF65-F5344CB8AC3E}">
        <p14:creationId xmlns:p14="http://schemas.microsoft.com/office/powerpoint/2010/main" val="1264131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txBox="1"/>
          <p:nvPr/>
        </p:nvSpPr>
        <p:spPr bwMode="auto">
          <a:xfrm>
            <a:off x="10966496" y="528117"/>
            <a:ext cx="1406468" cy="148117"/>
          </a:xfrm>
          <a:prstGeom prst="rect">
            <a:avLst/>
          </a:prstGeom>
        </p:spPr>
        <p:txBody>
          <a:bodyPr vert="horz" wrap="square" lIns="0" tIns="12065" rIns="0" bIns="0" rtlCol="0">
            <a:spAutoFit/>
          </a:bodyPr>
          <a:lstStyle/>
          <a:p>
            <a:pPr marL="12700" algn="ctr">
              <a:lnSpc>
                <a:spcPct val="100000"/>
              </a:lnSpc>
              <a:spcBef>
                <a:spcPts val="95"/>
              </a:spcBef>
              <a:defRPr/>
            </a:pPr>
            <a:r>
              <a:rPr sz="400" spc="-20" dirty="0">
                <a:solidFill>
                  <a:srgbClr val="252525"/>
                </a:solidFill>
                <a:latin typeface="Cambria"/>
                <a:cs typeface="Cambria"/>
              </a:rPr>
              <a:t>ДЕПАРТАМЕНТ</a:t>
            </a:r>
            <a:r>
              <a:rPr sz="400" spc="30" dirty="0">
                <a:solidFill>
                  <a:srgbClr val="252525"/>
                </a:solidFill>
                <a:latin typeface="Cambria"/>
                <a:cs typeface="Cambria"/>
              </a:rPr>
              <a:t> </a:t>
            </a:r>
            <a:r>
              <a:rPr sz="400" spc="-25" dirty="0">
                <a:solidFill>
                  <a:srgbClr val="252525"/>
                </a:solidFill>
                <a:latin typeface="Cambria"/>
                <a:cs typeface="Cambria"/>
              </a:rPr>
              <a:t>ОБРАЗОВАНИЯ</a:t>
            </a:r>
            <a:r>
              <a:rPr sz="400" spc="55" dirty="0">
                <a:solidFill>
                  <a:srgbClr val="252525"/>
                </a:solidFill>
                <a:latin typeface="Cambria"/>
                <a:cs typeface="Cambria"/>
              </a:rPr>
              <a:t> </a:t>
            </a:r>
            <a:r>
              <a:rPr sz="400" spc="-5" dirty="0">
                <a:solidFill>
                  <a:srgbClr val="252525"/>
                </a:solidFill>
                <a:latin typeface="Cambria"/>
                <a:cs typeface="Cambria"/>
              </a:rPr>
              <a:t>И</a:t>
            </a:r>
            <a:r>
              <a:rPr sz="400" spc="5" dirty="0">
                <a:solidFill>
                  <a:srgbClr val="252525"/>
                </a:solidFill>
                <a:latin typeface="Cambria"/>
                <a:cs typeface="Cambria"/>
              </a:rPr>
              <a:t> </a:t>
            </a:r>
            <a:r>
              <a:rPr sz="400" spc="-5" dirty="0" smtClean="0">
                <a:solidFill>
                  <a:srgbClr val="252525"/>
                </a:solidFill>
                <a:latin typeface="Cambria"/>
                <a:cs typeface="Cambria"/>
              </a:rPr>
              <a:t>НАУКИ</a:t>
            </a:r>
            <a:endParaRPr lang="ru-RU" sz="400" spc="-5" dirty="0" smtClean="0">
              <a:solidFill>
                <a:srgbClr val="252525"/>
              </a:solidFill>
              <a:latin typeface="Cambria"/>
              <a:cs typeface="Cambria"/>
            </a:endParaRPr>
          </a:p>
          <a:p>
            <a:pPr marL="12700" algn="ctr">
              <a:lnSpc>
                <a:spcPct val="100000"/>
              </a:lnSpc>
              <a:spcBef>
                <a:spcPts val="95"/>
              </a:spcBef>
              <a:defRPr/>
            </a:pPr>
            <a:r>
              <a:rPr sz="400" spc="-15" dirty="0" smtClean="0">
                <a:solidFill>
                  <a:srgbClr val="252525"/>
                </a:solidFill>
                <a:latin typeface="Cambria"/>
                <a:cs typeface="Cambria"/>
              </a:rPr>
              <a:t>КОСТРОМСКОЙ</a:t>
            </a:r>
            <a:r>
              <a:rPr sz="400" spc="60" dirty="0" smtClean="0">
                <a:solidFill>
                  <a:srgbClr val="252525"/>
                </a:solidFill>
                <a:latin typeface="Cambria"/>
                <a:cs typeface="Cambria"/>
              </a:rPr>
              <a:t> </a:t>
            </a:r>
            <a:r>
              <a:rPr sz="400" spc="-10" dirty="0">
                <a:solidFill>
                  <a:srgbClr val="252525"/>
                </a:solidFill>
                <a:latin typeface="Cambria"/>
                <a:cs typeface="Cambria"/>
              </a:rPr>
              <a:t>ОБЛАСТИ</a:t>
            </a:r>
            <a:endParaRPr sz="400" dirty="0">
              <a:latin typeface="Cambria"/>
              <a:cs typeface="Cambria"/>
            </a:endParaRPr>
          </a:p>
        </p:txBody>
      </p:sp>
      <p:pic>
        <p:nvPicPr>
          <p:cNvPr id="7" name="object 8"/>
          <p:cNvPicPr/>
          <p:nvPr/>
        </p:nvPicPr>
        <p:blipFill>
          <a:blip r:embed="rId2"/>
          <a:stretch/>
        </p:blipFill>
        <p:spPr bwMode="auto">
          <a:xfrm>
            <a:off x="11496600" y="76703"/>
            <a:ext cx="360040" cy="379406"/>
          </a:xfrm>
          <a:prstGeom prst="rect">
            <a:avLst/>
          </a:prstGeom>
          <a:ln w="38100">
            <a:noFill/>
          </a:ln>
        </p:spPr>
      </p:pic>
      <p:sp>
        <p:nvSpPr>
          <p:cNvPr id="2" name="Заголовок 1"/>
          <p:cNvSpPr>
            <a:spLocks noGrp="1"/>
          </p:cNvSpPr>
          <p:nvPr>
            <p:ph type="title"/>
          </p:nvPr>
        </p:nvSpPr>
        <p:spPr>
          <a:xfrm>
            <a:off x="263352" y="1052736"/>
            <a:ext cx="2947482" cy="4601183"/>
          </a:xfrm>
        </p:spPr>
        <p:txBody>
          <a:bodyPr>
            <a:normAutofit/>
          </a:bodyPr>
          <a:lstStyle/>
          <a:p>
            <a:pPr algn="ctr"/>
            <a:r>
              <a:rPr lang="ru-RU" sz="2000" b="1" i="1" dirty="0">
                <a:latin typeface="Times New Roman" panose="02020603050405020304" pitchFamily="18" charset="0"/>
                <a:cs typeface="Times New Roman" panose="02020603050405020304" pitchFamily="18" charset="0"/>
              </a:rPr>
              <a:t>Федеральный закон Российской Федерации от 29.12.2012 № 273-ФЗ «Об образовании </a:t>
            </a:r>
            <a:r>
              <a:rPr lang="ru-RU" sz="2000" b="1" i="1" dirty="0" smtClean="0">
                <a:latin typeface="Times New Roman" panose="02020603050405020304" pitchFamily="18" charset="0"/>
                <a:cs typeface="Times New Roman" panose="02020603050405020304" pitchFamily="18" charset="0"/>
              </a:rPr>
              <a:t>в  </a:t>
            </a:r>
            <a:r>
              <a:rPr lang="ru-RU" sz="2000" b="1" i="1" dirty="0">
                <a:latin typeface="Times New Roman" panose="02020603050405020304" pitchFamily="18" charset="0"/>
                <a:cs typeface="Times New Roman" panose="02020603050405020304" pitchFamily="18" charset="0"/>
              </a:rPr>
              <a:t>Российской Федерации»  </a:t>
            </a:r>
            <a:br>
              <a:rPr lang="ru-RU" sz="2000" b="1" i="1" dirty="0">
                <a:latin typeface="Times New Roman" panose="02020603050405020304" pitchFamily="18" charset="0"/>
                <a:cs typeface="Times New Roman" panose="02020603050405020304" pitchFamily="18" charset="0"/>
              </a:rPr>
            </a:br>
            <a:r>
              <a:rPr lang="ru-RU" sz="2000" b="1" i="1" dirty="0">
                <a:latin typeface="Times New Roman" panose="02020603050405020304" pitchFamily="18" charset="0"/>
                <a:cs typeface="Times New Roman" panose="02020603050405020304" pitchFamily="18" charset="0"/>
              </a:rPr>
              <a:t>(часть  3 статьи 79)</a:t>
            </a:r>
          </a:p>
        </p:txBody>
      </p:sp>
      <p:sp>
        <p:nvSpPr>
          <p:cNvPr id="3" name="Текст 2"/>
          <p:cNvSpPr>
            <a:spLocks noGrp="1"/>
          </p:cNvSpPr>
          <p:nvPr>
            <p:ph idx="1"/>
          </p:nvPr>
        </p:nvSpPr>
        <p:spPr>
          <a:xfrm>
            <a:off x="3869268" y="528117"/>
            <a:ext cx="7315200" cy="5456631"/>
          </a:xfrm>
        </p:spPr>
        <p:txBody>
          <a:bodyPr>
            <a:noAutofit/>
          </a:bodyPr>
          <a:lstStyle/>
          <a:p>
            <a:pPr algn="ctr">
              <a:lnSpc>
                <a:spcPct val="120000"/>
              </a:lnSpc>
              <a:spcBef>
                <a:spcPts val="0"/>
              </a:spcBef>
            </a:pPr>
            <a:endParaRPr lang="ru-RU" sz="1800" b="1" dirty="0" smtClean="0">
              <a:latin typeface="Garamond" panose="02020404030301010803" pitchFamily="18" charset="0"/>
            </a:endParaRPr>
          </a:p>
          <a:p>
            <a:pPr marL="0" indent="0" algn="ctr">
              <a:lnSpc>
                <a:spcPct val="120000"/>
              </a:lnSpc>
              <a:spcBef>
                <a:spcPts val="0"/>
              </a:spcBef>
              <a:buNone/>
            </a:pPr>
            <a:endParaRPr lang="ru-RU" sz="1800" b="1" dirty="0" smtClean="0">
              <a:latin typeface="Garamond" panose="02020404030301010803" pitchFamily="18" charset="0"/>
            </a:endParaRPr>
          </a:p>
          <a:p>
            <a:pPr marL="0" indent="0" algn="ctr">
              <a:lnSpc>
                <a:spcPct val="120000"/>
              </a:lnSpc>
              <a:spcBef>
                <a:spcPts val="0"/>
              </a:spcBef>
              <a:buNone/>
            </a:pPr>
            <a:endParaRPr lang="ru-RU" sz="1800" b="1" dirty="0">
              <a:latin typeface="Garamond" panose="02020404030301010803" pitchFamily="18" charset="0"/>
            </a:endParaRPr>
          </a:p>
          <a:p>
            <a:pPr marL="0" indent="0" algn="ctr">
              <a:lnSpc>
                <a:spcPct val="100000"/>
              </a:lnSpc>
              <a:spcBef>
                <a:spcPts val="0"/>
              </a:spcBef>
              <a:buNone/>
            </a:pPr>
            <a:r>
              <a:rPr lang="ru-RU" sz="1800" b="1" dirty="0" smtClean="0">
                <a:latin typeface="Garamond" panose="02020404030301010803" pitchFamily="18" charset="0"/>
              </a:rPr>
              <a:t>Под </a:t>
            </a:r>
            <a:r>
              <a:rPr lang="ru-RU" sz="1800" b="1" dirty="0">
                <a:latin typeface="Garamond" panose="02020404030301010803" pitchFamily="18" charset="0"/>
              </a:rPr>
              <a:t>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 воспитания и развития таких обучающихся, включающие в </a:t>
            </a:r>
            <a:r>
              <a:rPr lang="ru-RU" sz="1800" b="1" dirty="0" smtClean="0">
                <a:latin typeface="Garamond" panose="02020404030301010803" pitchFamily="18" charset="0"/>
              </a:rPr>
              <a:t>себя,</a:t>
            </a:r>
          </a:p>
          <a:p>
            <a:pPr>
              <a:lnSpc>
                <a:spcPct val="100000"/>
              </a:lnSpc>
              <a:spcBef>
                <a:spcPts val="0"/>
              </a:spcBef>
              <a:buFont typeface="Arial" panose="020B0604020202020204" pitchFamily="34" charset="0"/>
              <a:buChar char="•"/>
            </a:pPr>
            <a:r>
              <a:rPr lang="ru-RU" sz="1800" b="1" dirty="0" smtClean="0">
                <a:latin typeface="Garamond" panose="02020404030301010803" pitchFamily="18" charset="0"/>
              </a:rPr>
              <a:t>использование </a:t>
            </a:r>
            <a:r>
              <a:rPr lang="ru-RU" sz="1800" b="1" dirty="0">
                <a:latin typeface="Garamond" panose="02020404030301010803" pitchFamily="18" charset="0"/>
              </a:rPr>
              <a:t>специальных образовательных программ </a:t>
            </a:r>
            <a:endParaRPr lang="ru-RU" sz="1800" b="1" dirty="0" smtClean="0">
              <a:latin typeface="Garamond" panose="02020404030301010803" pitchFamily="18" charset="0"/>
            </a:endParaRPr>
          </a:p>
          <a:p>
            <a:pPr>
              <a:lnSpc>
                <a:spcPct val="100000"/>
              </a:lnSpc>
              <a:spcBef>
                <a:spcPts val="0"/>
              </a:spcBef>
            </a:pPr>
            <a:r>
              <a:rPr lang="ru-RU" sz="1800" b="1" dirty="0" smtClean="0">
                <a:latin typeface="Garamond" panose="02020404030301010803" pitchFamily="18" charset="0"/>
              </a:rPr>
              <a:t> </a:t>
            </a:r>
            <a:r>
              <a:rPr lang="ru-RU" sz="1800" b="1" dirty="0">
                <a:latin typeface="Garamond" panose="02020404030301010803" pitchFamily="18" charset="0"/>
              </a:rPr>
              <a:t>методов обучения </a:t>
            </a:r>
            <a:r>
              <a:rPr lang="ru-RU" sz="1800" b="1" dirty="0" smtClean="0">
                <a:latin typeface="Garamond" panose="02020404030301010803" pitchFamily="18" charset="0"/>
              </a:rPr>
              <a:t>и </a:t>
            </a:r>
            <a:r>
              <a:rPr lang="ru-RU" sz="1800" b="1" dirty="0">
                <a:latin typeface="Garamond" panose="02020404030301010803" pitchFamily="18" charset="0"/>
              </a:rPr>
              <a:t>воспитания, </a:t>
            </a:r>
            <a:endParaRPr lang="ru-RU" sz="1800" b="1" dirty="0" smtClean="0">
              <a:latin typeface="Garamond" panose="02020404030301010803" pitchFamily="18" charset="0"/>
            </a:endParaRPr>
          </a:p>
          <a:p>
            <a:pPr>
              <a:lnSpc>
                <a:spcPct val="100000"/>
              </a:lnSpc>
              <a:spcBef>
                <a:spcPts val="0"/>
              </a:spcBef>
            </a:pPr>
            <a:r>
              <a:rPr lang="ru-RU" sz="1800" b="1" dirty="0" smtClean="0">
                <a:latin typeface="Garamond" panose="02020404030301010803" pitchFamily="18" charset="0"/>
              </a:rPr>
              <a:t>специальных </a:t>
            </a:r>
            <a:r>
              <a:rPr lang="ru-RU" sz="1800" b="1" dirty="0">
                <a:latin typeface="Garamond" panose="02020404030301010803" pitchFamily="18" charset="0"/>
              </a:rPr>
              <a:t>учебников, учебных пособий и дидактических материалов, </a:t>
            </a:r>
            <a:endParaRPr lang="ru-RU" sz="1800" b="1" dirty="0" smtClean="0">
              <a:latin typeface="Garamond" panose="02020404030301010803" pitchFamily="18" charset="0"/>
            </a:endParaRPr>
          </a:p>
          <a:p>
            <a:pPr>
              <a:lnSpc>
                <a:spcPct val="100000"/>
              </a:lnSpc>
              <a:spcBef>
                <a:spcPts val="0"/>
              </a:spcBef>
            </a:pPr>
            <a:r>
              <a:rPr lang="ru-RU" sz="1800" b="1" dirty="0" smtClean="0">
                <a:latin typeface="Garamond" panose="02020404030301010803" pitchFamily="18" charset="0"/>
              </a:rPr>
              <a:t>специальных </a:t>
            </a:r>
            <a:r>
              <a:rPr lang="ru-RU" sz="1800" b="1" dirty="0">
                <a:latin typeface="Garamond" panose="02020404030301010803" pitchFamily="18" charset="0"/>
              </a:rPr>
              <a:t>технических средств обучения коллективного и индивидуального пользования, </a:t>
            </a:r>
            <a:endParaRPr lang="ru-RU" sz="1800" b="1" dirty="0" smtClean="0">
              <a:latin typeface="Garamond" panose="02020404030301010803" pitchFamily="18" charset="0"/>
            </a:endParaRPr>
          </a:p>
          <a:p>
            <a:pPr>
              <a:lnSpc>
                <a:spcPct val="100000"/>
              </a:lnSpc>
              <a:spcBef>
                <a:spcPts val="0"/>
              </a:spcBef>
            </a:pPr>
            <a:r>
              <a:rPr lang="ru-RU" sz="1800" b="1" dirty="0" smtClean="0">
                <a:latin typeface="Garamond" panose="02020404030301010803" pitchFamily="18" charset="0"/>
              </a:rPr>
              <a:t>предоставление </a:t>
            </a:r>
            <a:r>
              <a:rPr lang="ru-RU" sz="1800" b="1" dirty="0">
                <a:latin typeface="Garamond" panose="02020404030301010803" pitchFamily="18" charset="0"/>
              </a:rPr>
              <a:t>услуг ассистента (помощника</a:t>
            </a:r>
            <a:r>
              <a:rPr lang="ru-RU" sz="1800" b="1" dirty="0" smtClean="0">
                <a:latin typeface="Garamond" panose="02020404030301010803" pitchFamily="18" charset="0"/>
              </a:rPr>
              <a:t>), </a:t>
            </a:r>
            <a:r>
              <a:rPr lang="ru-RU" sz="1800" b="1" dirty="0">
                <a:latin typeface="Garamond" panose="02020404030301010803" pitchFamily="18" charset="0"/>
              </a:rPr>
              <a:t>оказывающего обучающимся необходимую техническую помощь</a:t>
            </a:r>
            <a:r>
              <a:rPr lang="ru-RU" sz="1800" b="1" dirty="0" smtClean="0">
                <a:latin typeface="Garamond" panose="02020404030301010803" pitchFamily="18" charset="0"/>
              </a:rPr>
              <a:t>,</a:t>
            </a:r>
          </a:p>
          <a:p>
            <a:pPr>
              <a:lnSpc>
                <a:spcPct val="100000"/>
              </a:lnSpc>
              <a:spcBef>
                <a:spcPts val="0"/>
              </a:spcBef>
            </a:pPr>
            <a:r>
              <a:rPr lang="ru-RU" sz="1800" b="1" dirty="0" smtClean="0">
                <a:latin typeface="Garamond" panose="02020404030301010803" pitchFamily="18" charset="0"/>
              </a:rPr>
              <a:t> </a:t>
            </a:r>
            <a:r>
              <a:rPr lang="ru-RU" sz="1800" b="1" dirty="0">
                <a:latin typeface="Garamond" panose="02020404030301010803" pitchFamily="18" charset="0"/>
              </a:rPr>
              <a:t>проведение групповых и индивидуальных коррекционных занятий, </a:t>
            </a:r>
            <a:endParaRPr lang="ru-RU" sz="1800" b="1" dirty="0" smtClean="0">
              <a:latin typeface="Garamond" panose="02020404030301010803" pitchFamily="18" charset="0"/>
            </a:endParaRPr>
          </a:p>
          <a:p>
            <a:pPr>
              <a:lnSpc>
                <a:spcPct val="100000"/>
              </a:lnSpc>
              <a:spcBef>
                <a:spcPts val="0"/>
              </a:spcBef>
            </a:pPr>
            <a:r>
              <a:rPr lang="ru-RU" sz="1800" b="1" dirty="0" smtClean="0">
                <a:latin typeface="Garamond" panose="02020404030301010803" pitchFamily="18" charset="0"/>
              </a:rPr>
              <a:t>обеспечение </a:t>
            </a:r>
            <a:r>
              <a:rPr lang="ru-RU" sz="1800" b="1" dirty="0">
                <a:latin typeface="Garamond" panose="02020404030301010803" pitchFamily="18" charset="0"/>
              </a:rPr>
              <a:t>доступа в здания организаций, осуществляющих образовательную деятельность, </a:t>
            </a:r>
            <a:endParaRPr lang="ru-RU" sz="1800" b="1" dirty="0" smtClean="0">
              <a:latin typeface="Garamond" panose="02020404030301010803" pitchFamily="18" charset="0"/>
            </a:endParaRPr>
          </a:p>
          <a:p>
            <a:pPr>
              <a:lnSpc>
                <a:spcPct val="100000"/>
              </a:lnSpc>
              <a:spcBef>
                <a:spcPts val="0"/>
              </a:spcBef>
            </a:pPr>
            <a:r>
              <a:rPr lang="ru-RU" sz="1800" b="1" dirty="0" smtClean="0">
                <a:latin typeface="Garamond" panose="02020404030301010803" pitchFamily="18" charset="0"/>
              </a:rPr>
              <a:t> </a:t>
            </a:r>
            <a:r>
              <a:rPr lang="ru-RU" sz="1800" b="1" dirty="0">
                <a:latin typeface="Garamond" panose="02020404030301010803" pitchFamily="18" charset="0"/>
              </a:rPr>
              <a:t>другие условия, без которых невозможно или затруднено освоение образовательных программ обучающимися с ограниченными возможностями здоровья.</a:t>
            </a:r>
          </a:p>
          <a:p>
            <a:endParaRPr lang="ru-RU" sz="1800" dirty="0"/>
          </a:p>
          <a:p>
            <a:endParaRPr lang="ru-RU" sz="1800" dirty="0"/>
          </a:p>
        </p:txBody>
      </p:sp>
    </p:spTree>
    <p:extLst>
      <p:ext uri="{BB962C8B-B14F-4D97-AF65-F5344CB8AC3E}">
        <p14:creationId xmlns:p14="http://schemas.microsoft.com/office/powerpoint/2010/main" val="22004955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3166" y="3658717"/>
            <a:ext cx="12178834" cy="328498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 name="Прямая соединительная линия 5"/>
          <p:cNvCxnSpPr/>
          <p:nvPr/>
        </p:nvCxnSpPr>
        <p:spPr bwMode="auto">
          <a:xfrm flipH="1">
            <a:off x="0" y="3573016"/>
            <a:ext cx="12192000" cy="0"/>
          </a:xfrm>
          <a:prstGeom prst="line">
            <a:avLst/>
          </a:prstGeom>
          <a:ln w="28575">
            <a:solidFill>
              <a:srgbClr val="D63077"/>
            </a:solidFill>
          </a:ln>
        </p:spPr>
        <p:style>
          <a:lnRef idx="1">
            <a:schemeClr val="accent1"/>
          </a:lnRef>
          <a:fillRef idx="0">
            <a:schemeClr val="accent1"/>
          </a:fillRef>
          <a:effectRef idx="0">
            <a:schemeClr val="accent1"/>
          </a:effectRef>
          <a:fontRef idx="minor">
            <a:schemeClr val="tx1"/>
          </a:fontRef>
        </p:style>
      </p:cxnSp>
      <p:sp>
        <p:nvSpPr>
          <p:cNvPr id="8" name="object 2"/>
          <p:cNvSpPr txBox="1">
            <a:spLocks noGrp="1"/>
          </p:cNvSpPr>
          <p:nvPr>
            <p:ph type="title"/>
          </p:nvPr>
        </p:nvSpPr>
        <p:spPr bwMode="auto">
          <a:xfrm>
            <a:off x="3719736" y="1916832"/>
            <a:ext cx="4912923" cy="382156"/>
          </a:xfrm>
          <a:prstGeom prst="rect">
            <a:avLst/>
          </a:prstGeom>
        </p:spPr>
        <p:txBody>
          <a:bodyPr vert="horz" wrap="square" lIns="0" tIns="12700" rIns="0" bIns="0" rtlCol="0">
            <a:spAutoFit/>
          </a:bodyPr>
          <a:lstStyle/>
          <a:p>
            <a:pPr marL="12700">
              <a:lnSpc>
                <a:spcPct val="100000"/>
              </a:lnSpc>
              <a:spcBef>
                <a:spcPts val="100"/>
              </a:spcBef>
              <a:defRPr/>
            </a:pPr>
            <a:r>
              <a:rPr spc="300" dirty="0">
                <a:solidFill>
                  <a:srgbClr val="002060"/>
                </a:solidFill>
              </a:rPr>
              <a:t>СПАСИБО ЗА ВНИМАНИЕ!</a:t>
            </a:r>
          </a:p>
        </p:txBody>
      </p:sp>
      <p:cxnSp>
        <p:nvCxnSpPr>
          <p:cNvPr id="9" name="Прямая соединительная линия 8"/>
          <p:cNvCxnSpPr/>
          <p:nvPr/>
        </p:nvCxnSpPr>
        <p:spPr bwMode="auto">
          <a:xfrm flipH="1">
            <a:off x="4655840" y="2564904"/>
            <a:ext cx="2520280" cy="0"/>
          </a:xfrm>
          <a:prstGeom prst="line">
            <a:avLst/>
          </a:prstGeom>
          <a:ln w="19050">
            <a:solidFill>
              <a:srgbClr val="D63077"/>
            </a:solidFill>
          </a:ln>
        </p:spPr>
        <p:style>
          <a:lnRef idx="1">
            <a:schemeClr val="accent1"/>
          </a:lnRef>
          <a:fillRef idx="0">
            <a:schemeClr val="accent1"/>
          </a:fillRef>
          <a:effectRef idx="0">
            <a:schemeClr val="accent1"/>
          </a:effectRef>
          <a:fontRef idx="minor">
            <a:schemeClr val="tx1"/>
          </a:fontRef>
        </p:style>
      </p:cxnSp>
      <p:sp>
        <p:nvSpPr>
          <p:cNvPr id="10" name="Шеврон 9"/>
          <p:cNvSpPr/>
          <p:nvPr/>
        </p:nvSpPr>
        <p:spPr>
          <a:xfrm>
            <a:off x="2279576" y="4113100"/>
            <a:ext cx="144016" cy="144016"/>
          </a:xfrm>
          <a:prstGeom prst="chevron">
            <a:avLst/>
          </a:prstGeom>
          <a:solidFill>
            <a:srgbClr val="CC3A6E"/>
          </a:solidFill>
          <a:ln>
            <a:solidFill>
              <a:srgbClr val="D630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TextBox 10"/>
          <p:cNvSpPr txBox="1"/>
          <p:nvPr/>
        </p:nvSpPr>
        <p:spPr>
          <a:xfrm>
            <a:off x="2567608" y="3985053"/>
            <a:ext cx="4248472" cy="400110"/>
          </a:xfrm>
          <a:prstGeom prst="rect">
            <a:avLst/>
          </a:prstGeom>
          <a:noFill/>
        </p:spPr>
        <p:txBody>
          <a:bodyPr wrap="square" rtlCol="0">
            <a:spAutoFit/>
          </a:bodyPr>
          <a:lstStyle/>
          <a:p>
            <a:r>
              <a:rPr lang="ru-RU" sz="2000" dirty="0" smtClean="0">
                <a:solidFill>
                  <a:schemeClr val="bg1"/>
                </a:solidFill>
                <a:latin typeface="Cambria" panose="02040503050406030204" pitchFamily="18" charset="0"/>
                <a:ea typeface="Cambria" panose="02040503050406030204" pitchFamily="18" charset="0"/>
              </a:rPr>
              <a:t>КОНТАКТНАЯ ИНФОРМАЦИЯ</a:t>
            </a:r>
            <a:endParaRPr lang="ru-RU" sz="2000" dirty="0">
              <a:solidFill>
                <a:schemeClr val="bg1"/>
              </a:solidFill>
              <a:latin typeface="Cambria" panose="02040503050406030204" pitchFamily="18" charset="0"/>
              <a:ea typeface="Cambria" panose="02040503050406030204" pitchFamily="18" charset="0"/>
            </a:endParaRPr>
          </a:p>
        </p:txBody>
      </p:sp>
      <p:sp>
        <p:nvSpPr>
          <p:cNvPr id="12" name="TextBox 11"/>
          <p:cNvSpPr txBox="1"/>
          <p:nvPr/>
        </p:nvSpPr>
        <p:spPr>
          <a:xfrm>
            <a:off x="4151784" y="4631795"/>
            <a:ext cx="5688632" cy="1338828"/>
          </a:xfrm>
          <a:prstGeom prst="rect">
            <a:avLst/>
          </a:prstGeom>
          <a:noFill/>
        </p:spPr>
        <p:txBody>
          <a:bodyPr wrap="square" rtlCol="0">
            <a:spAutoFit/>
          </a:bodyPr>
          <a:lstStyle/>
          <a:p>
            <a:pPr>
              <a:lnSpc>
                <a:spcPct val="150000"/>
              </a:lnSpc>
            </a:pPr>
            <a:r>
              <a:rPr lang="ru-RU" dirty="0" smtClean="0">
                <a:solidFill>
                  <a:schemeClr val="bg1"/>
                </a:solidFill>
                <a:latin typeface="Cambria" panose="02040503050406030204" pitchFamily="18" charset="0"/>
                <a:ea typeface="Cambria" panose="02040503050406030204" pitchFamily="18" charset="0"/>
              </a:rPr>
              <a:t>156013, г. Кострома, ул. Ленина, д.20</a:t>
            </a:r>
          </a:p>
          <a:p>
            <a:pPr>
              <a:lnSpc>
                <a:spcPct val="150000"/>
              </a:lnSpc>
            </a:pPr>
            <a:r>
              <a:rPr lang="en-US" dirty="0" smtClean="0">
                <a:solidFill>
                  <a:schemeClr val="bg1"/>
                </a:solidFill>
                <a:latin typeface="Cambria" panose="02040503050406030204" pitchFamily="18" charset="0"/>
                <a:ea typeface="Cambria" panose="02040503050406030204" pitchFamily="18" charset="0"/>
              </a:rPr>
              <a:t>dekonadzor@kostroma.gov.ru</a:t>
            </a:r>
          </a:p>
          <a:p>
            <a:pPr>
              <a:lnSpc>
                <a:spcPct val="150000"/>
              </a:lnSpc>
            </a:pPr>
            <a:r>
              <a:rPr lang="en-US" dirty="0" smtClean="0">
                <a:solidFill>
                  <a:schemeClr val="bg1"/>
                </a:solidFill>
                <a:latin typeface="Cambria" panose="02040503050406030204" pitchFamily="18" charset="0"/>
                <a:ea typeface="Cambria" panose="02040503050406030204" pitchFamily="18" charset="0"/>
              </a:rPr>
              <a:t>+7 (4942) 47-11-3</a:t>
            </a:r>
            <a:r>
              <a:rPr lang="ru-RU" dirty="0" smtClean="0">
                <a:solidFill>
                  <a:schemeClr val="bg1"/>
                </a:solidFill>
                <a:latin typeface="Cambria" panose="02040503050406030204" pitchFamily="18" charset="0"/>
                <a:ea typeface="Cambria" panose="02040503050406030204" pitchFamily="18" charset="0"/>
              </a:rPr>
              <a:t>1,</a:t>
            </a:r>
            <a:r>
              <a:rPr lang="en-US" dirty="0" smtClean="0">
                <a:solidFill>
                  <a:schemeClr val="bg1"/>
                </a:solidFill>
                <a:latin typeface="Cambria" panose="02040503050406030204" pitchFamily="18" charset="0"/>
                <a:ea typeface="Cambria" panose="02040503050406030204" pitchFamily="18" charset="0"/>
              </a:rPr>
              <a:t> 47-11-3</a:t>
            </a:r>
            <a:r>
              <a:rPr lang="ru-RU" dirty="0" smtClean="0">
                <a:solidFill>
                  <a:schemeClr val="bg1"/>
                </a:solidFill>
                <a:latin typeface="Cambria" panose="02040503050406030204" pitchFamily="18" charset="0"/>
                <a:ea typeface="Cambria" panose="02040503050406030204" pitchFamily="18" charset="0"/>
              </a:rPr>
              <a:t>2</a:t>
            </a:r>
            <a:endParaRPr lang="ru-RU" dirty="0">
              <a:solidFill>
                <a:schemeClr val="bg1"/>
              </a:solidFill>
              <a:latin typeface="Cambria" panose="02040503050406030204" pitchFamily="18" charset="0"/>
              <a:ea typeface="Cambria" panose="02040503050406030204" pitchFamily="18" charset="0"/>
            </a:endParaRPr>
          </a:p>
        </p:txBody>
      </p:sp>
      <p:cxnSp>
        <p:nvCxnSpPr>
          <p:cNvPr id="13" name="Прямая соединительная линия 12"/>
          <p:cNvCxnSpPr/>
          <p:nvPr/>
        </p:nvCxnSpPr>
        <p:spPr bwMode="auto">
          <a:xfrm flipV="1">
            <a:off x="3798810" y="4770694"/>
            <a:ext cx="12494" cy="1101463"/>
          </a:xfrm>
          <a:prstGeom prst="line">
            <a:avLst/>
          </a:prstGeom>
          <a:ln w="19050">
            <a:solidFill>
              <a:srgbClr val="D63077"/>
            </a:solidFill>
          </a:ln>
        </p:spPr>
        <p:style>
          <a:lnRef idx="1">
            <a:schemeClr val="accent1"/>
          </a:lnRef>
          <a:fillRef idx="0">
            <a:schemeClr val="accent1"/>
          </a:fillRef>
          <a:effectRef idx="0">
            <a:schemeClr val="accent1"/>
          </a:effectRef>
          <a:fontRef idx="minor">
            <a:schemeClr val="tx1"/>
          </a:fontRef>
        </p:style>
      </p:cxnSp>
      <p:pic>
        <p:nvPicPr>
          <p:cNvPr id="1026" name="Picture 2" descr="Picture background"/>
          <p:cNvPicPr>
            <a:picLocks noChangeAspect="1" noChangeArrowheads="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26700" y="4773177"/>
            <a:ext cx="258247" cy="25824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icture background"/>
          <p:cNvPicPr>
            <a:picLocks noChangeAspect="1" noChangeArrowheads="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11807" y="5187080"/>
            <a:ext cx="239978" cy="23997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background"/>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30677" y="5589654"/>
            <a:ext cx="263745" cy="263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945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000" b="1" i="1" dirty="0" smtClean="0">
                <a:latin typeface="Times New Roman" panose="02020603050405020304" pitchFamily="18" charset="0"/>
                <a:cs typeface="Times New Roman" panose="02020603050405020304" pitchFamily="18" charset="0"/>
              </a:rPr>
              <a:t>Федеральный закон Российской Федерации от 29.12.2012 № 273-ФЗ «Об образовании в Российской Федерации»  </a:t>
            </a:r>
            <a:br>
              <a:rPr lang="ru-RU" sz="2000" b="1" i="1" dirty="0" smtClean="0">
                <a:latin typeface="Times New Roman" panose="02020603050405020304" pitchFamily="18" charset="0"/>
                <a:cs typeface="Times New Roman" panose="02020603050405020304" pitchFamily="18" charset="0"/>
              </a:rPr>
            </a:br>
            <a:r>
              <a:rPr lang="ru-RU" sz="2000" b="1" i="1" dirty="0" smtClean="0">
                <a:latin typeface="Times New Roman" panose="02020603050405020304" pitchFamily="18" charset="0"/>
                <a:cs typeface="Times New Roman" panose="02020603050405020304" pitchFamily="18" charset="0"/>
              </a:rPr>
              <a:t>(часть  3 статьи 79)</a:t>
            </a:r>
            <a:br>
              <a:rPr lang="ru-RU" sz="2000" b="1" i="1" dirty="0" smtClean="0">
                <a:latin typeface="Times New Roman" panose="02020603050405020304" pitchFamily="18" charset="0"/>
                <a:cs typeface="Times New Roman" panose="02020603050405020304" pitchFamily="18" charset="0"/>
              </a:rPr>
            </a:br>
            <a:r>
              <a:rPr lang="ru-RU" sz="2000" b="1" i="1" dirty="0">
                <a:latin typeface="Times New Roman" panose="02020603050405020304" pitchFamily="18" charset="0"/>
                <a:cs typeface="Times New Roman" panose="02020603050405020304" pitchFamily="18" charset="0"/>
              </a:rPr>
              <a:t/>
            </a:r>
            <a:br>
              <a:rPr lang="ru-RU" sz="2000" b="1" i="1" dirty="0">
                <a:latin typeface="Times New Roman" panose="02020603050405020304" pitchFamily="18" charset="0"/>
                <a:cs typeface="Times New Roman" panose="02020603050405020304" pitchFamily="18" charset="0"/>
              </a:rPr>
            </a:br>
            <a:r>
              <a:rPr lang="ru-RU" sz="2000" b="1" i="1" dirty="0" smtClean="0">
                <a:latin typeface="Times New Roman" panose="02020603050405020304" pitchFamily="18" charset="0"/>
                <a:cs typeface="Times New Roman" panose="02020603050405020304" pitchFamily="18" charset="0"/>
              </a:rPr>
              <a:t>Изменения вступают в силу с 01 марта 2025 года</a:t>
            </a:r>
            <a:endParaRPr lang="ru-RU" sz="2000" b="1" i="1"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3869268" y="864108"/>
            <a:ext cx="7315200" cy="5445212"/>
          </a:xfrm>
        </p:spPr>
        <p:txBody>
          <a:bodyPr>
            <a:noAutofit/>
          </a:bodyPr>
          <a:lstStyle/>
          <a:p>
            <a:pPr marL="0" indent="0" algn="ctr">
              <a:spcBef>
                <a:spcPts val="0"/>
              </a:spcBef>
              <a:buNone/>
            </a:pPr>
            <a:r>
              <a:rPr lang="ru-RU" sz="1800" b="1" dirty="0" smtClean="0">
                <a:latin typeface="Garamond" panose="02020404030301010803" pitchFamily="18" charset="0"/>
                <a:cs typeface="Times New Roman" panose="02020603050405020304" pitchFamily="18" charset="0"/>
              </a:rPr>
              <a:t> </a:t>
            </a:r>
            <a:r>
              <a:rPr lang="ru-RU" sz="1800" b="1" dirty="0">
                <a:latin typeface="Garamond" panose="02020404030301010803" pitchFamily="18" charset="0"/>
                <a:cs typeface="Times New Roman" panose="02020603050405020304" pitchFamily="18" charset="0"/>
              </a:rPr>
              <a:t>Под специальными условиями для получения образования обучающимися с ограниченными возможностями здоровья, </a:t>
            </a:r>
            <a:r>
              <a:rPr lang="ru-RU" sz="1600" b="1" dirty="0">
                <a:latin typeface="Garamond" panose="02020404030301010803" pitchFamily="18" charset="0"/>
                <a:cs typeface="Times New Roman" panose="02020603050405020304" pitchFamily="18" charset="0"/>
              </a:rPr>
              <a:t>инвалидами (детьми-инвалидами) в настоящем Федеральном законе </a:t>
            </a:r>
            <a:r>
              <a:rPr lang="ru-RU" sz="1600" b="1" i="1" dirty="0" smtClean="0">
                <a:latin typeface="Garamond" panose="02020404030301010803" pitchFamily="18" charset="0"/>
                <a:cs typeface="Times New Roman" panose="02020603050405020304" pitchFamily="18" charset="0"/>
              </a:rPr>
              <a:t>понимаются:</a:t>
            </a:r>
          </a:p>
          <a:p>
            <a:pPr marL="0" indent="0" algn="ctr">
              <a:spcBef>
                <a:spcPts val="0"/>
              </a:spcBef>
              <a:buNone/>
            </a:pPr>
            <a:r>
              <a:rPr lang="ru-RU" sz="1600" b="1" dirty="0" smtClean="0">
                <a:latin typeface="Garamond" panose="02020404030301010803" pitchFamily="18" charset="0"/>
                <a:cs typeface="Times New Roman" panose="02020603050405020304" pitchFamily="18" charset="0"/>
              </a:rPr>
              <a:t>условия </a:t>
            </a:r>
            <a:r>
              <a:rPr lang="ru-RU" sz="1600" b="1" dirty="0">
                <a:latin typeface="Garamond" panose="02020404030301010803" pitchFamily="18" charset="0"/>
                <a:cs typeface="Times New Roman" panose="02020603050405020304" pitchFamily="18" charset="0"/>
              </a:rPr>
              <a:t>обучения, воспитания и развития, обеспечивающие адаптацию содержания образования и включающие в </a:t>
            </a:r>
            <a:r>
              <a:rPr lang="ru-RU" sz="1600" b="1" dirty="0" smtClean="0">
                <a:latin typeface="Garamond" panose="02020404030301010803" pitchFamily="18" charset="0"/>
                <a:cs typeface="Times New Roman" panose="02020603050405020304" pitchFamily="18" charset="0"/>
              </a:rPr>
              <a:t>себя</a:t>
            </a:r>
          </a:p>
          <a:p>
            <a:pPr>
              <a:spcBef>
                <a:spcPts val="0"/>
              </a:spcBef>
              <a:buFont typeface="Arial" panose="020B0604020202020204" pitchFamily="34" charset="0"/>
              <a:buChar char="•"/>
            </a:pPr>
            <a:r>
              <a:rPr lang="ru-RU" sz="1600" b="1" dirty="0" smtClean="0">
                <a:latin typeface="Garamond" panose="02020404030301010803" pitchFamily="18" charset="0"/>
                <a:cs typeface="Times New Roman" panose="02020603050405020304" pitchFamily="18" charset="0"/>
              </a:rPr>
              <a:t> </a:t>
            </a:r>
            <a:r>
              <a:rPr lang="ru-RU" sz="1600" b="1" dirty="0">
                <a:latin typeface="Garamond" panose="02020404030301010803" pitchFamily="18" charset="0"/>
                <a:cs typeface="Times New Roman" panose="02020603050405020304" pitchFamily="18" charset="0"/>
              </a:rPr>
              <a:t>использование адаптированных образовательных программ</a:t>
            </a:r>
            <a:r>
              <a:rPr lang="ru-RU" sz="1600" b="1" dirty="0" smtClean="0">
                <a:latin typeface="Garamond" panose="02020404030301010803" pitchFamily="18" charset="0"/>
                <a:cs typeface="Times New Roman" panose="02020603050405020304" pitchFamily="18" charset="0"/>
              </a:rPr>
              <a:t>,</a:t>
            </a:r>
          </a:p>
          <a:p>
            <a:pPr>
              <a:spcBef>
                <a:spcPts val="0"/>
              </a:spcBef>
            </a:pPr>
            <a:r>
              <a:rPr lang="ru-RU" sz="1600" b="1" dirty="0" smtClean="0">
                <a:latin typeface="Garamond" panose="02020404030301010803" pitchFamily="18" charset="0"/>
                <a:cs typeface="Times New Roman" panose="02020603050405020304" pitchFamily="18" charset="0"/>
              </a:rPr>
              <a:t> </a:t>
            </a:r>
            <a:r>
              <a:rPr lang="ru-RU" sz="1600" b="1" dirty="0">
                <a:latin typeface="Garamond" panose="02020404030301010803" pitchFamily="18" charset="0"/>
                <a:cs typeface="Times New Roman" panose="02020603050405020304" pitchFamily="18" charset="0"/>
              </a:rPr>
              <a:t>методов и средств обучения и воспитания, учитывающих особенности психофизического развития таких обучающихся и состояние их здоровья;</a:t>
            </a:r>
          </a:p>
          <a:p>
            <a:pPr>
              <a:spcBef>
                <a:spcPts val="0"/>
              </a:spcBef>
            </a:pPr>
            <a:r>
              <a:rPr lang="ru-RU" sz="1600" b="1" dirty="0" smtClean="0">
                <a:latin typeface="Garamond" panose="02020404030301010803" pitchFamily="18" charset="0"/>
                <a:cs typeface="Times New Roman" panose="02020603050405020304" pitchFamily="18" charset="0"/>
              </a:rPr>
              <a:t> </a:t>
            </a:r>
            <a:r>
              <a:rPr lang="ru-RU" sz="1600" b="1" dirty="0">
                <a:latin typeface="Garamond" panose="02020404030301010803" pitchFamily="18" charset="0"/>
                <a:cs typeface="Times New Roman" panose="02020603050405020304" pitchFamily="18" charset="0"/>
              </a:rPr>
              <a:t>проведение групповых и индивидуальных коррекционных занятий;</a:t>
            </a:r>
          </a:p>
          <a:p>
            <a:pPr>
              <a:spcBef>
                <a:spcPts val="0"/>
              </a:spcBef>
            </a:pPr>
            <a:r>
              <a:rPr lang="ru-RU" sz="1600" b="1" dirty="0" smtClean="0">
                <a:latin typeface="Garamond" panose="02020404030301010803" pitchFamily="18" charset="0"/>
                <a:cs typeface="Times New Roman" panose="02020603050405020304" pitchFamily="18" charset="0"/>
              </a:rPr>
              <a:t> </a:t>
            </a:r>
            <a:r>
              <a:rPr lang="ru-RU" sz="1600" b="1" dirty="0">
                <a:latin typeface="Garamond" panose="02020404030301010803" pitchFamily="18" charset="0"/>
                <a:cs typeface="Times New Roman" panose="02020603050405020304" pitchFamily="18" charset="0"/>
              </a:rPr>
              <a:t>обеспечение специальными учебниками, учебными пособиями и дидактическими материалами, </a:t>
            </a:r>
            <a:endParaRPr lang="ru-RU" sz="1600" b="1" dirty="0" smtClean="0">
              <a:latin typeface="Garamond" panose="02020404030301010803" pitchFamily="18" charset="0"/>
              <a:cs typeface="Times New Roman" panose="02020603050405020304" pitchFamily="18" charset="0"/>
            </a:endParaRPr>
          </a:p>
          <a:p>
            <a:pPr>
              <a:spcBef>
                <a:spcPts val="0"/>
              </a:spcBef>
            </a:pPr>
            <a:r>
              <a:rPr lang="ru-RU" sz="1600" b="1" dirty="0" smtClean="0">
                <a:latin typeface="Garamond" panose="02020404030301010803" pitchFamily="18" charset="0"/>
                <a:cs typeface="Times New Roman" panose="02020603050405020304" pitchFamily="18" charset="0"/>
              </a:rPr>
              <a:t>специальными </a:t>
            </a:r>
            <a:r>
              <a:rPr lang="ru-RU" sz="1600" b="1" dirty="0">
                <a:latin typeface="Garamond" panose="02020404030301010803" pitchFamily="18" charset="0"/>
                <a:cs typeface="Times New Roman" panose="02020603050405020304" pitchFamily="18" charset="0"/>
              </a:rPr>
              <a:t>техническими средствами обучения коллективного и индивидуального пользования;</a:t>
            </a:r>
          </a:p>
          <a:p>
            <a:pPr>
              <a:spcBef>
                <a:spcPts val="0"/>
              </a:spcBef>
            </a:pPr>
            <a:r>
              <a:rPr lang="ru-RU" sz="1600" b="1" dirty="0" smtClean="0">
                <a:latin typeface="Garamond" panose="02020404030301010803" pitchFamily="18" charset="0"/>
                <a:cs typeface="Times New Roman" panose="02020603050405020304" pitchFamily="18" charset="0"/>
              </a:rPr>
              <a:t> </a:t>
            </a:r>
            <a:r>
              <a:rPr lang="ru-RU" sz="1600" b="1" dirty="0">
                <a:solidFill>
                  <a:schemeClr val="accent2"/>
                </a:solidFill>
                <a:latin typeface="Garamond" panose="02020404030301010803" pitchFamily="18" charset="0"/>
                <a:cs typeface="Times New Roman" panose="02020603050405020304" pitchFamily="18" charset="0"/>
              </a:rPr>
              <a:t>обеспечение предоставления услуг ассистента (помощника), оказывающего необходимую техническую помощь, переводчика русского жестового языка (</a:t>
            </a:r>
            <a:r>
              <a:rPr lang="ru-RU" sz="1600" b="1" dirty="0" err="1">
                <a:solidFill>
                  <a:schemeClr val="accent2"/>
                </a:solidFill>
                <a:latin typeface="Garamond" panose="02020404030301010803" pitchFamily="18" charset="0"/>
                <a:cs typeface="Times New Roman" panose="02020603050405020304" pitchFamily="18" charset="0"/>
              </a:rPr>
              <a:t>сурдопереводчика</a:t>
            </a:r>
            <a:r>
              <a:rPr lang="ru-RU" sz="1600" b="1" dirty="0">
                <a:solidFill>
                  <a:schemeClr val="accent2"/>
                </a:solidFill>
                <a:latin typeface="Garamond" panose="02020404030301010803" pitchFamily="18" charset="0"/>
                <a:cs typeface="Times New Roman" panose="02020603050405020304" pitchFamily="18" charset="0"/>
              </a:rPr>
              <a:t>, </a:t>
            </a:r>
            <a:r>
              <a:rPr lang="ru-RU" sz="1600" b="1" dirty="0" err="1">
                <a:solidFill>
                  <a:schemeClr val="accent2"/>
                </a:solidFill>
                <a:latin typeface="Garamond" panose="02020404030301010803" pitchFamily="18" charset="0"/>
                <a:cs typeface="Times New Roman" panose="02020603050405020304" pitchFamily="18" charset="0"/>
              </a:rPr>
              <a:t>тифлосурдопереводчика</a:t>
            </a:r>
            <a:r>
              <a:rPr lang="ru-RU" sz="1600" b="1" dirty="0" smtClean="0">
                <a:solidFill>
                  <a:schemeClr val="accent2"/>
                </a:solidFill>
                <a:latin typeface="Garamond" panose="02020404030301010803" pitchFamily="18" charset="0"/>
                <a:cs typeface="Times New Roman" panose="02020603050405020304" pitchFamily="18" charset="0"/>
              </a:rPr>
              <a:t>),</a:t>
            </a:r>
            <a:br>
              <a:rPr lang="ru-RU" sz="1600" b="1" dirty="0" smtClean="0">
                <a:solidFill>
                  <a:schemeClr val="accent2"/>
                </a:solidFill>
                <a:latin typeface="Garamond" panose="02020404030301010803" pitchFamily="18" charset="0"/>
                <a:cs typeface="Times New Roman" panose="02020603050405020304" pitchFamily="18" charset="0"/>
              </a:rPr>
            </a:br>
            <a:r>
              <a:rPr lang="ru-RU" sz="1600" b="1" dirty="0" smtClean="0">
                <a:latin typeface="Garamond" panose="02020404030301010803" pitchFamily="18" charset="0"/>
                <a:cs typeface="Times New Roman" panose="02020603050405020304" pitchFamily="18" charset="0"/>
              </a:rPr>
              <a:t>а </a:t>
            </a:r>
            <a:r>
              <a:rPr lang="ru-RU" sz="1600" b="1" dirty="0">
                <a:latin typeface="Garamond" panose="02020404030301010803" pitchFamily="18" charset="0"/>
                <a:cs typeface="Times New Roman" panose="02020603050405020304" pitchFamily="18" charset="0"/>
              </a:rPr>
              <a:t>также педагогических работников в соответствии с</a:t>
            </a:r>
            <a:r>
              <a:rPr lang="ru-RU" sz="1600" b="1" dirty="0">
                <a:solidFill>
                  <a:schemeClr val="accent2"/>
                </a:solidFill>
                <a:latin typeface="Garamond" panose="02020404030301010803" pitchFamily="18" charset="0"/>
                <a:cs typeface="Times New Roman" panose="02020603050405020304" pitchFamily="18" charset="0"/>
              </a:rPr>
              <a:t> рекомендациями психолого-медико-педагогической комиссии</a:t>
            </a:r>
            <a:r>
              <a:rPr lang="ru-RU" sz="1600" b="1" dirty="0">
                <a:latin typeface="Garamond" panose="02020404030301010803" pitchFamily="18" charset="0"/>
                <a:cs typeface="Times New Roman" panose="02020603050405020304" pitchFamily="18" charset="0"/>
              </a:rPr>
              <a:t>;</a:t>
            </a:r>
          </a:p>
          <a:p>
            <a:pPr>
              <a:spcBef>
                <a:spcPts val="0"/>
              </a:spcBef>
            </a:pPr>
            <a:r>
              <a:rPr lang="ru-RU" sz="1600" b="1" dirty="0" smtClean="0">
                <a:latin typeface="Garamond" panose="02020404030301010803" pitchFamily="18" charset="0"/>
                <a:cs typeface="Times New Roman" panose="02020603050405020304" pitchFamily="18" charset="0"/>
              </a:rPr>
              <a:t>обеспечение </a:t>
            </a:r>
            <a:r>
              <a:rPr lang="ru-RU" sz="1600" b="1" dirty="0">
                <a:latin typeface="Garamond" panose="02020404030301010803" pitchFamily="18" charset="0"/>
                <a:cs typeface="Times New Roman" panose="02020603050405020304" pitchFamily="18" charset="0"/>
              </a:rPr>
              <a:t>доступа в здания и помещения организаций, осуществляющих образовательную деятельность;</a:t>
            </a:r>
          </a:p>
          <a:p>
            <a:pPr>
              <a:spcBef>
                <a:spcPts val="0"/>
              </a:spcBef>
            </a:pPr>
            <a:r>
              <a:rPr lang="ru-RU" sz="1600" b="1" dirty="0" smtClean="0">
                <a:latin typeface="Garamond" panose="02020404030301010803" pitchFamily="18" charset="0"/>
                <a:cs typeface="Times New Roman" panose="02020603050405020304" pitchFamily="18" charset="0"/>
              </a:rPr>
              <a:t> </a:t>
            </a:r>
            <a:r>
              <a:rPr lang="ru-RU" sz="1600" b="1" dirty="0">
                <a:latin typeface="Garamond" panose="02020404030301010803" pitchFamily="18" charset="0"/>
                <a:cs typeface="Times New Roman" panose="02020603050405020304" pitchFamily="18" charset="0"/>
              </a:rPr>
              <a:t>другие условия, без которых освоение образовательных программ обучающимися с ограниченными возможностями здоровья, </a:t>
            </a:r>
            <a:r>
              <a:rPr lang="ru-RU" sz="1600" b="1" dirty="0">
                <a:solidFill>
                  <a:schemeClr val="accent2"/>
                </a:solidFill>
                <a:latin typeface="Garamond" panose="02020404030301010803" pitchFamily="18" charset="0"/>
                <a:cs typeface="Times New Roman" panose="02020603050405020304" pitchFamily="18" charset="0"/>
              </a:rPr>
              <a:t>инвалидами (детьми-инвалидами) </a:t>
            </a:r>
            <a:r>
              <a:rPr lang="ru-RU" sz="1600" b="1" dirty="0">
                <a:latin typeface="Garamond" panose="02020404030301010803" pitchFamily="18" charset="0"/>
                <a:cs typeface="Times New Roman" panose="02020603050405020304" pitchFamily="18" charset="0"/>
              </a:rPr>
              <a:t>невозможно или затруднено.</a:t>
            </a:r>
          </a:p>
          <a:p>
            <a:endParaRPr lang="ru-RU" sz="1800" dirty="0">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11587723" y="23256"/>
            <a:ext cx="579170" cy="584179"/>
          </a:xfrm>
          <a:prstGeom prst="rect">
            <a:avLst/>
          </a:prstGeom>
        </p:spPr>
      </p:pic>
    </p:spTree>
    <p:extLst>
      <p:ext uri="{BB962C8B-B14F-4D97-AF65-F5344CB8AC3E}">
        <p14:creationId xmlns:p14="http://schemas.microsoft.com/office/powerpoint/2010/main" val="1232771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000" b="1" i="1" dirty="0">
                <a:latin typeface="Times New Roman" panose="02020603050405020304" pitchFamily="18" charset="0"/>
                <a:cs typeface="Times New Roman" panose="02020603050405020304" pitchFamily="18" charset="0"/>
              </a:rPr>
              <a:t>Федеральный закон Российской Федерации от 29.12.2012 № 273-ФЗ «Об образовании в Российской </a:t>
            </a:r>
            <a:r>
              <a:rPr lang="ru-RU" sz="2000" b="1" i="1" dirty="0" smtClean="0">
                <a:latin typeface="Times New Roman" panose="02020603050405020304" pitchFamily="18" charset="0"/>
                <a:cs typeface="Times New Roman" panose="02020603050405020304" pitchFamily="18" charset="0"/>
              </a:rPr>
              <a:t>Федерации</a:t>
            </a:r>
            <a:r>
              <a:rPr lang="ru-RU" sz="2000" b="1" i="1" dirty="0">
                <a:latin typeface="Times New Roman" panose="02020603050405020304" pitchFamily="18" charset="0"/>
                <a:cs typeface="Times New Roman" panose="02020603050405020304" pitchFamily="18" charset="0"/>
              </a:rPr>
              <a:t>»  </a:t>
            </a:r>
            <a:br>
              <a:rPr lang="ru-RU" sz="2000" b="1" i="1" dirty="0">
                <a:latin typeface="Times New Roman" panose="02020603050405020304" pitchFamily="18" charset="0"/>
                <a:cs typeface="Times New Roman" panose="02020603050405020304" pitchFamily="18" charset="0"/>
              </a:rPr>
            </a:br>
            <a:r>
              <a:rPr lang="ru-RU" sz="2000" b="1" i="1" dirty="0" smtClean="0">
                <a:latin typeface="Times New Roman" panose="02020603050405020304" pitchFamily="18" charset="0"/>
                <a:cs typeface="Times New Roman" panose="02020603050405020304" pitchFamily="18" charset="0"/>
              </a:rPr>
              <a:t>(пункт 4 части  6 </a:t>
            </a:r>
            <a:r>
              <a:rPr lang="ru-RU" sz="2000" b="1" i="1" dirty="0">
                <a:latin typeface="Times New Roman" panose="02020603050405020304" pitchFamily="18" charset="0"/>
                <a:cs typeface="Times New Roman" panose="02020603050405020304" pitchFamily="18" charset="0"/>
              </a:rPr>
              <a:t>статьи </a:t>
            </a:r>
            <a:r>
              <a:rPr lang="ru-RU" sz="2000" b="1" i="1" dirty="0" smtClean="0">
                <a:latin typeface="Times New Roman" panose="02020603050405020304" pitchFamily="18" charset="0"/>
                <a:cs typeface="Times New Roman" panose="02020603050405020304" pitchFamily="18" charset="0"/>
              </a:rPr>
              <a:t>28)</a:t>
            </a:r>
            <a:r>
              <a:rPr lang="ru-RU" sz="2000" b="1" i="1" dirty="0">
                <a:latin typeface="Times New Roman" panose="02020603050405020304" pitchFamily="18" charset="0"/>
                <a:cs typeface="Times New Roman" panose="02020603050405020304" pitchFamily="18" charset="0"/>
              </a:rPr>
              <a:t/>
            </a:r>
            <a:br>
              <a:rPr lang="ru-RU" sz="2000" b="1" i="1" dirty="0">
                <a:latin typeface="Times New Roman" panose="02020603050405020304" pitchFamily="18" charset="0"/>
                <a:cs typeface="Times New Roman" panose="02020603050405020304" pitchFamily="18" charset="0"/>
              </a:rPr>
            </a:br>
            <a:r>
              <a:rPr lang="ru-RU" sz="2000" b="1" i="1" dirty="0" smtClean="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
            </a:r>
            <a:br>
              <a:rPr lang="ru-RU" sz="2000" b="1" i="1" dirty="0">
                <a:latin typeface="Times New Roman" panose="02020603050405020304" pitchFamily="18" charset="0"/>
                <a:cs typeface="Times New Roman" panose="02020603050405020304" pitchFamily="18" charset="0"/>
              </a:rPr>
            </a:br>
            <a:r>
              <a:rPr lang="ru-RU" sz="2000" b="1" i="1" dirty="0">
                <a:latin typeface="Times New Roman" panose="02020603050405020304" pitchFamily="18" charset="0"/>
                <a:cs typeface="Times New Roman" panose="02020603050405020304" pitchFamily="18" charset="0"/>
              </a:rPr>
              <a:t>Изменения вступают в силу с 01 марта 2025 года</a:t>
            </a:r>
            <a:endParaRPr lang="ru-RU" dirty="0"/>
          </a:p>
        </p:txBody>
      </p:sp>
      <p:sp>
        <p:nvSpPr>
          <p:cNvPr id="3" name="Объект 2"/>
          <p:cNvSpPr>
            <a:spLocks noGrp="1"/>
          </p:cNvSpPr>
          <p:nvPr>
            <p:ph idx="1"/>
          </p:nvPr>
        </p:nvSpPr>
        <p:spPr/>
        <p:txBody>
          <a:bodyPr/>
          <a:lstStyle/>
          <a:p>
            <a:pPr marL="0" indent="0" algn="ctr">
              <a:buNone/>
            </a:pPr>
            <a:r>
              <a:rPr lang="ru-RU" dirty="0"/>
              <a:t> </a:t>
            </a:r>
            <a:endParaRPr lang="ru-RU" dirty="0" smtClean="0"/>
          </a:p>
          <a:p>
            <a:pPr marL="0" indent="0" algn="ctr">
              <a:buNone/>
            </a:pPr>
            <a:r>
              <a:rPr lang="ru-RU" b="1" dirty="0" smtClean="0">
                <a:latin typeface="Garamond" panose="02020404030301010803" pitchFamily="18" charset="0"/>
              </a:rPr>
              <a:t>Образовательная </a:t>
            </a:r>
            <a:r>
              <a:rPr lang="ru-RU" b="1" dirty="0">
                <a:latin typeface="Garamond" panose="02020404030301010803" pitchFamily="18" charset="0"/>
              </a:rPr>
              <a:t>организация обязана осуществлять свою деятельность в соответствии с законодательством об образовании, в том </a:t>
            </a:r>
            <a:r>
              <a:rPr lang="ru-RU" b="1" dirty="0" smtClean="0">
                <a:latin typeface="Garamond" panose="02020404030301010803" pitchFamily="18" charset="0"/>
              </a:rPr>
              <a:t>числе:</a:t>
            </a:r>
          </a:p>
          <a:p>
            <a:pPr marL="0" indent="0" algn="ctr">
              <a:buNone/>
            </a:pPr>
            <a:r>
              <a:rPr lang="ru-RU" b="1" dirty="0">
                <a:latin typeface="Garamond" panose="02020404030301010803" pitchFamily="18" charset="0"/>
              </a:rPr>
              <a:t> </a:t>
            </a:r>
          </a:p>
          <a:p>
            <a:pPr marL="0" indent="0" algn="ctr">
              <a:lnSpc>
                <a:spcPct val="100000"/>
              </a:lnSpc>
              <a:spcBef>
                <a:spcPts val="0"/>
              </a:spcBef>
              <a:buNone/>
            </a:pPr>
            <a:r>
              <a:rPr lang="ru-RU" b="1" dirty="0">
                <a:solidFill>
                  <a:schemeClr val="accent2"/>
                </a:solidFill>
                <a:latin typeface="Garamond" panose="02020404030301010803" pitchFamily="18" charset="0"/>
              </a:rPr>
              <a:t>создавать специальные условия для получения образования обучающимися с ограниченными возможностями здоровья, инвалидами (детьми-инвалидами) в соответствии с рекомендациями психолого-медико-педагогической комиссии, а для инвалидов (детей-инвалидов) также в соответствии с индивидуальной программой реабилитации и </a:t>
            </a:r>
            <a:r>
              <a:rPr lang="ru-RU" b="1" dirty="0" err="1">
                <a:solidFill>
                  <a:schemeClr val="accent2"/>
                </a:solidFill>
                <a:latin typeface="Garamond" panose="02020404030301010803" pitchFamily="18" charset="0"/>
              </a:rPr>
              <a:t>абилитации</a:t>
            </a:r>
            <a:r>
              <a:rPr lang="ru-RU" b="1" dirty="0">
                <a:solidFill>
                  <a:schemeClr val="accent2"/>
                </a:solidFill>
                <a:latin typeface="Garamond" panose="02020404030301010803" pitchFamily="18" charset="0"/>
              </a:rPr>
              <a:t> инвалида (ребенка-инвалида).</a:t>
            </a:r>
          </a:p>
          <a:p>
            <a:pPr marL="0" indent="0" algn="ctr">
              <a:lnSpc>
                <a:spcPct val="100000"/>
              </a:lnSpc>
              <a:spcBef>
                <a:spcPts val="0"/>
              </a:spcBef>
              <a:buNone/>
            </a:pPr>
            <a:endParaRPr lang="ru-RU" b="1" dirty="0">
              <a:solidFill>
                <a:schemeClr val="accent2"/>
              </a:solidFill>
              <a:latin typeface="Garamond" panose="02020404030301010803" pitchFamily="18" charset="0"/>
            </a:endParaRPr>
          </a:p>
          <a:p>
            <a:pPr marL="0" indent="0" algn="ctr">
              <a:buNone/>
            </a:pPr>
            <a:endParaRPr lang="ru-RU" b="1" dirty="0">
              <a:latin typeface="Garamond" panose="02020404030301010803" pitchFamily="18" charset="0"/>
            </a:endParaRPr>
          </a:p>
          <a:p>
            <a:pPr algn="ctr"/>
            <a:endParaRPr lang="ru-RU" b="1" dirty="0">
              <a:latin typeface="Garamond" panose="02020404030301010803" pitchFamily="18" charset="0"/>
            </a:endParaRPr>
          </a:p>
          <a:p>
            <a:endParaRPr lang="ru-RU" dirty="0"/>
          </a:p>
        </p:txBody>
      </p:sp>
      <p:pic>
        <p:nvPicPr>
          <p:cNvPr id="4" name="Рисунок 3"/>
          <p:cNvPicPr>
            <a:picLocks noChangeAspect="1"/>
          </p:cNvPicPr>
          <p:nvPr/>
        </p:nvPicPr>
        <p:blipFill>
          <a:blip r:embed="rId2"/>
          <a:stretch>
            <a:fillRect/>
          </a:stretch>
        </p:blipFill>
        <p:spPr>
          <a:xfrm>
            <a:off x="11496600" y="28264"/>
            <a:ext cx="579170" cy="585267"/>
          </a:xfrm>
          <a:prstGeom prst="rect">
            <a:avLst/>
          </a:prstGeom>
        </p:spPr>
      </p:pic>
    </p:spTree>
    <p:extLst>
      <p:ext uri="{BB962C8B-B14F-4D97-AF65-F5344CB8AC3E}">
        <p14:creationId xmlns:p14="http://schemas.microsoft.com/office/powerpoint/2010/main" val="3374091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11407108" y="56310"/>
            <a:ext cx="579170" cy="585267"/>
          </a:xfrm>
          <a:prstGeom prst="rect">
            <a:avLst/>
          </a:prstGeom>
        </p:spPr>
      </p:pic>
      <p:pic>
        <p:nvPicPr>
          <p:cNvPr id="7" name="Рисунок 6"/>
          <p:cNvPicPr>
            <a:picLocks noChangeAspect="1"/>
          </p:cNvPicPr>
          <p:nvPr/>
        </p:nvPicPr>
        <p:blipFill>
          <a:blip r:embed="rId3"/>
          <a:stretch>
            <a:fillRect/>
          </a:stretch>
        </p:blipFill>
        <p:spPr>
          <a:xfrm>
            <a:off x="10992544" y="641577"/>
            <a:ext cx="1408298" cy="182896"/>
          </a:xfrm>
          <a:prstGeom prst="rect">
            <a:avLst/>
          </a:prstGeom>
        </p:spPr>
      </p:pic>
      <p:sp>
        <p:nvSpPr>
          <p:cNvPr id="8" name="Заголовок 7"/>
          <p:cNvSpPr>
            <a:spLocks noGrp="1"/>
          </p:cNvSpPr>
          <p:nvPr>
            <p:ph type="title"/>
          </p:nvPr>
        </p:nvSpPr>
        <p:spPr>
          <a:solidFill>
            <a:schemeClr val="accent1">
              <a:lumMod val="40000"/>
              <a:lumOff val="60000"/>
            </a:schemeClr>
          </a:solidFill>
          <a:effectLst>
            <a:innerShdw blurRad="63500" dist="50800" dir="13500000">
              <a:prstClr val="black">
                <a:alpha val="50000"/>
              </a:prstClr>
            </a:innerShdw>
          </a:effectLst>
        </p:spPr>
        <p:txBody>
          <a:bodyPr>
            <a:normAutofit/>
          </a:bodyPr>
          <a:lstStyle/>
          <a:p>
            <a:pPr algn="ctr"/>
            <a:r>
              <a:rPr lang="ru-RU" sz="2000" b="1" cap="none" smtClean="0">
                <a:latin typeface="Garamond" panose="02020404030301010803" pitchFamily="18" charset="0"/>
                <a:cs typeface="Times New Roman" panose="02020603050405020304" pitchFamily="18" charset="0"/>
              </a:rPr>
              <a:t>Для реализации академического права на предоставление условий для обучения в соответствии с  требованиями пункта 2 части 1 статьи 34 Федерального закона Российской Федерации от 29.12.2012 № 273-ФЗ</a:t>
            </a:r>
            <a:br>
              <a:rPr lang="ru-RU" sz="2000" b="1" cap="none" smtClean="0">
                <a:latin typeface="Garamond" panose="02020404030301010803" pitchFamily="18" charset="0"/>
                <a:cs typeface="Times New Roman" panose="02020603050405020304" pitchFamily="18" charset="0"/>
              </a:rPr>
            </a:br>
            <a:r>
              <a:rPr lang="ru-RU" sz="2000" b="1" cap="none" smtClean="0">
                <a:latin typeface="Garamond" panose="02020404030301010803" pitchFamily="18" charset="0"/>
                <a:cs typeface="Times New Roman" panose="02020603050405020304" pitchFamily="18" charset="0"/>
              </a:rPr>
              <a:t> «Об образовании в Российской Федерации» образовательная организация обязана создать специальные условия:</a:t>
            </a:r>
            <a:endParaRPr lang="ru-RU" sz="2000" b="1" cap="none" dirty="0">
              <a:latin typeface="Garamond" panose="02020404030301010803" pitchFamily="18" charset="0"/>
              <a:cs typeface="Times New Roman" panose="02020603050405020304" pitchFamily="18" charset="0"/>
            </a:endParaRPr>
          </a:p>
        </p:txBody>
      </p:sp>
      <p:sp>
        <p:nvSpPr>
          <p:cNvPr id="11" name="Объект 10"/>
          <p:cNvSpPr>
            <a:spLocks noGrp="1"/>
          </p:cNvSpPr>
          <p:nvPr>
            <p:ph idx="1"/>
          </p:nvPr>
        </p:nvSpPr>
        <p:spPr>
          <a:xfrm>
            <a:off x="1631504" y="2564904"/>
            <a:ext cx="8496945" cy="3672408"/>
          </a:xfrm>
        </p:spPr>
        <p:txBody>
          <a:bodyPr/>
          <a:lstStyle/>
          <a:p>
            <a:endParaRPr lang="ru-RU" dirty="0"/>
          </a:p>
        </p:txBody>
      </p:sp>
      <p:sp>
        <p:nvSpPr>
          <p:cNvPr id="14" name="Прямоугольник 13"/>
          <p:cNvSpPr/>
          <p:nvPr/>
        </p:nvSpPr>
        <p:spPr>
          <a:xfrm>
            <a:off x="1631504" y="2564904"/>
            <a:ext cx="2520280" cy="1656184"/>
          </a:xfrm>
          <a:prstGeom prst="rect">
            <a:avLst/>
          </a:prstGeom>
          <a:solidFill>
            <a:schemeClr val="accent1">
              <a:lumMod val="40000"/>
              <a:lumOff val="60000"/>
            </a:schemeClr>
          </a:solidFill>
          <a:effectLst>
            <a:innerShdw blurRad="63500" dist="50800" dir="135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ru-RU" sz="1400" dirty="0">
                <a:latin typeface="Times New Roman" panose="02020603050405020304" pitchFamily="18" charset="0"/>
                <a:cs typeface="Times New Roman" panose="02020603050405020304" pitchFamily="18" charset="0"/>
              </a:rPr>
              <a:t>разработать и утвердить АООП для обучающихся с ОВЗ с учетом особенностей их психофизического развития, индивидуальных </a:t>
            </a:r>
            <a:r>
              <a:rPr lang="ru-RU" sz="1400" dirty="0" smtClean="0">
                <a:latin typeface="Times New Roman" panose="02020603050405020304" pitchFamily="18" charset="0"/>
                <a:cs typeface="Times New Roman" panose="02020603050405020304" pitchFamily="18" charset="0"/>
              </a:rPr>
              <a:t>возможностей</a:t>
            </a:r>
            <a:endParaRPr lang="ru-RU" sz="1400" dirty="0"/>
          </a:p>
        </p:txBody>
      </p:sp>
      <p:sp>
        <p:nvSpPr>
          <p:cNvPr id="2" name="Прямоугольник 1"/>
          <p:cNvSpPr/>
          <p:nvPr/>
        </p:nvSpPr>
        <p:spPr>
          <a:xfrm>
            <a:off x="4439816" y="2564904"/>
            <a:ext cx="2592288" cy="2232248"/>
          </a:xfrm>
          <a:prstGeom prst="rect">
            <a:avLst/>
          </a:prstGeom>
          <a:solidFill>
            <a:schemeClr val="accent1">
              <a:lumMod val="40000"/>
              <a:lumOff val="60000"/>
            </a:schemeClr>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принять на работу специалистов, осуществляющих комплексное психолого-педагогическое сопровождение (учитель-логопед, педагог-психолог, учитель-дефектолог и др.)</a:t>
            </a:r>
          </a:p>
        </p:txBody>
      </p:sp>
      <p:sp>
        <p:nvSpPr>
          <p:cNvPr id="3" name="Прямоугольник 2"/>
          <p:cNvSpPr/>
          <p:nvPr/>
        </p:nvSpPr>
        <p:spPr>
          <a:xfrm>
            <a:off x="7824192" y="2564904"/>
            <a:ext cx="2304256" cy="2016224"/>
          </a:xfrm>
          <a:prstGeom prst="rect">
            <a:avLst/>
          </a:prstGeom>
          <a:solidFill>
            <a:schemeClr val="accent1">
              <a:lumMod val="40000"/>
              <a:lumOff val="60000"/>
            </a:schemeClr>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solidFill>
                  <a:schemeClr val="tx1"/>
                </a:solidFill>
                <a:latin typeface="Garamond" panose="02020404030301010803" pitchFamily="18" charset="0"/>
              </a:rPr>
              <a:t>организовать получение педагогами дополнительного профессионального образования по вопросам использования специальных методов обучения и воспитания</a:t>
            </a:r>
          </a:p>
        </p:txBody>
      </p:sp>
      <p:sp>
        <p:nvSpPr>
          <p:cNvPr id="4" name="Прямоугольник 3"/>
          <p:cNvSpPr/>
          <p:nvPr/>
        </p:nvSpPr>
        <p:spPr>
          <a:xfrm>
            <a:off x="1631504" y="4653136"/>
            <a:ext cx="2520280" cy="1584176"/>
          </a:xfrm>
          <a:prstGeom prst="rect">
            <a:avLst/>
          </a:prstGeom>
          <a:solidFill>
            <a:schemeClr val="accent1">
              <a:lumMod val="40000"/>
              <a:lumOff val="60000"/>
            </a:schemeClr>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latin typeface="Garamond" panose="02020404030301010803" pitchFamily="18" charset="0"/>
              </a:rPr>
              <a:t>приобрести специальные учебники, учебные пособия и дидактические материалы, а также технические средства обучения</a:t>
            </a:r>
          </a:p>
        </p:txBody>
      </p:sp>
      <p:sp>
        <p:nvSpPr>
          <p:cNvPr id="10" name="Прямоугольник 9"/>
          <p:cNvSpPr/>
          <p:nvPr/>
        </p:nvSpPr>
        <p:spPr>
          <a:xfrm>
            <a:off x="4759160" y="5076056"/>
            <a:ext cx="5369288" cy="1161256"/>
          </a:xfrm>
          <a:prstGeom prst="rect">
            <a:avLst/>
          </a:prstGeom>
          <a:solidFill>
            <a:schemeClr val="accent1">
              <a:lumMod val="40000"/>
              <a:lumOff val="60000"/>
            </a:schemeClr>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latin typeface="Garamond" panose="02020404030301010803" pitchFamily="18" charset="0"/>
              </a:rPr>
              <a:t>обеспечить доступ в здание организации, осуществляющей образовательную деятельность, и другие условия, без которых невозможно или затруднено освоение образовательной программы</a:t>
            </a:r>
          </a:p>
        </p:txBody>
      </p:sp>
    </p:spTree>
    <p:extLst>
      <p:ext uri="{BB962C8B-B14F-4D97-AF65-F5344CB8AC3E}">
        <p14:creationId xmlns:p14="http://schemas.microsoft.com/office/powerpoint/2010/main" val="2814759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1407108" y="56310"/>
            <a:ext cx="579170" cy="585267"/>
          </a:xfrm>
          <a:prstGeom prst="rect">
            <a:avLst/>
          </a:prstGeom>
        </p:spPr>
      </p:pic>
      <p:sp>
        <p:nvSpPr>
          <p:cNvPr id="3" name="Заголовок 2"/>
          <p:cNvSpPr>
            <a:spLocks noGrp="1"/>
          </p:cNvSpPr>
          <p:nvPr>
            <p:ph type="title"/>
          </p:nvPr>
        </p:nvSpPr>
        <p:spPr/>
        <p:txBody>
          <a:bodyPr>
            <a:normAutofit/>
          </a:bodyPr>
          <a:lstStyle/>
          <a:p>
            <a:pPr algn="ctr"/>
            <a:r>
              <a:rPr lang="ru-RU" sz="2000" b="1" i="1" dirty="0">
                <a:latin typeface="Times New Roman" panose="02020603050405020304" pitchFamily="18" charset="0"/>
                <a:cs typeface="Times New Roman" panose="02020603050405020304" pitchFamily="18" charset="0"/>
              </a:rPr>
              <a:t>Федеральный закон Российской Федерации от 29.12.2012 № 273-ФЗ «Об образовании в  Российской Федерации»  </a:t>
            </a:r>
            <a:br>
              <a:rPr lang="ru-RU" sz="2000" b="1" i="1" dirty="0">
                <a:latin typeface="Times New Roman" panose="02020603050405020304" pitchFamily="18" charset="0"/>
                <a:cs typeface="Times New Roman" panose="02020603050405020304" pitchFamily="18" charset="0"/>
              </a:rPr>
            </a:br>
            <a:r>
              <a:rPr lang="ru-RU" sz="2000" b="1" i="1" dirty="0">
                <a:latin typeface="Times New Roman" panose="02020603050405020304" pitchFamily="18" charset="0"/>
                <a:cs typeface="Times New Roman" panose="02020603050405020304" pitchFamily="18" charset="0"/>
              </a:rPr>
              <a:t>(</a:t>
            </a:r>
            <a:r>
              <a:rPr lang="ru-RU" sz="2000" b="1" i="1" dirty="0" smtClean="0">
                <a:latin typeface="Times New Roman" panose="02020603050405020304" pitchFamily="18" charset="0"/>
                <a:cs typeface="Times New Roman" panose="02020603050405020304" pitchFamily="18" charset="0"/>
              </a:rPr>
              <a:t>часть  </a:t>
            </a:r>
            <a:r>
              <a:rPr lang="ru-RU" sz="2000" b="1" i="1" dirty="0">
                <a:latin typeface="Times New Roman" panose="02020603050405020304" pitchFamily="18" charset="0"/>
                <a:cs typeface="Times New Roman" panose="02020603050405020304" pitchFamily="18" charset="0"/>
              </a:rPr>
              <a:t>3 статьи </a:t>
            </a:r>
            <a:r>
              <a:rPr lang="ru-RU" sz="2000" b="1" i="1" dirty="0" smtClean="0">
                <a:latin typeface="Times New Roman" panose="02020603050405020304" pitchFamily="18" charset="0"/>
                <a:cs typeface="Times New Roman" panose="02020603050405020304" pitchFamily="18" charset="0"/>
              </a:rPr>
              <a:t>55)</a:t>
            </a:r>
            <a:endParaRPr lang="ru-RU" sz="2000" b="1" i="1" dirty="0">
              <a:latin typeface="Times New Roman" panose="02020603050405020304" pitchFamily="18" charset="0"/>
              <a:cs typeface="Times New Roman" panose="02020603050405020304" pitchFamily="18" charset="0"/>
            </a:endParaRPr>
          </a:p>
        </p:txBody>
      </p:sp>
      <p:sp>
        <p:nvSpPr>
          <p:cNvPr id="4" name="Объект 3"/>
          <p:cNvSpPr>
            <a:spLocks noGrp="1"/>
          </p:cNvSpPr>
          <p:nvPr>
            <p:ph idx="1"/>
          </p:nvPr>
        </p:nvSpPr>
        <p:spPr/>
        <p:txBody>
          <a:bodyPr>
            <a:normAutofit/>
          </a:bodyPr>
          <a:lstStyle/>
          <a:p>
            <a:pPr algn="ctr"/>
            <a:r>
              <a:rPr lang="ru-RU" sz="3200" b="1" dirty="0">
                <a:latin typeface="Garamond" panose="02020404030301010803" pitchFamily="18" charset="0"/>
              </a:rPr>
              <a:t>Прием на обучение по АООП  осуществляется только с согласия родителей (законных представителей) на основании рекомендаций психолого-медико-педагогической комиссии заключения (ПМПК)</a:t>
            </a:r>
          </a:p>
          <a:p>
            <a:pPr algn="ctr"/>
            <a:endParaRPr lang="ru-RU" sz="3200" b="1" dirty="0">
              <a:latin typeface="Garamond" panose="02020404030301010803" pitchFamily="18" charset="0"/>
            </a:endParaRPr>
          </a:p>
        </p:txBody>
      </p:sp>
    </p:spTree>
    <p:extLst>
      <p:ext uri="{BB962C8B-B14F-4D97-AF65-F5344CB8AC3E}">
        <p14:creationId xmlns:p14="http://schemas.microsoft.com/office/powerpoint/2010/main" val="1740380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1470248" y="8792"/>
            <a:ext cx="605522" cy="611896"/>
          </a:xfrm>
          <a:prstGeom prst="rect">
            <a:avLst/>
          </a:prstGeom>
        </p:spPr>
      </p:pic>
      <p:sp>
        <p:nvSpPr>
          <p:cNvPr id="8" name="Заголовок 7"/>
          <p:cNvSpPr>
            <a:spLocks noGrp="1"/>
          </p:cNvSpPr>
          <p:nvPr>
            <p:ph type="title"/>
          </p:nvPr>
        </p:nvSpPr>
        <p:spPr>
          <a:xfrm>
            <a:off x="1024128" y="585216"/>
            <a:ext cx="9720072" cy="971576"/>
          </a:xfrm>
          <a:solidFill>
            <a:schemeClr val="accent1">
              <a:lumMod val="40000"/>
              <a:lumOff val="60000"/>
            </a:schemeClr>
          </a:solidFill>
          <a:effectLst>
            <a:innerShdw blurRad="63500" dist="50800" dir="13500000">
              <a:prstClr val="black">
                <a:alpha val="50000"/>
              </a:prstClr>
            </a:innerShdw>
          </a:effectLst>
        </p:spPr>
        <p:txBody>
          <a:bodyPr>
            <a:normAutofit fontScale="90000"/>
          </a:bodyPr>
          <a:lstStyle/>
          <a:p>
            <a:pPr algn="ctr"/>
            <a:r>
              <a:rPr lang="ru-RU" sz="2400" b="1" cap="none" dirty="0" smtClean="0">
                <a:latin typeface="Times New Roman" panose="02020603050405020304" pitchFamily="18" charset="0"/>
                <a:cs typeface="Times New Roman" panose="02020603050405020304" pitchFamily="18" charset="0"/>
              </a:rPr>
              <a:t>Формирование (комплектование)  классов\групп в  образовательных организациях осуществляется в  соответствии с:</a:t>
            </a:r>
            <a:br>
              <a:rPr lang="ru-RU" sz="2400" b="1" cap="none" dirty="0" smtClean="0">
                <a:latin typeface="Times New Roman" panose="02020603050405020304" pitchFamily="18" charset="0"/>
                <a:cs typeface="Times New Roman" panose="02020603050405020304" pitchFamily="18" charset="0"/>
              </a:rPr>
            </a:br>
            <a:endParaRPr lang="ru-RU" sz="2400" b="1" cap="none" dirty="0">
              <a:latin typeface="Times New Roman" panose="02020603050405020304" pitchFamily="18" charset="0"/>
              <a:cs typeface="Times New Roman" panose="02020603050405020304" pitchFamily="18" charset="0"/>
            </a:endParaRPr>
          </a:p>
        </p:txBody>
      </p:sp>
      <p:sp>
        <p:nvSpPr>
          <p:cNvPr id="9" name="Текст 8"/>
          <p:cNvSpPr>
            <a:spLocks noGrp="1"/>
          </p:cNvSpPr>
          <p:nvPr>
            <p:ph type="body" idx="1"/>
          </p:nvPr>
        </p:nvSpPr>
        <p:spPr>
          <a:xfrm>
            <a:off x="1024128" y="1628800"/>
            <a:ext cx="4754880" cy="1373796"/>
          </a:xfrm>
          <a:solidFill>
            <a:schemeClr val="accent1">
              <a:lumMod val="40000"/>
              <a:lumOff val="60000"/>
            </a:schemeClr>
          </a:solidFill>
          <a:effectLst>
            <a:innerShdw blurRad="63500" dist="50800" dir="13500000">
              <a:prstClr val="black">
                <a:alpha val="50000"/>
              </a:prstClr>
            </a:innerShdw>
          </a:effectLst>
        </p:spPr>
        <p:txBody>
          <a:bodyPr>
            <a:noAutofit/>
          </a:bodyPr>
          <a:lstStyle/>
          <a:p>
            <a:pPr algn="ctr"/>
            <a:endParaRPr lang="ru-RU" sz="1400" b="1" dirty="0" smtClean="0">
              <a:solidFill>
                <a:schemeClr val="tx1"/>
              </a:solidFill>
              <a:latin typeface="Garamond" panose="02020404030301010803" pitchFamily="18" charset="0"/>
            </a:endParaRPr>
          </a:p>
          <a:p>
            <a:pPr algn="ctr"/>
            <a:r>
              <a:rPr lang="ru-RU" sz="1400" b="1" dirty="0" smtClean="0">
                <a:solidFill>
                  <a:schemeClr val="tx1"/>
                </a:solidFill>
                <a:latin typeface="Garamond" panose="02020404030301010803" pitchFamily="18" charset="0"/>
              </a:rPr>
              <a:t> </a:t>
            </a:r>
            <a:r>
              <a:rPr lang="ru-RU" sz="1400" b="1" dirty="0">
                <a:solidFill>
                  <a:schemeClr val="tx1"/>
                </a:solidFill>
                <a:latin typeface="Garamond" panose="02020404030301010803" pitchFamily="18" charset="0"/>
              </a:rPr>
              <a:t>Порядком  организации и осуществлениями образовательной деятельности по образовательным  программам  - образовательным программам дошкольного образования, утвержденном Приказом Министерства просвещения Российской Федерации от 31.07.2020 № 373 (пункт 20)</a:t>
            </a:r>
            <a:br>
              <a:rPr lang="ru-RU" sz="1400" b="1" dirty="0">
                <a:solidFill>
                  <a:schemeClr val="tx1"/>
                </a:solidFill>
                <a:latin typeface="Garamond" panose="02020404030301010803" pitchFamily="18" charset="0"/>
              </a:rPr>
            </a:br>
            <a:endParaRPr lang="ru-RU" sz="1400" b="1" dirty="0">
              <a:solidFill>
                <a:schemeClr val="tx1"/>
              </a:solidFill>
              <a:latin typeface="Garamond" panose="02020404030301010803" pitchFamily="18" charset="0"/>
            </a:endParaRPr>
          </a:p>
        </p:txBody>
      </p:sp>
      <p:sp>
        <p:nvSpPr>
          <p:cNvPr id="10" name="Объект 9"/>
          <p:cNvSpPr>
            <a:spLocks noGrp="1"/>
          </p:cNvSpPr>
          <p:nvPr>
            <p:ph sz="half" idx="2"/>
          </p:nvPr>
        </p:nvSpPr>
        <p:spPr>
          <a:xfrm>
            <a:off x="1024128" y="3284984"/>
            <a:ext cx="4754880" cy="2088232"/>
          </a:xfrm>
          <a:solidFill>
            <a:schemeClr val="accent1">
              <a:lumMod val="40000"/>
              <a:lumOff val="60000"/>
            </a:schemeClr>
          </a:solidFill>
          <a:effectLst>
            <a:innerShdw blurRad="63500" dist="50800" dir="13500000">
              <a:prstClr val="black">
                <a:alpha val="50000"/>
              </a:prstClr>
            </a:innerShdw>
          </a:effectLst>
        </p:spPr>
        <p:txBody>
          <a:bodyPr/>
          <a:lstStyle/>
          <a:p>
            <a:pPr algn="ctr"/>
            <a:r>
              <a:rPr lang="ru-RU" sz="2400" b="1" dirty="0" smtClean="0">
                <a:latin typeface="Garamond" panose="02020404030301010803" pitchFamily="18" charset="0"/>
                <a:cs typeface="Times New Roman" panose="02020603050405020304" pitchFamily="18" charset="0"/>
              </a:rPr>
              <a:t>При комплектовании групп комбинированной направленности не допускается  смешение более 3 категорий детей с ОВЗ</a:t>
            </a:r>
            <a:r>
              <a:rPr lang="ru-RU" dirty="0" smtClean="0"/>
              <a:t>.</a:t>
            </a:r>
            <a:endParaRPr lang="ru-RU" dirty="0"/>
          </a:p>
          <a:p>
            <a:endParaRPr lang="ru-RU" dirty="0"/>
          </a:p>
        </p:txBody>
      </p:sp>
      <p:sp>
        <p:nvSpPr>
          <p:cNvPr id="11" name="Текст 10"/>
          <p:cNvSpPr>
            <a:spLocks noGrp="1"/>
          </p:cNvSpPr>
          <p:nvPr>
            <p:ph type="body" sz="quarter" idx="3"/>
          </p:nvPr>
        </p:nvSpPr>
        <p:spPr>
          <a:xfrm>
            <a:off x="5884164" y="1628800"/>
            <a:ext cx="4860036" cy="1373796"/>
          </a:xfrm>
          <a:solidFill>
            <a:schemeClr val="accent1">
              <a:lumMod val="40000"/>
              <a:lumOff val="60000"/>
            </a:schemeClr>
          </a:solidFill>
          <a:effectLst>
            <a:innerShdw blurRad="63500" dist="50800" dir="13500000">
              <a:prstClr val="black">
                <a:alpha val="50000"/>
              </a:prstClr>
            </a:innerShdw>
          </a:effectLst>
        </p:spPr>
        <p:txBody>
          <a:bodyPr>
            <a:noAutofit/>
          </a:bodyPr>
          <a:lstStyle/>
          <a:p>
            <a:r>
              <a:rPr lang="ru-RU" sz="1400" b="1" dirty="0" smtClean="0">
                <a:solidFill>
                  <a:schemeClr val="tx1"/>
                </a:solidFill>
                <a:latin typeface="Garamond" panose="02020404030301010803" pitchFamily="18" charset="0"/>
              </a:rPr>
              <a:t> </a:t>
            </a:r>
            <a:r>
              <a:rPr lang="ru-RU" sz="1400" b="1" dirty="0">
                <a:solidFill>
                  <a:schemeClr val="tx1"/>
                </a:solidFill>
                <a:latin typeface="Garamond" panose="02020404030301010803" pitchFamily="18" charset="0"/>
              </a:rPr>
              <a:t>Порядком  организации и осуществлениями образовательной деятельности по образовательным  программам начального общего, основного общего и среднего общего образования, утвержденном Приказом Министерства просвещения Российской Федерации от 22.03.2021 № </a:t>
            </a:r>
            <a:r>
              <a:rPr lang="ru-RU" sz="1400" b="1" dirty="0" smtClean="0">
                <a:solidFill>
                  <a:schemeClr val="tx1"/>
                </a:solidFill>
                <a:latin typeface="Garamond" panose="02020404030301010803" pitchFamily="18" charset="0"/>
              </a:rPr>
              <a:t>115 </a:t>
            </a:r>
            <a:r>
              <a:rPr lang="ru-RU" sz="1400" b="1" dirty="0">
                <a:solidFill>
                  <a:schemeClr val="tx1"/>
                </a:solidFill>
                <a:latin typeface="Garamond" panose="02020404030301010803" pitchFamily="18" charset="0"/>
              </a:rPr>
              <a:t>(пункт 29)</a:t>
            </a:r>
          </a:p>
        </p:txBody>
      </p:sp>
      <p:sp>
        <p:nvSpPr>
          <p:cNvPr id="12" name="Объект 11"/>
          <p:cNvSpPr>
            <a:spLocks noGrp="1"/>
          </p:cNvSpPr>
          <p:nvPr>
            <p:ph sz="quarter" idx="4"/>
          </p:nvPr>
        </p:nvSpPr>
        <p:spPr>
          <a:xfrm>
            <a:off x="5990888" y="3284984"/>
            <a:ext cx="4754880" cy="2088232"/>
          </a:xfrm>
          <a:solidFill>
            <a:schemeClr val="accent1">
              <a:lumMod val="40000"/>
              <a:lumOff val="60000"/>
            </a:schemeClr>
          </a:solidFill>
          <a:effectLst>
            <a:innerShdw blurRad="63500" dist="50800" dir="13500000">
              <a:prstClr val="black">
                <a:alpha val="50000"/>
              </a:prstClr>
            </a:innerShdw>
          </a:effectLst>
        </p:spPr>
        <p:txBody>
          <a:bodyPr/>
          <a:lstStyle/>
          <a:p>
            <a:pPr algn="ctr"/>
            <a:r>
              <a:rPr lang="ru-RU" b="1" dirty="0" smtClean="0">
                <a:latin typeface="Garamond" panose="02020404030301010803" pitchFamily="18" charset="0"/>
              </a:rPr>
              <a:t>При </a:t>
            </a:r>
            <a:r>
              <a:rPr lang="ru-RU" b="1" dirty="0">
                <a:latin typeface="Garamond" panose="02020404030301010803" pitchFamily="18" charset="0"/>
              </a:rPr>
              <a:t>получении образования совместно с другими обучающимися количество обучающихся с ОВЗ устанавливается из расчета не более 3 обучающихся в классе</a:t>
            </a:r>
            <a:r>
              <a:rPr lang="ru-RU" dirty="0"/>
              <a:t>.</a:t>
            </a:r>
          </a:p>
          <a:p>
            <a:endParaRPr lang="ru-RU" dirty="0"/>
          </a:p>
        </p:txBody>
      </p:sp>
      <p:sp>
        <p:nvSpPr>
          <p:cNvPr id="15" name="Стрелка вниз 14"/>
          <p:cNvSpPr/>
          <p:nvPr/>
        </p:nvSpPr>
        <p:spPr>
          <a:xfrm>
            <a:off x="3221548" y="2930588"/>
            <a:ext cx="360040" cy="3543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трелка вниз 15"/>
          <p:cNvSpPr/>
          <p:nvPr/>
        </p:nvSpPr>
        <p:spPr>
          <a:xfrm>
            <a:off x="8025746" y="2991100"/>
            <a:ext cx="360040" cy="3543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537773936"/>
      </p:ext>
    </p:extLst>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Рамка">
  <a:themeElements>
    <a:clrScheme name="Рамка">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Рамка">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Рамка">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Рамка">
  <a:themeElements>
    <a:clrScheme name="Красный и фиолетовый">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Рамка">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Рамка">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533E0A40001E814E995471E0489B1028" ma:contentTypeVersion="1" ma:contentTypeDescription="Создание документа." ma:contentTypeScope="" ma:versionID="1ef7d38ec03c930eb334f4ee5131ff55">
  <xsd:schema xmlns:xsd="http://www.w3.org/2001/XMLSchema" xmlns:xs="http://www.w3.org/2001/XMLSchema" xmlns:p="http://schemas.microsoft.com/office/2006/metadata/properties" xmlns:ns2="d93f08c7-4dc9-4366-b183-71f4e46057df" targetNamespace="http://schemas.microsoft.com/office/2006/metadata/properties" ma:root="true" ma:fieldsID="901426136c3cb9e8a8df3f1a14d2308d" ns2:_="">
    <xsd:import namespace="d93f08c7-4dc9-4366-b183-71f4e46057d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3f08c7-4dc9-4366-b183-71f4e46057df"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C833C2-526F-4076-AF1D-6AB21CB17094}"/>
</file>

<file path=customXml/itemProps2.xml><?xml version="1.0" encoding="utf-8"?>
<ds:datastoreItem xmlns:ds="http://schemas.openxmlformats.org/officeDocument/2006/customXml" ds:itemID="{1674E876-E54B-48CF-9F1B-6DDA6084A58C}"/>
</file>

<file path=customXml/itemProps3.xml><?xml version="1.0" encoding="utf-8"?>
<ds:datastoreItem xmlns:ds="http://schemas.openxmlformats.org/officeDocument/2006/customXml" ds:itemID="{29A3ADCF-212E-4345-B253-E85E3917D9DD}"/>
</file>

<file path=docProps/app.xml><?xml version="1.0" encoding="utf-8"?>
<Properties xmlns="http://schemas.openxmlformats.org/officeDocument/2006/extended-properties" xmlns:vt="http://schemas.openxmlformats.org/officeDocument/2006/docPropsVTypes">
  <Template>TM03457475[[fn=Рамка]]</Template>
  <TotalTime>1344</TotalTime>
  <Words>2867</Words>
  <Application>Microsoft Office PowerPoint</Application>
  <DocSecurity>0</DocSecurity>
  <PresentationFormat>Широкоэкранный</PresentationFormat>
  <Paragraphs>220</Paragraphs>
  <Slides>40</Slides>
  <Notes>1</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3</vt:i4>
      </vt:variant>
      <vt:variant>
        <vt:lpstr>Заголовки слайдов</vt:lpstr>
      </vt:variant>
      <vt:variant>
        <vt:i4>40</vt:i4>
      </vt:variant>
    </vt:vector>
  </HeadingPairs>
  <TitlesOfParts>
    <vt:vector size="53" baseType="lpstr">
      <vt:lpstr>Arial</vt:lpstr>
      <vt:lpstr>Calibri</vt:lpstr>
      <vt:lpstr>Cambria</vt:lpstr>
      <vt:lpstr>Corbel</vt:lpstr>
      <vt:lpstr>Garamond</vt:lpstr>
      <vt:lpstr>Times New Roman</vt:lpstr>
      <vt:lpstr>Tw Cen MT</vt:lpstr>
      <vt:lpstr>Tw Cen MT Condensed</vt:lpstr>
      <vt:lpstr>Wingdings 2</vt:lpstr>
      <vt:lpstr>Wingdings 3</vt:lpstr>
      <vt:lpstr>1_Рамка</vt:lpstr>
      <vt:lpstr>Рамка</vt:lpstr>
      <vt:lpstr>Интеграл</vt:lpstr>
      <vt:lpstr>Организация обучения и воспитания обучающихся с ограниченными возможностями здоровья </vt:lpstr>
      <vt:lpstr>Федеральный закон Российской Федерации от 29.12.2012 № 273-ФЗ «Об образовании в Российской Федерации» (часть 2 статьи 79, пункт 1 части 5 статьи 5)</vt:lpstr>
      <vt:lpstr>Федеральный закон Российской Федерации от 29.12.2012 № 273-ФЗ «Об образовании в Российской Федерации»   ( пункт 2 части  1  статьи 34)</vt:lpstr>
      <vt:lpstr>Федеральный закон Российской Федерации от 29.12.2012 № 273-ФЗ «Об образовании в  Российской Федерации»   (часть  3 статьи 79)</vt:lpstr>
      <vt:lpstr>Федеральный закон Российской Федерации от 29.12.2012 № 273-ФЗ «Об образовании в Российской Федерации»   (часть  3 статьи 79)  Изменения вступают в силу с 01 марта 2025 года</vt:lpstr>
      <vt:lpstr>Федеральный закон Российской Федерации от 29.12.2012 № 273-ФЗ «Об образовании в Российской Федерации»   (пункт 4 части  6 статьи 28)   Изменения вступают в силу с 01 марта 2025 года</vt:lpstr>
      <vt:lpstr>Для реализации академического права на предоставление условий для обучения в соответствии с  требованиями пункта 2 части 1 статьи 34 Федерального закона Российской Федерации от 29.12.2012 № 273-ФЗ  «Об образовании в Российской Федерации» образовательная организация обязана создать специальные условия:</vt:lpstr>
      <vt:lpstr>Федеральный закон Российской Федерации от 29.12.2012 № 273-ФЗ «Об образовании в  Российской Федерации»   (часть  3 статьи 55)</vt:lpstr>
      <vt:lpstr>Формирование (комплектование)  классов\групп в  образовательных организациях осуществляется в  соответствии с: </vt:lpstr>
      <vt:lpstr>наполняемость групп/классов в зависимости от нозологии</vt:lpstr>
      <vt:lpstr>Федеральный закон Российской Федерации от 29.12.2012 № 273-ФЗ «Об образовании в Российской Федерации»   (часть 6, часть 6.1.  статьи 12)</vt:lpstr>
      <vt:lpstr>Федеральный закон Российской Федерации от 29.12.2012 № 273-ФЗ «Об образовании в Российской Федерации»   (часть  6.3. статьи 12)  Изменения вступают в силу с 01 сентября 2024 года</vt:lpstr>
      <vt:lpstr>ФГОС НОО ОВЗ</vt:lpstr>
      <vt:lpstr>ФАОП НОО ОВЗ</vt:lpstr>
      <vt:lpstr>ФАОП НОО ОВЗ ( с изменениями, вступающими в силу  01 сентября  2024 года)</vt:lpstr>
      <vt:lpstr>Презентация PowerPoint</vt:lpstr>
      <vt:lpstr>Презентация PowerPoint</vt:lpstr>
      <vt:lpstr>Презентация PowerPoint</vt:lpstr>
      <vt:lpstr>Презентация PowerPoint</vt:lpstr>
      <vt:lpstr>Продолжение обучения после окончания обучения по  АООП НОО ОВЗ </vt:lpstr>
      <vt:lpstr>ФГОС ООО</vt:lpstr>
      <vt:lpstr>Презентация PowerPoint</vt:lpstr>
      <vt:lpstr>Презентация PowerPoint</vt:lpstr>
      <vt:lpstr>ФАОП ООО ОВЗ</vt:lpstr>
      <vt:lpstr>ФАОП ООО ОВЗ ( с изменениями, вступающими в силу  01 сентября  2024 года и с 01 сентября 2025года)</vt:lpstr>
      <vt:lpstr>Презентация PowerPoint</vt:lpstr>
      <vt:lpstr>Презентация PowerPoint</vt:lpstr>
      <vt:lpstr>ФГОС УО (ИН)</vt:lpstr>
      <vt:lpstr>ФАОП УО (ИН)</vt:lpstr>
      <vt:lpstr>Презентация PowerPoint</vt:lpstr>
      <vt:lpstr>Предусмотрено 2 варианта АООП УО(ИН): </vt:lpstr>
      <vt:lpstr>Вариант 1</vt:lpstr>
      <vt:lpstr>ФАОП УО (ИН)  ( с изменениями, вступающими в силу  01 сентября  2024 года)</vt:lpstr>
      <vt:lpstr>Вариант 1</vt:lpstr>
      <vt:lpstr>Вариант 1</vt:lpstr>
      <vt:lpstr>ФГОС УО (ИН)</vt:lpstr>
      <vt:lpstr>Вариант 2</vt:lpstr>
      <vt:lpstr>Вариант 2</vt:lpstr>
      <vt:lpstr>Вариант 2</vt:lpstr>
      <vt:lpstr>СПАСИБО ЗА ВНИМАНИЕ!</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ДЕПАРТАМЕНТ ОБРАЗОВАНИЯ И НАУКИ КОСТРОМСКОЙ ОБЛАСТИ</dc:title>
  <dc:subject/>
  <dc:creator>Пользователь</dc:creator>
  <cp:keywords/>
  <dc:description/>
  <cp:lastModifiedBy>Admin</cp:lastModifiedBy>
  <cp:revision>110</cp:revision>
  <dcterms:created xsi:type="dcterms:W3CDTF">2024-07-30T06:36:25Z</dcterms:created>
  <dcterms:modified xsi:type="dcterms:W3CDTF">2024-08-30T10:25:06Z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2024-03-12T00:00:00Z</vt:filetime>
  </property>
  <property fmtid="{D5CDD505-2E9C-101B-9397-08002B2CF9AE}" pid="3" name="Creator">
    <vt:lpwstr>Microsoft® PowerPoint® 2013</vt:lpwstr>
  </property>
  <property fmtid="{D5CDD505-2E9C-101B-9397-08002B2CF9AE}" pid="4" name="LastSaved">
    <vt:filetime>2024-07-30T00:00:00Z</vt:filetime>
  </property>
  <property fmtid="{D5CDD505-2E9C-101B-9397-08002B2CF9AE}" pid="5" name="ContentTypeId">
    <vt:lpwstr>0x010100533E0A40001E814E995471E0489B1028</vt:lpwstr>
  </property>
</Properties>
</file>