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5E1D3-AD75-400C-9745-57EE710124DF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08E94-68C2-4896-AF83-7E4DA2A4AB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</a:t>
            </a:r>
            <a:r>
              <a:rPr lang="ru-RU" dirty="0" err="1"/>
              <a:t>психолого</a:t>
            </a:r>
            <a:r>
              <a:rPr lang="ru-RU" dirty="0"/>
              <a:t>-</a:t>
            </a:r>
            <a:br>
              <a:rPr lang="ru-RU" dirty="0"/>
            </a:br>
            <a:r>
              <a:rPr lang="ru-RU" dirty="0"/>
              <a:t>педагогического</a:t>
            </a:r>
            <a:br>
              <a:rPr lang="ru-RU" dirty="0"/>
            </a:br>
            <a:r>
              <a:rPr lang="ru-RU" dirty="0"/>
              <a:t>сопровождения детей с ОВЗ</a:t>
            </a:r>
            <a:br>
              <a:rPr lang="ru-RU" dirty="0"/>
            </a:br>
            <a:r>
              <a:rPr lang="ru-RU" dirty="0"/>
              <a:t>в инклюзивном пространстве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Симановский А.Э. заведующий кафедрой специальной(коррекционной) педагогики и психологии ЯГПУ им. К.Д. Ушинского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Социально-центрированный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А. Развитие коммуникативных качеств личности</a:t>
            </a:r>
          </a:p>
          <a:p>
            <a:r>
              <a:rPr lang="ru-RU" dirty="0" smtClean="0"/>
              <a:t>Б. Развитие групповых процессов (корпоративная культура – в педагогическом коллективе; групповая культура в детских и родительских группах)</a:t>
            </a:r>
          </a:p>
          <a:p>
            <a:r>
              <a:rPr lang="ru-RU" dirty="0" smtClean="0"/>
              <a:t>В. Работа с общественным мнением, ценностями </a:t>
            </a:r>
            <a:r>
              <a:rPr lang="ru-RU" smtClean="0"/>
              <a:t>(учредители, родители</a:t>
            </a:r>
            <a:r>
              <a:rPr lang="ru-RU" dirty="0" smtClean="0"/>
              <a:t>, социальное окружение, общественные и производственные организации)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при социально-центрированном подходе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Групповые ценности (групповые нормы) – </a:t>
            </a:r>
            <a:r>
              <a:rPr lang="ru-RU" dirty="0" err="1" smtClean="0"/>
              <a:t>аксиологический</a:t>
            </a:r>
            <a:r>
              <a:rPr lang="ru-RU" dirty="0" smtClean="0"/>
              <a:t> и прагматический аспекты (взаимопомощь, справедливое распределение функций и обязанностей);</a:t>
            </a:r>
          </a:p>
          <a:p>
            <a:r>
              <a:rPr lang="ru-RU" dirty="0" smtClean="0"/>
              <a:t>2. Структура социальной группы (профилактика негативных социальных ролей: «отверженного», «козла отпущения», «</a:t>
            </a:r>
            <a:r>
              <a:rPr lang="ru-RU" dirty="0" err="1" smtClean="0"/>
              <a:t>трикстера</a:t>
            </a:r>
            <a:r>
              <a:rPr lang="ru-RU" dirty="0" smtClean="0"/>
              <a:t>», «маленького неудачника»);</a:t>
            </a:r>
          </a:p>
          <a:p>
            <a:r>
              <a:rPr lang="ru-RU" dirty="0" smtClean="0"/>
              <a:t>3. Профилактика агрессивных и </a:t>
            </a:r>
            <a:r>
              <a:rPr lang="ru-RU" dirty="0" err="1" smtClean="0"/>
              <a:t>виктимных</a:t>
            </a:r>
            <a:r>
              <a:rPr lang="ru-RU" dirty="0" smtClean="0"/>
              <a:t> отношений; </a:t>
            </a:r>
          </a:p>
          <a:p>
            <a:r>
              <a:rPr lang="ru-RU" dirty="0" smtClean="0"/>
              <a:t>4.  Групповые феномены: «психологический климат», «сплоченность», «лидерства»;</a:t>
            </a:r>
          </a:p>
          <a:p>
            <a:r>
              <a:rPr lang="ru-RU" dirty="0" smtClean="0"/>
              <a:t>5. Технологии сотрудничества обучающихся друг с другом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Методики и технологии сопровождения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Процедура сопровождения (этапы процесса): диагностика, </a:t>
            </a:r>
            <a:r>
              <a:rPr lang="ru-RU" dirty="0" err="1" smtClean="0"/>
              <a:t>целеполагание</a:t>
            </a:r>
            <a:r>
              <a:rPr lang="ru-RU" dirty="0" smtClean="0"/>
              <a:t> и планирование, реализация программы (коррекционно-развивающая работа, консультирование родителей), подведение итогов и коррекция планов, целей и задач);</a:t>
            </a:r>
          </a:p>
          <a:p>
            <a:r>
              <a:rPr lang="ru-RU" dirty="0" smtClean="0"/>
              <a:t>2. Ролевая структура сопровождения (распределение функциональных обязанностей);</a:t>
            </a:r>
          </a:p>
          <a:p>
            <a:r>
              <a:rPr lang="ru-RU" dirty="0" smtClean="0"/>
              <a:t>3. Направления деятельности по сопровождению: работа с ребенком с ОВЗ, работа с группой сверстников, работа с родителями, работа по координации деятельности педагогов и специалистов. </a:t>
            </a:r>
          </a:p>
          <a:p>
            <a:r>
              <a:rPr lang="ru-RU" dirty="0" smtClean="0"/>
              <a:t>4. Инструменты сопровождения (диагностические инструменты – методики, мониторинг, техники конструирования учебного плана и программы, </a:t>
            </a:r>
            <a:r>
              <a:rPr lang="ru-RU" dirty="0" err="1" smtClean="0"/>
              <a:t>порфолио</a:t>
            </a:r>
            <a:r>
              <a:rPr lang="ru-RU" dirty="0" smtClean="0"/>
              <a:t> обучающегося, содержание и техника коррекционно-развивающих занятий, техники воздействия на группу обучающихся, техники и формы работы с родителями и социальным окружением).</a:t>
            </a:r>
          </a:p>
          <a:p>
            <a:r>
              <a:rPr lang="ru-RU" dirty="0" smtClean="0"/>
              <a:t>5. Технологии и формы управления процессом сопровождения 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Основное содержание доклада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Цели и задачи сопровождения детей с ОВЗ в инклюзивном пространстве</a:t>
            </a:r>
          </a:p>
          <a:p>
            <a:r>
              <a:rPr lang="ru-RU" dirty="0" smtClean="0"/>
              <a:t>2. Методы и технологии сопровождения детей с ОВЗ в инклюзивном пространстве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сопровождения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Индивидуально-центрированный подход ( в центре внимания – обучающийся с ОВЗ)</a:t>
            </a:r>
          </a:p>
          <a:p>
            <a:r>
              <a:rPr lang="ru-RU" dirty="0" smtClean="0"/>
              <a:t>2. Социально-центрированный подход (в центре внимания социальное окружение ребенка с ОВЗ)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Индивидуально-центрированный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Цели: </a:t>
            </a:r>
          </a:p>
          <a:p>
            <a:r>
              <a:rPr lang="ru-RU" dirty="0" smtClean="0"/>
              <a:t>А. Усвоение основной образовательной программы (профилактика неуспеваемости).</a:t>
            </a:r>
          </a:p>
          <a:p>
            <a:r>
              <a:rPr lang="ru-RU" dirty="0" smtClean="0"/>
              <a:t>Б. Коррекция и компенсация дефицитов (знания и представления, развитие ВПФ,  развитие когнитивной, эмоционально-волевой сферы, коммуникативной, регуляционной, двигательной сфер)</a:t>
            </a:r>
          </a:p>
          <a:p>
            <a:r>
              <a:rPr lang="ru-RU" dirty="0" smtClean="0"/>
              <a:t>В. Духовно-нравственное развитие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Профилактика и коррекция системных первичных и вторичных нарушений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Общие (системные) закономерности развития детей с ОВЗ:</a:t>
            </a:r>
          </a:p>
          <a:p>
            <a:r>
              <a:rPr lang="ru-RU" dirty="0"/>
              <a:t>- нарушение приема, переработки, сохранения и использования информации;</a:t>
            </a:r>
          </a:p>
          <a:p>
            <a:r>
              <a:rPr lang="ru-RU" dirty="0"/>
              <a:t>-нарушение речевого </a:t>
            </a:r>
            <a:r>
              <a:rPr lang="ru-RU" dirty="0" err="1"/>
              <a:t>опосредования</a:t>
            </a:r>
            <a:r>
              <a:rPr lang="ru-RU" dirty="0"/>
              <a:t>;</a:t>
            </a:r>
          </a:p>
          <a:p>
            <a:r>
              <a:rPr lang="ru-RU" dirty="0"/>
              <a:t>- более длительные сроки формирования представлений и понятий об окружающей действительности;</a:t>
            </a:r>
          </a:p>
          <a:p>
            <a:r>
              <a:rPr lang="ru-RU" dirty="0"/>
              <a:t>-риск возникновения состояний социально-психологической </a:t>
            </a:r>
            <a:r>
              <a:rPr lang="ru-RU" dirty="0" err="1"/>
              <a:t>дезадаптированности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Нарушение приема, переработки, сохранения и использование информации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Нарушение двигательного или сенсорного аппарата приводит к неполноте, </a:t>
            </a:r>
            <a:r>
              <a:rPr lang="ru-RU" dirty="0" err="1" smtClean="0"/>
              <a:t>дефицитарности</a:t>
            </a:r>
            <a:r>
              <a:rPr lang="ru-RU" dirty="0" smtClean="0"/>
              <a:t> </a:t>
            </a:r>
            <a:r>
              <a:rPr lang="ru-RU" dirty="0"/>
              <a:t>воспринимаемых сигналов, которые должны приходить через поврежденный анализатор. Нарушения мышления, вследствие органического поражения коры головного мозга приводит к искажениям и деформациям при построении образов-представлений, их </a:t>
            </a:r>
            <a:r>
              <a:rPr lang="ru-RU" dirty="0" err="1"/>
              <a:t>обедненности</a:t>
            </a:r>
            <a:r>
              <a:rPr lang="ru-RU" dirty="0"/>
              <a:t> и, как следствие, неспособности выделить главное и отвлечься от второстепенного. Нарушение эмоционально-личностной сферы приводит к искажениям при оценке социальной информации, переоценке враждебности и опасности окружающей социальной ситуации, что приводит к неадекватным страхам и ответным агрессивным реакциям.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Нарушения речевого </a:t>
            </a:r>
            <a:r>
              <a:rPr lang="ru-RU" i="1" dirty="0" err="1"/>
              <a:t>опосредования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Регулирующая </a:t>
            </a:r>
            <a:r>
              <a:rPr lang="ru-RU" dirty="0"/>
              <a:t>функция речи у детей с нарушениями развития задерживается и человек, с помощью речи не способен управлять своими психическими функциями (памятью, мышлением, восприятием) и поведением. Такой ребенок ведет себя импульсивно, не может заставить себя делать что-то, что не соответствует его актуальному желанию. Нарушение речевого </a:t>
            </a:r>
            <a:r>
              <a:rPr lang="ru-RU" dirty="0" err="1"/>
              <a:t>опосредования</a:t>
            </a:r>
            <a:r>
              <a:rPr lang="ru-RU" dirty="0"/>
              <a:t> может возникать как из-за общего недоразвития речи при </a:t>
            </a:r>
            <a:r>
              <a:rPr lang="ru-RU" dirty="0" err="1"/>
              <a:t>аллалии</a:t>
            </a:r>
            <a:r>
              <a:rPr lang="ru-RU" dirty="0"/>
              <a:t> или нарушениях слуха. Также нарушение речевого </a:t>
            </a:r>
            <a:r>
              <a:rPr lang="ru-RU" dirty="0" err="1"/>
              <a:t>опосредования</a:t>
            </a:r>
            <a:r>
              <a:rPr lang="ru-RU" dirty="0"/>
              <a:t> может возникать из-за недоразвития лобных отделов мозга, например, при задержке психофизического развития или умственной отсталости. Эти мозговые нарушения приводят к проблемам психической регуляции и контроля и затрудняют формирование речевое </a:t>
            </a:r>
            <a:r>
              <a:rPr lang="ru-RU" dirty="0" err="1"/>
              <a:t>опосредования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Более длительные сроки формирования представлений и понятий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Представления </a:t>
            </a:r>
            <a:r>
              <a:rPr lang="ru-RU" dirty="0"/>
              <a:t>и понятия об окружающем мире у детей с нарушенным развитием неполные и неадекватные. Часто требуются специальные методы коррекции и достаточно много времени, чтобы исправить искаженное представление о действительности, имеющее место у таких детей. </a:t>
            </a:r>
            <a:r>
              <a:rPr lang="ru-RU" dirty="0" smtClean="0"/>
              <a:t>Формирование </a:t>
            </a:r>
            <a:r>
              <a:rPr lang="ru-RU" dirty="0"/>
              <a:t>научных понятий об окружающем мире требует развития определенных интеллектуальных операций: сравнения, абстрагирования, обобщения, конкретизации, операции логического вывода.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операции у детей с нарушениями развития либо не сформированы совсем, либо сформированы недостаточно.  Поэтому, вместо существенных, скрытых от непосредственного наблюдения, связей между признаками и явлениями окружающего мира дети устанавливают внешние, легко наблюдаемые связи, базирующиеся на эмоциональном отношении к действительности. Отсюда легко возникают предрассудки, когда человек связывает положительные или отрицательные для себя события, лишь по времени совпадающие друг с другом. Это также проявляется в вере в магию или волшебство, когда человек другими, более научными способами не может объяснить трансформацию одного объекта в другой или влияние одного явления на другое. Могут возникать </a:t>
            </a:r>
            <a:r>
              <a:rPr lang="ru-RU" dirty="0" err="1"/>
              <a:t>сверхобобщения</a:t>
            </a:r>
            <a:r>
              <a:rPr lang="ru-RU" dirty="0"/>
              <a:t>, когда на основе единичного  факта человек делает глобальные выводы.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Риск возникновения состояний социально-психологической </a:t>
            </a:r>
            <a:r>
              <a:rPr lang="ru-RU" sz="3200" i="1" dirty="0" err="1"/>
              <a:t>дезадаптированности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Ребенок</a:t>
            </a:r>
            <a:r>
              <a:rPr lang="ru-RU" dirty="0"/>
              <a:t>, даже вырастая продолжает оставаться беспомощным и зависимым от своего социального окружения.  Такие дети позже, чем </a:t>
            </a:r>
            <a:r>
              <a:rPr lang="ru-RU" dirty="0" err="1"/>
              <a:t>нормотипичные</a:t>
            </a:r>
            <a:r>
              <a:rPr lang="ru-RU" dirty="0"/>
              <a:t> дети начитают овладевать навыками самообслуживания, позже начинают самостоятельно удовлетворять собственные потребности. К проблемам необходимости преодоления многие физические преграды и средовые барьеры у людей с нарушениями развития зачастую ещё формируются неадекватные, искаженные представления о себе и окружающим их социальном мире. У них может сформироваться представление о себе, как человеке, которому все обязаны помогать. Такие представления могут сделать человека конфликтным, требовательным и даже деспотичным по отношению к своему социальному окружению. Может возникать и противоположная тенденция, когда человек с патологией воспринимает себя неспособным к самостоятельной жизни, учебе, творчеству, работе. Он уходит в себя, замыкается, снижает уровень притязаний. Мотивация к самостоятельности и активной деятельности падает и человек впадает в глубокую депрессию.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59E7AE-34A3-429D-B0BC-7A53C13B0A54}"/>
</file>

<file path=customXml/itemProps2.xml><?xml version="1.0" encoding="utf-8"?>
<ds:datastoreItem xmlns:ds="http://schemas.openxmlformats.org/officeDocument/2006/customXml" ds:itemID="{79296954-9670-4302-8030-1C5608EEBCF6}"/>
</file>

<file path=customXml/itemProps3.xml><?xml version="1.0" encoding="utf-8"?>
<ds:datastoreItem xmlns:ds="http://schemas.openxmlformats.org/officeDocument/2006/customXml" ds:itemID="{E23A5D97-3819-457C-AE8F-2C0A0B3C6813}"/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976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Особенности психолого- педагогического сопровождения детей с ОВЗ в инклюзивном пространстве </vt:lpstr>
      <vt:lpstr>Основное содержание доклада</vt:lpstr>
      <vt:lpstr>Цели и задачи сопровождения</vt:lpstr>
      <vt:lpstr>1. Индивидуально-центрированный подход</vt:lpstr>
      <vt:lpstr>Профилактика и коррекция системных первичных и вторичных нарушений</vt:lpstr>
      <vt:lpstr>Нарушение приема, переработки, сохранения и использование информации</vt:lpstr>
      <vt:lpstr>Нарушения речевого опосредования</vt:lpstr>
      <vt:lpstr>Более длительные сроки формирования представлений и понятий</vt:lpstr>
      <vt:lpstr>Риск возникновения состояний социально-психологической дезадаптированности</vt:lpstr>
      <vt:lpstr>2. Социально-центрированный подход</vt:lpstr>
      <vt:lpstr>Проблемы при социально-центрированном подходе</vt:lpstr>
      <vt:lpstr>Методики и технологии сопровождения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психолого- педагогического сопровождения детей с ОВЗ в инклюзивном пространстве</dc:title>
  <dc:creator>Сергей</dc:creator>
  <cp:lastModifiedBy>Сергей</cp:lastModifiedBy>
  <cp:revision>11</cp:revision>
  <dcterms:created xsi:type="dcterms:W3CDTF">2024-08-20T09:59:10Z</dcterms:created>
  <dcterms:modified xsi:type="dcterms:W3CDTF">2024-08-29T13:39:47Z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