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11" y="3705527"/>
            <a:ext cx="3810000" cy="837403"/>
          </a:xfrm>
          <a:prstGeom prst="rect">
            <a:avLst/>
          </a:prstGeom>
        </p:spPr>
      </p:pic>
      <p:pic>
        <p:nvPicPr>
          <p:cNvPr id="1026" name="Picture 2" descr="http://qrcoder.ru/code/?http%3A%2F%2Fwww.eduportal44.ru%2Fkoiro%2Fdefault.aspx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6" y="3639272"/>
            <a:ext cx="969914" cy="9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5" y="173161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6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Актуальные вопросы инклюзивного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Веричева Ольга Николаевна, заведующий кафедрой социальной работы, </a:t>
            </a:r>
            <a:r>
              <a:rPr lang="ru-RU" dirty="0" err="1"/>
              <a:t>к.п.н</a:t>
            </a:r>
            <a:r>
              <a:rPr lang="ru-RU" dirty="0"/>
              <a:t>., </a:t>
            </a:r>
            <a:r>
              <a:rPr lang="ru-RU" dirty="0" smtClean="0"/>
              <a:t>доцент</a:t>
            </a:r>
          </a:p>
          <a:p>
            <a:r>
              <a:rPr lang="ru-RU" dirty="0"/>
              <a:t>ФГБОУ ВО «Костромской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108352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структурно- функциональные зоны и элементы зданий и сооружений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9496" y="1772816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Территория, прилегающая к зданию (участок);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Вход (входы) в здание;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Путь (пути) движения внутри здания (в </a:t>
            </a:r>
            <a:r>
              <a:rPr lang="ru-RU" dirty="0" err="1"/>
              <a:t>т.ч</a:t>
            </a:r>
            <a:r>
              <a:rPr lang="ru-RU" dirty="0"/>
              <a:t>. пути эвакуации);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Зона целевого назначения здания (целевого посещения объекта);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Санитарно-гигиенические помещения;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Система информации на объекте (устройства и средства информации и связи и их системы).</a:t>
            </a:r>
          </a:p>
        </p:txBody>
      </p:sp>
    </p:spTree>
    <p:extLst>
      <p:ext uri="{BB962C8B-B14F-4D97-AF65-F5344CB8AC3E}">
        <p14:creationId xmlns:p14="http://schemas.microsoft.com/office/powerpoint/2010/main" val="213897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Документы, подтверждающие необходимость создания специальных условий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997838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ИПРА инвалида и ИПРА ребенка-инвалида разрабатываются и выдаются федеральными</a:t>
            </a:r>
          </a:p>
          <a:p>
            <a:r>
              <a:rPr lang="ru-RU" dirty="0"/>
              <a:t>государственными учреждениями медико- социальной экспертизы:</a:t>
            </a:r>
          </a:p>
          <a:p>
            <a:r>
              <a:rPr lang="ru-RU" dirty="0"/>
              <a:t>Федеральным бюро медико- социальной экспертизы (далее - Федеральное бюро), главными бюро медико-социальной экспертизы по субъектам</a:t>
            </a:r>
          </a:p>
          <a:p>
            <a:r>
              <a:rPr lang="ru-RU" dirty="0"/>
              <a:t>Российской Федерации (далее - главные бюро) и их филиалами - бюро медико-социальной экспертизы в городах и районах</a:t>
            </a:r>
          </a:p>
        </p:txBody>
      </p:sp>
      <p:pic>
        <p:nvPicPr>
          <p:cNvPr id="1026" name="Picture 2" descr="C:\Users\User\AppData\Local\Packages\Microsoft.Windows.Photos_8wekyb3d8bbwe\TempState\ShareServiceTempFolder\2024-08-30_01-38-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98" y="1864401"/>
            <a:ext cx="6145967" cy="49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7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59" y="310696"/>
            <a:ext cx="100102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Документы, подтверждающие необходимость создания специальных условий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1845217"/>
            <a:ext cx="4536505" cy="48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69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Документы, подтверждающие необходимость создания специальных условий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484784"/>
            <a:ext cx="5447965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02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Взаимодействие ПМПК-МСЭ-органов исполнительной власти субъектов в сфере образования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936811"/>
            <a:ext cx="10369152" cy="4557604"/>
          </a:xfrm>
        </p:spPr>
      </p:pic>
    </p:spTree>
    <p:extLst>
      <p:ext uri="{BB962C8B-B14F-4D97-AF65-F5344CB8AC3E}">
        <p14:creationId xmlns:p14="http://schemas.microsoft.com/office/powerpoint/2010/main" val="117142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</a:rPr>
              <a:t>Приказ</a:t>
            </a:r>
            <a:r>
              <a:rPr lang="ru-RU" sz="1800" b="1" spc="-40" dirty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Минобрнауки</a:t>
            </a:r>
            <a:r>
              <a:rPr lang="ru-RU" sz="1800" b="1" spc="-35" dirty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РФ</a:t>
            </a:r>
            <a:r>
              <a:rPr lang="ru-RU" sz="1800" b="1" spc="-35" dirty="0">
                <a:solidFill>
                  <a:srgbClr val="000000"/>
                </a:solidFill>
              </a:rPr>
              <a:t> </a:t>
            </a:r>
            <a:r>
              <a:rPr lang="ru-RU" sz="1800" b="1" spc="-10" dirty="0">
                <a:solidFill>
                  <a:srgbClr val="000000"/>
                </a:solidFill>
              </a:rPr>
              <a:t>№1309 </a:t>
            </a:r>
            <a:r>
              <a:rPr lang="ru-RU" sz="1800" b="1" dirty="0">
                <a:solidFill>
                  <a:srgbClr val="000000"/>
                </a:solidFill>
              </a:rPr>
              <a:t>от</a:t>
            </a:r>
            <a:r>
              <a:rPr lang="ru-RU" sz="1800" b="1" spc="-100" dirty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000000"/>
                </a:solidFill>
              </a:rPr>
              <a:t>09.11.2015</a:t>
            </a:r>
            <a:r>
              <a:rPr lang="ru-RU" sz="1800" b="1" spc="-95" dirty="0">
                <a:solidFill>
                  <a:srgbClr val="000000"/>
                </a:solidFill>
              </a:rPr>
              <a:t> </a:t>
            </a:r>
            <a:r>
              <a:rPr lang="ru-RU" sz="1800" b="1" spc="-25" dirty="0">
                <a:solidFill>
                  <a:srgbClr val="000000"/>
                </a:solidFill>
              </a:rPr>
              <a:t>г. "Об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помощи"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Руководителями организаций, предоставляющих услуги в сфере образования, обеспечивается создание инвалидам следующих условий доступности объектов :</a:t>
            </a:r>
          </a:p>
          <a:p>
            <a:r>
              <a:rPr lang="ru-RU" dirty="0"/>
              <a:t>а) обязанность обеспечивать беспрепятственный вход в объекты и выхода из них;</a:t>
            </a:r>
          </a:p>
          <a:p>
            <a:r>
              <a:rPr lang="ru-RU" dirty="0"/>
              <a:t>б) возможность самостоятельного передвижения по территории объекта в целях доступа к месту предоставления услуги, в том числе с помощью работников объекта, предоставляющих услуги, ассистивных и вспомогательных технологий, а также сменного кресла-коляски;</a:t>
            </a:r>
          </a:p>
          <a:p>
            <a:r>
              <a:rPr lang="ru-RU" dirty="0"/>
              <a:t>в) возможность посадки в транспортное средство и высадки из него перед входом в объект, в том числе с использованием кресла-коляски и, при необходимости, с помощью работников объекта;</a:t>
            </a:r>
          </a:p>
          <a:p>
            <a:r>
              <a:rPr lang="ru-RU" dirty="0"/>
              <a:t>г) сопровождение инвалидов, имеющих стойкие нарушения функции зрения, и возможность самостоятельного передвижения по территории объекта;</a:t>
            </a:r>
          </a:p>
          <a:p>
            <a:r>
              <a:rPr lang="ru-RU" dirty="0"/>
              <a:t>д) содействие инвалиду при входе в объект и выходе из него, информирование инвалида о доступных маршрутах общественного транспорта;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37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Приказ Минобрнауки РФ №1309 от 09.11.2015 г.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Оценка удельного веса доступных объектов, на которых инвалидам предоставляются образовательные услуги, включает наличие следующего:</a:t>
            </a:r>
          </a:p>
          <a:p>
            <a:r>
              <a:rPr lang="ru-RU" dirty="0"/>
              <a:t>выделенные </a:t>
            </a:r>
            <a:r>
              <a:rPr lang="ru-RU" b="1" dirty="0"/>
              <a:t>стоянки</a:t>
            </a:r>
            <a:r>
              <a:rPr lang="ru-RU" dirty="0"/>
              <a:t> автотранспортных средств для инвалидов;</a:t>
            </a:r>
          </a:p>
          <a:p>
            <a:r>
              <a:rPr lang="ru-RU" b="1" dirty="0"/>
              <a:t>сменные</a:t>
            </a:r>
            <a:r>
              <a:rPr lang="ru-RU" dirty="0"/>
              <a:t> кресла-коляски; </a:t>
            </a:r>
            <a:r>
              <a:rPr lang="ru-RU" b="1" dirty="0"/>
              <a:t>адаптированные</a:t>
            </a:r>
            <a:r>
              <a:rPr lang="ru-RU" dirty="0"/>
              <a:t> лифты; </a:t>
            </a:r>
            <a:r>
              <a:rPr lang="ru-RU" b="1" dirty="0"/>
              <a:t>поручни</a:t>
            </a:r>
            <a:r>
              <a:rPr lang="ru-RU" dirty="0"/>
              <a:t>;</a:t>
            </a:r>
          </a:p>
          <a:p>
            <a:r>
              <a:rPr lang="ru-RU" b="1" dirty="0"/>
              <a:t>пандусы</a:t>
            </a:r>
            <a:r>
              <a:rPr lang="ru-RU" dirty="0"/>
              <a:t>;</a:t>
            </a:r>
          </a:p>
          <a:p>
            <a:r>
              <a:rPr lang="ru-RU" dirty="0"/>
              <a:t>подъемные платформы </a:t>
            </a:r>
            <a:r>
              <a:rPr lang="ru-RU" b="1" dirty="0"/>
              <a:t>(аппарели);</a:t>
            </a:r>
          </a:p>
          <a:p>
            <a:r>
              <a:rPr lang="ru-RU" b="1" dirty="0"/>
              <a:t>раздвижные</a:t>
            </a:r>
            <a:r>
              <a:rPr lang="ru-RU" dirty="0"/>
              <a:t> двери;</a:t>
            </a:r>
          </a:p>
          <a:p>
            <a:r>
              <a:rPr lang="ru-RU" dirty="0"/>
              <a:t> доступные </a:t>
            </a:r>
            <a:r>
              <a:rPr lang="ru-RU" b="1" dirty="0"/>
              <a:t>входные группы</a:t>
            </a:r>
            <a:r>
              <a:rPr lang="ru-RU" dirty="0"/>
              <a:t>;</a:t>
            </a:r>
          </a:p>
          <a:p>
            <a:r>
              <a:rPr lang="ru-RU" dirty="0"/>
              <a:t>доступные </a:t>
            </a:r>
            <a:r>
              <a:rPr lang="ru-RU" b="1" dirty="0"/>
              <a:t>санитарно-гигиенические </a:t>
            </a:r>
            <a:r>
              <a:rPr lang="ru-RU" dirty="0"/>
              <a:t>помещения;</a:t>
            </a:r>
          </a:p>
          <a:p>
            <a:r>
              <a:rPr lang="ru-RU" dirty="0"/>
              <a:t>достаточная </a:t>
            </a:r>
            <a:r>
              <a:rPr lang="ru-RU" b="1" dirty="0"/>
              <a:t>ширина</a:t>
            </a:r>
            <a:r>
              <a:rPr lang="ru-RU" dirty="0"/>
              <a:t> дверных проемов в стенах, лестничных маршей, площадок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93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71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44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Приказ Минобрнауки РФ №1309 от 09.11.2015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Руководителями организаций, предоставляющих услуги в сфере образования, обеспечивается создание инвалидам следующих условий доступности </a:t>
            </a:r>
            <a:r>
              <a:rPr lang="ru-RU" dirty="0" smtClean="0"/>
              <a:t>объектов: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надлежащее размещение носителей информации, необходимой для </a:t>
            </a:r>
            <a:r>
              <a:rPr lang="ru-RU" dirty="0" smtClean="0"/>
              <a:t>обеспечения беспрепятственного  </a:t>
            </a:r>
            <a:r>
              <a:rPr lang="ru-RU" dirty="0"/>
              <a:t>доступа  инвалидов  к  объектам  и  услугам,  с  учетом </a:t>
            </a:r>
            <a:r>
              <a:rPr lang="ru-RU" dirty="0" smtClean="0"/>
              <a:t>ограничений </a:t>
            </a:r>
            <a:r>
              <a:rPr lang="ru-RU" dirty="0"/>
              <a:t>их </a:t>
            </a:r>
            <a:r>
              <a:rPr lang="ru-RU" dirty="0" smtClean="0"/>
              <a:t>жизнедеятельности,</a:t>
            </a:r>
          </a:p>
          <a:p>
            <a:r>
              <a:rPr lang="ru-RU" dirty="0"/>
              <a:t>в том числе: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дублирование </a:t>
            </a:r>
            <a:r>
              <a:rPr lang="ru-RU" dirty="0"/>
              <a:t>необходимой </a:t>
            </a:r>
            <a:r>
              <a:rPr lang="ru-RU" dirty="0" smtClean="0"/>
              <a:t>для получения услуги звуковой </a:t>
            </a:r>
            <a:r>
              <a:rPr lang="ru-RU" dirty="0"/>
              <a:t>и  зрительной </a:t>
            </a:r>
            <a:r>
              <a:rPr lang="ru-RU" dirty="0" smtClean="0"/>
              <a:t>информации, а </a:t>
            </a:r>
            <a:r>
              <a:rPr lang="ru-RU" dirty="0"/>
              <a:t>также надписей, знаков и иной текстовой и графической информации знаками, выполненными рельефно-точечным шрифтом Брайля и на контрастном фоне;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наличие  при  входе  в  объект  вывески  с  названием  организации,  графиком 	работы организации, плана здания, выполненных рельефно-точечным шрифтом </a:t>
            </a:r>
            <a:r>
              <a:rPr lang="ru-RU" dirty="0" smtClean="0"/>
              <a:t>Брайля </a:t>
            </a:r>
            <a:r>
              <a:rPr lang="ru-RU" dirty="0"/>
              <a:t>и на контрастном фоне;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оказание </a:t>
            </a:r>
            <a:r>
              <a:rPr lang="ru-RU" dirty="0"/>
              <a:t>инвалидам помощи, необходимой для получения в доступной для 	них форме информации о правилах предоставления услуги, в том числе об </a:t>
            </a:r>
            <a:r>
              <a:rPr lang="ru-RU" dirty="0" smtClean="0"/>
              <a:t>оформлении </a:t>
            </a:r>
            <a:r>
              <a:rPr lang="ru-RU" dirty="0"/>
              <a:t>необходимых для получения услуги документов, о совершении ими 	других необходимых для получения услуги </a:t>
            </a:r>
            <a:r>
              <a:rPr lang="ru-RU" dirty="0" smtClean="0"/>
              <a:t>действий.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6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576188" cy="6875463"/>
          </a:xfrm>
          <a:prstGeom prst="rect">
            <a:avLst/>
          </a:prstGeom>
          <a:solidFill>
            <a:srgbClr val="1E4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483" name="Прямоугольник 9"/>
          <p:cNvSpPr>
            <a:spLocks noChangeArrowheads="1"/>
          </p:cNvSpPr>
          <p:nvPr/>
        </p:nvSpPr>
        <p:spPr bwMode="auto">
          <a:xfrm>
            <a:off x="8039641" y="4581525"/>
            <a:ext cx="431744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45" y="908051"/>
            <a:ext cx="610155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9" y="-74613"/>
            <a:ext cx="11207877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/>
          <p:cNvGrpSpPr>
            <a:grpSpLocks/>
          </p:cNvGrpSpPr>
          <p:nvPr/>
        </p:nvGrpSpPr>
        <p:grpSpPr bwMode="auto">
          <a:xfrm>
            <a:off x="1955002" y="927130"/>
            <a:ext cx="3744597" cy="5211381"/>
            <a:chOff x="395287" y="1341500"/>
            <a:chExt cx="3744913" cy="5211699"/>
          </a:xfrm>
        </p:grpSpPr>
        <p:pic>
          <p:nvPicPr>
            <p:cNvPr id="8" name="object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" y="1341500"/>
              <a:ext cx="3671824" cy="521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ject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84312"/>
              <a:ext cx="863600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object 7"/>
          <p:cNvSpPr>
            <a:spLocks/>
          </p:cNvSpPr>
          <p:nvPr/>
        </p:nvSpPr>
        <p:spPr bwMode="auto">
          <a:xfrm>
            <a:off x="5663058" y="2852936"/>
            <a:ext cx="1447800" cy="985837"/>
          </a:xfrm>
          <a:custGeom>
            <a:avLst/>
            <a:gdLst>
              <a:gd name="T0" fmla="*/ 100380 w 1109979"/>
              <a:gd name="T1" fmla="*/ 166260 h 1123950"/>
              <a:gd name="T2" fmla="*/ 0 w 1109979"/>
              <a:gd name="T3" fmla="*/ 166260 h 1123950"/>
              <a:gd name="T4" fmla="*/ 0 w 1109979"/>
              <a:gd name="T5" fmla="*/ 498857 h 1123950"/>
              <a:gd name="T6" fmla="*/ 100380 w 1109979"/>
              <a:gd name="T7" fmla="*/ 498857 h 1123950"/>
              <a:gd name="T8" fmla="*/ 100380 w 1109979"/>
              <a:gd name="T9" fmla="*/ 166260 h 1123950"/>
              <a:gd name="T10" fmla="*/ 401520 w 1109979"/>
              <a:gd name="T11" fmla="*/ 166260 h 1123950"/>
              <a:gd name="T12" fmla="*/ 200758 w 1109979"/>
              <a:gd name="T13" fmla="*/ 166260 h 1123950"/>
              <a:gd name="T14" fmla="*/ 200758 w 1109979"/>
              <a:gd name="T15" fmla="*/ 498857 h 1123950"/>
              <a:gd name="T16" fmla="*/ 401520 w 1109979"/>
              <a:gd name="T17" fmla="*/ 498857 h 1123950"/>
              <a:gd name="T18" fmla="*/ 401520 w 1109979"/>
              <a:gd name="T19" fmla="*/ 166260 h 1123950"/>
              <a:gd name="T20" fmla="*/ 1606074 w 1109979"/>
              <a:gd name="T21" fmla="*/ 0 h 1123950"/>
              <a:gd name="T22" fmla="*/ 1606074 w 1109979"/>
              <a:gd name="T23" fmla="*/ 166260 h 1123950"/>
              <a:gd name="T24" fmla="*/ 501895 w 1109979"/>
              <a:gd name="T25" fmla="*/ 166260 h 1123950"/>
              <a:gd name="T26" fmla="*/ 501895 w 1109979"/>
              <a:gd name="T27" fmla="*/ 498857 h 1123950"/>
              <a:gd name="T28" fmla="*/ 1606074 w 1109979"/>
              <a:gd name="T29" fmla="*/ 498857 h 1123950"/>
              <a:gd name="T30" fmla="*/ 1606074 w 1109979"/>
              <a:gd name="T31" fmla="*/ 665117 h 1123950"/>
              <a:gd name="T32" fmla="*/ 3212516 w 1109979"/>
              <a:gd name="T33" fmla="*/ 332596 h 1123950"/>
              <a:gd name="T34" fmla="*/ 1606074 w 1109979"/>
              <a:gd name="T35" fmla="*/ 0 h 11239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09979" h="1123950">
                <a:moveTo>
                  <a:pt x="34671" y="280924"/>
                </a:moveTo>
                <a:lnTo>
                  <a:pt x="0" y="280924"/>
                </a:lnTo>
                <a:lnTo>
                  <a:pt x="0" y="842899"/>
                </a:lnTo>
                <a:lnTo>
                  <a:pt x="34671" y="842899"/>
                </a:lnTo>
                <a:lnTo>
                  <a:pt x="34671" y="280924"/>
                </a:lnTo>
                <a:close/>
              </a:path>
              <a:path w="1109979" h="1123950">
                <a:moveTo>
                  <a:pt x="138684" y="280924"/>
                </a:moveTo>
                <a:lnTo>
                  <a:pt x="69341" y="280924"/>
                </a:lnTo>
                <a:lnTo>
                  <a:pt x="69341" y="842899"/>
                </a:lnTo>
                <a:lnTo>
                  <a:pt x="138684" y="842899"/>
                </a:lnTo>
                <a:lnTo>
                  <a:pt x="138684" y="280924"/>
                </a:lnTo>
                <a:close/>
              </a:path>
              <a:path w="1109979" h="1123950">
                <a:moveTo>
                  <a:pt x="554736" y="0"/>
                </a:moveTo>
                <a:lnTo>
                  <a:pt x="554736" y="280924"/>
                </a:lnTo>
                <a:lnTo>
                  <a:pt x="173354" y="280924"/>
                </a:lnTo>
                <a:lnTo>
                  <a:pt x="173354" y="842899"/>
                </a:lnTo>
                <a:lnTo>
                  <a:pt x="554736" y="842899"/>
                </a:lnTo>
                <a:lnTo>
                  <a:pt x="554736" y="1123823"/>
                </a:lnTo>
                <a:lnTo>
                  <a:pt x="1109599" y="561975"/>
                </a:lnTo>
                <a:lnTo>
                  <a:pt x="554736" y="0"/>
                </a:lnTo>
                <a:close/>
              </a:path>
            </a:pathLst>
          </a:custGeom>
          <a:solidFill>
            <a:srgbClr val="C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20136" y="1591528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pPr marL="298450" indent="-285750">
              <a:spcBef>
                <a:spcPts val="95"/>
              </a:spcBef>
              <a:buClr>
                <a:srgbClr val="CC3300"/>
              </a:buClr>
              <a:buSzPct val="96428"/>
              <a:buFont typeface="Wingdings"/>
              <a:buChar char=""/>
              <a:tabLst>
                <a:tab pos="298450" algn="l"/>
              </a:tabLst>
              <a:defRPr/>
            </a:pPr>
            <a:r>
              <a:rPr lang="ru-RU" sz="3600" b="1" dirty="0">
                <a:solidFill>
                  <a:schemeClr val="tx1"/>
                </a:solidFill>
                <a:latin typeface="Tahoma"/>
                <a:cs typeface="Tahoma"/>
              </a:rPr>
              <a:t>Лицо</a:t>
            </a:r>
            <a:r>
              <a:rPr lang="ru-RU" sz="3600" b="1" spc="-1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3600" b="1" spc="-50" dirty="0">
                <a:solidFill>
                  <a:schemeClr val="tx1"/>
                </a:solidFill>
                <a:latin typeface="Tahoma"/>
                <a:cs typeface="Tahoma"/>
              </a:rPr>
              <a:t>с</a:t>
            </a:r>
            <a:endParaRPr lang="ru-RU" sz="36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99085">
              <a:defRPr/>
            </a:pPr>
            <a:r>
              <a:rPr lang="ru-RU" sz="3600" b="1" spc="-10" dirty="0">
                <a:solidFill>
                  <a:schemeClr val="tx1"/>
                </a:solidFill>
                <a:latin typeface="Tahoma"/>
                <a:cs typeface="Tahoma"/>
              </a:rPr>
              <a:t>инвалидностью</a:t>
            </a:r>
            <a:endParaRPr lang="ru-RU" sz="3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20136" y="3838773"/>
            <a:ext cx="4752528" cy="2291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buClr>
                <a:srgbClr val="CC3300"/>
              </a:buClr>
              <a:buSzPct val="96000"/>
              <a:buFont typeface="Wingdings" pitchFamily="2" charset="2"/>
              <a:buChar char=""/>
            </a:pPr>
            <a:r>
              <a:rPr lang="ru-RU" altLang="ru-RU" sz="3600" b="1" dirty="0">
                <a:latin typeface="Tahoma" pitchFamily="34" charset="0"/>
                <a:cs typeface="Tahoma" pitchFamily="34" charset="0"/>
              </a:rPr>
              <a:t>Лицо с</a:t>
            </a:r>
            <a:endParaRPr lang="ru-RU" altLang="ru-RU" sz="36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99000"/>
              </a:lnSpc>
              <a:spcBef>
                <a:spcPts val="25"/>
              </a:spcBef>
            </a:pPr>
            <a:r>
              <a:rPr lang="ru-RU" altLang="ru-RU" sz="3600" b="1" dirty="0">
                <a:latin typeface="Tahoma" pitchFamily="34" charset="0"/>
                <a:cs typeface="Tahoma" pitchFamily="34" charset="0"/>
              </a:rPr>
              <a:t>ограниченными возможностями здоровья</a:t>
            </a:r>
            <a:endParaRPr lang="ru-RU" altLang="ru-RU" sz="3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8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Приказ Минобрнауки РФ №1309 от 09.11.2015 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cs typeface="Calibri" pitchFamily="34" charset="0"/>
              </a:rPr>
              <a:t>обеспечение допуска на объект, в котором предоставляются услуги, </a:t>
            </a:r>
            <a:r>
              <a:rPr lang="ru-RU" altLang="ru-RU" b="1" dirty="0">
                <a:cs typeface="Calibri" pitchFamily="34" charset="0"/>
              </a:rPr>
              <a:t>собаки-проводника </a:t>
            </a:r>
            <a:r>
              <a:rPr lang="ru-RU" altLang="ru-RU" dirty="0">
                <a:cs typeface="Calibri" pitchFamily="34" charset="0"/>
              </a:rPr>
              <a:t>при наличии документа, подтверждающего ее специальное обучение, выданного по форме и в порядке, утвержденных </a:t>
            </a:r>
            <a:r>
              <a:rPr lang="ru-RU" altLang="ru-RU" b="1" dirty="0">
                <a:cs typeface="Calibri" pitchFamily="34" charset="0"/>
              </a:rPr>
              <a:t>приказом Министерства труда и социальной защиты Российской Федерации от 22 июня 2015 г. N 386н</a:t>
            </a:r>
            <a:endParaRPr lang="ru-RU" altLang="ru-RU" dirty="0"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489675"/>
            <a:ext cx="4464496" cy="33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Приказ Минобрнауки РФ №1309 от 09.11.2015 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8" y="1844824"/>
            <a:ext cx="10941877" cy="451152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Предоставление бесплатно </a:t>
            </a:r>
            <a:r>
              <a:rPr lang="ru-RU" b="1" dirty="0"/>
              <a:t>учебников и учебных пособий</a:t>
            </a:r>
            <a:r>
              <a:rPr lang="ru-RU" dirty="0"/>
              <a:t>, иной учебной литературы, а также </a:t>
            </a:r>
            <a:r>
              <a:rPr lang="ru-RU" b="1" dirty="0"/>
              <a:t>специальных технических средств обучения </a:t>
            </a:r>
            <a:r>
              <a:rPr lang="ru-RU" dirty="0"/>
              <a:t>коллективного и индивидуального пользования;</a:t>
            </a:r>
          </a:p>
          <a:p>
            <a:r>
              <a:rPr lang="ru-RU" b="1" dirty="0"/>
              <a:t>для лиц с нарушениями зрения</a:t>
            </a:r>
            <a:r>
              <a:rPr lang="ru-RU" dirty="0"/>
              <a:t>:</a:t>
            </a:r>
          </a:p>
          <a:p>
            <a:r>
              <a:rPr lang="ru-RU" dirty="0"/>
              <a:t>- в печатной форме увеличенным шрифтом;</a:t>
            </a:r>
          </a:p>
          <a:p>
            <a:r>
              <a:rPr lang="ru-RU" dirty="0"/>
              <a:t>- в форме электронного документа;</a:t>
            </a:r>
          </a:p>
          <a:p>
            <a:r>
              <a:rPr lang="ru-RU" dirty="0"/>
              <a:t>- в форме аудиофайла;</a:t>
            </a:r>
          </a:p>
          <a:p>
            <a:r>
              <a:rPr lang="ru-RU" dirty="0"/>
              <a:t>- в печатной форме на языке Брайля;</a:t>
            </a:r>
          </a:p>
          <a:p>
            <a:r>
              <a:rPr lang="ru-RU" b="1" dirty="0"/>
              <a:t>для лиц с нарушениями слуха:</a:t>
            </a:r>
          </a:p>
          <a:p>
            <a:r>
              <a:rPr lang="ru-RU" dirty="0"/>
              <a:t>- в печатной форме;</a:t>
            </a:r>
          </a:p>
          <a:p>
            <a:r>
              <a:rPr lang="ru-RU" dirty="0"/>
              <a:t>- в форме электронного документа;</a:t>
            </a:r>
          </a:p>
          <a:p>
            <a:r>
              <a:rPr lang="ru-RU" b="1" dirty="0"/>
              <a:t>для лиц с нарушениями опорно-двигательного аппарата:</a:t>
            </a:r>
          </a:p>
          <a:p>
            <a:r>
              <a:rPr lang="ru-RU" dirty="0"/>
              <a:t>- в печатной форме;</a:t>
            </a:r>
          </a:p>
          <a:p>
            <a:r>
              <a:rPr lang="ru-RU" dirty="0"/>
              <a:t>- в форме электронного документа;</a:t>
            </a:r>
          </a:p>
          <a:p>
            <a:r>
              <a:rPr lang="ru-RU" dirty="0"/>
              <a:t>- в форме аудиофайла;</a:t>
            </a:r>
          </a:p>
        </p:txBody>
      </p:sp>
    </p:spTree>
    <p:extLst>
      <p:ext uri="{BB962C8B-B14F-4D97-AF65-F5344CB8AC3E}">
        <p14:creationId xmlns:p14="http://schemas.microsoft.com/office/powerpoint/2010/main" val="143275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Оборудование учебной аудитории для лиц с нарушениями слуха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радиокласс</a:t>
            </a:r>
            <a:r>
              <a:rPr lang="ru-RU" dirty="0"/>
              <a:t> (например, Сонет-Р),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компьютерная техника,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система свободного звукового поля,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аудиотехника,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видеотехника (мультимедийный проектор, телевизор),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электронная доска,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документ-камера.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519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47708"/>
            <a:ext cx="12193588" cy="711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408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Виды государственного контроля за созданием специальных условий для инвалидов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Постановление Правительства РФ от 10.07.2013 N 582 (ред. от 11.07.2020) "Об утверждении Правил размещения  на  официальном  сайте  образовательной  организации  в  информационно- телекоммуникационной  сети  "Интернет"  и  обновления  информации  об  образовательной организации»;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ежегодного мониторинга качества подготовки кадров (для СПО) (</a:t>
            </a:r>
            <a:r>
              <a:rPr lang="ru-RU" dirty="0" err="1"/>
              <a:t>Минпросвещения</a:t>
            </a:r>
            <a:r>
              <a:rPr lang="ru-RU" dirty="0"/>
              <a:t> РФ) и мониторинга по основным направлениям деятельности образовательной организации высшего образования (Минобрнауки РФ);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мониторинга в соответствии с приказом </a:t>
            </a:r>
            <a:r>
              <a:rPr lang="ru-RU" dirty="0" err="1"/>
              <a:t>Рособрнадзора</a:t>
            </a:r>
            <a:r>
              <a:rPr lang="ru-RU" dirty="0"/>
              <a:t> от 10.06. 2019 г. № 796 "Об установлении процедуры, сроков проведения и показателей мониторинга системы образования Федеральной службой по надзору в сфере образования и науки”;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федеральный государственный контроль качества образования (РОН);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федеральный государственный надзор в сфере образования (РОН);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лицензионный контроль в сфере образования (РОН);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государственная аккредитация образовательной деятельности (</a:t>
            </a:r>
            <a:r>
              <a:rPr lang="ru-RU" dirty="0" err="1"/>
              <a:t>Росаккредагентство</a:t>
            </a:r>
            <a:r>
              <a:rPr lang="ru-RU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прокурорский </a:t>
            </a:r>
            <a:r>
              <a:rPr lang="ru-RU" dirty="0"/>
              <a:t>надзор за исполнением законодательства о социальной защите и социальном обслуживании  инвалидов,  о  соблюдении  прав  инвалидов  на  образование  и  создание  им специальных условий.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05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Постановление Правительства РФ от 10.07.2013 N 582 (ред. от </a:t>
            </a:r>
            <a:r>
              <a:rPr lang="ru-RU" sz="3200" b="1" dirty="0" smtClean="0"/>
              <a:t>11.07.2020)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Пункт 3. Образовательная организация размещает на официальном сайте:</a:t>
            </a:r>
          </a:p>
          <a:p>
            <a:r>
              <a:rPr lang="ru-RU" dirty="0"/>
              <a:t>а) информацию: о реализуемых образовательных программах, в том числе о реализуемых адаптированных образовательных программах, с указанием учебных предметов, курсов, дисциплин (модулей), практики, предусмотренных соответствующей образовательной программой; </a:t>
            </a:r>
          </a:p>
          <a:p>
            <a:r>
              <a:rPr lang="ru-RU" dirty="0"/>
              <a:t>о материально-техническом обеспечении образовательной деятельности, в том числе</a:t>
            </a:r>
            <a:r>
              <a:rPr lang="ru-RU" dirty="0" smtClean="0"/>
              <a:t>:</a:t>
            </a:r>
          </a:p>
          <a:p>
            <a:r>
              <a:rPr lang="ru-RU" dirty="0"/>
              <a:t>о материально-техническом обеспечении образовательной деятельности, в том числе: - наличие оборудованных учебных кабинетов, объектов для проведения практических занятий, библиотек, объектов спорта, средств обучения и воспитания, в том числе приспособленных для использования инвалидами и лицами с ограниченными возможностями здоровья; </a:t>
            </a:r>
            <a:r>
              <a:rPr lang="ru-RU" dirty="0" err="1"/>
              <a:t>видеопаспорт</a:t>
            </a:r>
            <a:r>
              <a:rPr lang="ru-RU" dirty="0"/>
              <a:t> доступности образовательной организации высшего образования для лиц с инвалидностью и ОВЗ; - обеспечение доступа в здания образовательной организации инвалидов и лиц с ограниченными  возможностями здоровья;</a:t>
            </a:r>
          </a:p>
          <a:p>
            <a:r>
              <a:rPr lang="ru-RU" dirty="0"/>
              <a:t>- условия питания обучающихся, в том числе инвалидов и лиц с ограниченными возможностями здоровья;</a:t>
            </a:r>
          </a:p>
          <a:p>
            <a:r>
              <a:rPr lang="ru-RU" dirty="0"/>
              <a:t>условия охраны здоровья обучающихся, в том числе инвалидов и лиц с ограниченными возможностями</a:t>
            </a:r>
          </a:p>
          <a:p>
            <a:r>
              <a:rPr lang="ru-RU" dirty="0"/>
              <a:t>здоровья;</a:t>
            </a:r>
          </a:p>
          <a:p>
            <a:r>
              <a:rPr lang="ru-RU" dirty="0"/>
              <a:t>- доступ к информационным системам и информационно-телекоммуникационным сетям, в том числе приспособленным для использования инвалидами и лицами с ограниченными возможностями здоровья;</a:t>
            </a:r>
          </a:p>
          <a:p>
            <a:r>
              <a:rPr lang="ru-RU" dirty="0"/>
              <a:t>- электронные образовательные ресурсы, к которым обеспечивается доступ обучающихся, в том числе приспособленные для использования инвалидами и лицами с ограниченными возможностями здоровья;</a:t>
            </a:r>
          </a:p>
          <a:p>
            <a:r>
              <a:rPr lang="ru-RU" dirty="0"/>
              <a:t>- наличие специальных технических средств обучения коллективного и индивидуального пользования для инвалидов и лиц с ограниченными возможностями здоровья;</a:t>
            </a:r>
          </a:p>
          <a:p>
            <a:r>
              <a:rPr lang="ru-RU" dirty="0"/>
              <a:t>- о наличии общежития, интерната, в том числе приспособленных для использования инвалидами и лицами с ограниченными возможностями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46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Постановление Правительства РФ от 10.07.2013 N 582 (ред. от 11.07.2020)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Руководителями организаций, предоставляющих услуги в сфере образования, обеспечивается создание инвалидам следующих условий доступности объектов:</a:t>
            </a:r>
          </a:p>
          <a:p>
            <a:r>
              <a:rPr lang="ru-RU" dirty="0"/>
              <a:t>д) адаптация официального сайта органа и организации, предоставляющих услуги в сфере образования, для лиц с нарушением зрения (слабовидящих);</a:t>
            </a:r>
          </a:p>
          <a:p>
            <a:r>
              <a:rPr lang="ru-RU" dirty="0"/>
              <a:t>Органы и организации, предоставляющие услуги в сфере образования в арендуемых для предоставления услуг объектах, которые невозможно полностью приспособить с учетом потребностей инвалидов, принимают меры по заключению дополнительных соглашений с арендодателем либо по включению в проекты договоров их аренды условий о выполнении собственником объекта требований по обеспечению условий доступности для инвалидов данного объекта.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6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/>
          <p:cNvGrpSpPr>
            <a:grpSpLocks/>
          </p:cNvGrpSpPr>
          <p:nvPr/>
        </p:nvGrpSpPr>
        <p:grpSpPr bwMode="auto">
          <a:xfrm>
            <a:off x="2037656" y="837023"/>
            <a:ext cx="3543300" cy="5051273"/>
            <a:chOff x="311746" y="1763052"/>
            <a:chExt cx="2956560" cy="4214368"/>
          </a:xfrm>
        </p:grpSpPr>
        <p:pic>
          <p:nvPicPr>
            <p:cNvPr id="5" name="object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46" y="1763052"/>
              <a:ext cx="2956560" cy="421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ject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69" y="2756534"/>
              <a:ext cx="2500757" cy="211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8"/>
            <p:cNvSpPr>
              <a:spLocks/>
            </p:cNvSpPr>
            <p:nvPr/>
          </p:nvSpPr>
          <p:spPr bwMode="auto">
            <a:xfrm>
              <a:off x="519569" y="2705734"/>
              <a:ext cx="2602865" cy="2218690"/>
            </a:xfrm>
            <a:custGeom>
              <a:avLst/>
              <a:gdLst>
                <a:gd name="T0" fmla="*/ 2576944 w 2602865"/>
                <a:gd name="T1" fmla="*/ 0 h 2218690"/>
                <a:gd name="T2" fmla="*/ 25400 w 2602865"/>
                <a:gd name="T3" fmla="*/ 0 h 2218690"/>
                <a:gd name="T4" fmla="*/ 15510 w 2602865"/>
                <a:gd name="T5" fmla="*/ 2004 h 2218690"/>
                <a:gd name="T6" fmla="*/ 7437 w 2602865"/>
                <a:gd name="T7" fmla="*/ 7461 h 2218690"/>
                <a:gd name="T8" fmla="*/ 1995 w 2602865"/>
                <a:gd name="T9" fmla="*/ 15537 h 2218690"/>
                <a:gd name="T10" fmla="*/ 0 w 2602865"/>
                <a:gd name="T11" fmla="*/ 25400 h 2218690"/>
                <a:gd name="T12" fmla="*/ 0 w 2602865"/>
                <a:gd name="T13" fmla="*/ 2193035 h 2218690"/>
                <a:gd name="T14" fmla="*/ 1995 w 2602865"/>
                <a:gd name="T15" fmla="*/ 2202898 h 2218690"/>
                <a:gd name="T16" fmla="*/ 7437 w 2602865"/>
                <a:gd name="T17" fmla="*/ 2210974 h 2218690"/>
                <a:gd name="T18" fmla="*/ 15510 w 2602865"/>
                <a:gd name="T19" fmla="*/ 2216431 h 2218690"/>
                <a:gd name="T20" fmla="*/ 25400 w 2602865"/>
                <a:gd name="T21" fmla="*/ 2218435 h 2218690"/>
                <a:gd name="T22" fmla="*/ 2576944 w 2602865"/>
                <a:gd name="T23" fmla="*/ 2218435 h 2218690"/>
                <a:gd name="T24" fmla="*/ 2586806 w 2602865"/>
                <a:gd name="T25" fmla="*/ 2216431 h 2218690"/>
                <a:gd name="T26" fmla="*/ 2594883 w 2602865"/>
                <a:gd name="T27" fmla="*/ 2210974 h 2218690"/>
                <a:gd name="T28" fmla="*/ 2600340 w 2602865"/>
                <a:gd name="T29" fmla="*/ 2202898 h 2218690"/>
                <a:gd name="T30" fmla="*/ 2600615 w 2602865"/>
                <a:gd name="T31" fmla="*/ 2201545 h 2218690"/>
                <a:gd name="T32" fmla="*/ 20726 w 2602865"/>
                <a:gd name="T33" fmla="*/ 2201545 h 2218690"/>
                <a:gd name="T34" fmla="*/ 16929 w 2602865"/>
                <a:gd name="T35" fmla="*/ 2197735 h 2218690"/>
                <a:gd name="T36" fmla="*/ 16929 w 2602865"/>
                <a:gd name="T37" fmla="*/ 20827 h 2218690"/>
                <a:gd name="T38" fmla="*/ 20726 w 2602865"/>
                <a:gd name="T39" fmla="*/ 17017 h 2218690"/>
                <a:gd name="T40" fmla="*/ 2600640 w 2602865"/>
                <a:gd name="T41" fmla="*/ 17017 h 2218690"/>
                <a:gd name="T42" fmla="*/ 2600340 w 2602865"/>
                <a:gd name="T43" fmla="*/ 15537 h 2218690"/>
                <a:gd name="T44" fmla="*/ 2594883 w 2602865"/>
                <a:gd name="T45" fmla="*/ 7461 h 2218690"/>
                <a:gd name="T46" fmla="*/ 2586806 w 2602865"/>
                <a:gd name="T47" fmla="*/ 2004 h 2218690"/>
                <a:gd name="T48" fmla="*/ 2576944 w 2602865"/>
                <a:gd name="T49" fmla="*/ 0 h 2218690"/>
                <a:gd name="T50" fmla="*/ 2600640 w 2602865"/>
                <a:gd name="T51" fmla="*/ 17017 h 2218690"/>
                <a:gd name="T52" fmla="*/ 2581643 w 2602865"/>
                <a:gd name="T53" fmla="*/ 17017 h 2218690"/>
                <a:gd name="T54" fmla="*/ 2585326 w 2602865"/>
                <a:gd name="T55" fmla="*/ 20827 h 2218690"/>
                <a:gd name="T56" fmla="*/ 2585326 w 2602865"/>
                <a:gd name="T57" fmla="*/ 2197735 h 2218690"/>
                <a:gd name="T58" fmla="*/ 2581643 w 2602865"/>
                <a:gd name="T59" fmla="*/ 2201545 h 2218690"/>
                <a:gd name="T60" fmla="*/ 2600615 w 2602865"/>
                <a:gd name="T61" fmla="*/ 2201545 h 2218690"/>
                <a:gd name="T62" fmla="*/ 2602344 w 2602865"/>
                <a:gd name="T63" fmla="*/ 2193035 h 2218690"/>
                <a:gd name="T64" fmla="*/ 2602344 w 2602865"/>
                <a:gd name="T65" fmla="*/ 25400 h 2218690"/>
                <a:gd name="T66" fmla="*/ 2600640 w 2602865"/>
                <a:gd name="T67" fmla="*/ 17017 h 2218690"/>
                <a:gd name="T68" fmla="*/ 2568435 w 2602865"/>
                <a:gd name="T69" fmla="*/ 33909 h 2218690"/>
                <a:gd name="T70" fmla="*/ 33870 w 2602865"/>
                <a:gd name="T71" fmla="*/ 33909 h 2218690"/>
                <a:gd name="T72" fmla="*/ 33870 w 2602865"/>
                <a:gd name="T73" fmla="*/ 2184527 h 2218690"/>
                <a:gd name="T74" fmla="*/ 2568435 w 2602865"/>
                <a:gd name="T75" fmla="*/ 2184527 h 2218690"/>
                <a:gd name="T76" fmla="*/ 2568435 w 2602865"/>
                <a:gd name="T77" fmla="*/ 2167635 h 2218690"/>
                <a:gd name="T78" fmla="*/ 50800 w 2602865"/>
                <a:gd name="T79" fmla="*/ 2167635 h 2218690"/>
                <a:gd name="T80" fmla="*/ 50800 w 2602865"/>
                <a:gd name="T81" fmla="*/ 50800 h 2218690"/>
                <a:gd name="T82" fmla="*/ 2568435 w 2602865"/>
                <a:gd name="T83" fmla="*/ 50800 h 2218690"/>
                <a:gd name="T84" fmla="*/ 2568435 w 2602865"/>
                <a:gd name="T85" fmla="*/ 33909 h 2218690"/>
                <a:gd name="T86" fmla="*/ 2568435 w 2602865"/>
                <a:gd name="T87" fmla="*/ 50800 h 2218690"/>
                <a:gd name="T88" fmla="*/ 2551544 w 2602865"/>
                <a:gd name="T89" fmla="*/ 50800 h 2218690"/>
                <a:gd name="T90" fmla="*/ 2551544 w 2602865"/>
                <a:gd name="T91" fmla="*/ 2167635 h 2218690"/>
                <a:gd name="T92" fmla="*/ 2568435 w 2602865"/>
                <a:gd name="T93" fmla="*/ 2167635 h 2218690"/>
                <a:gd name="T94" fmla="*/ 2568435 w 2602865"/>
                <a:gd name="T95" fmla="*/ 50800 h 22186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02865" h="2218690">
                  <a:moveTo>
                    <a:pt x="2576944" y="0"/>
                  </a:moveTo>
                  <a:lnTo>
                    <a:pt x="25400" y="0"/>
                  </a:lnTo>
                  <a:lnTo>
                    <a:pt x="15510" y="2004"/>
                  </a:lnTo>
                  <a:lnTo>
                    <a:pt x="7437" y="7461"/>
                  </a:lnTo>
                  <a:lnTo>
                    <a:pt x="1995" y="15537"/>
                  </a:lnTo>
                  <a:lnTo>
                    <a:pt x="0" y="25400"/>
                  </a:lnTo>
                  <a:lnTo>
                    <a:pt x="0" y="2193035"/>
                  </a:lnTo>
                  <a:lnTo>
                    <a:pt x="1995" y="2202898"/>
                  </a:lnTo>
                  <a:lnTo>
                    <a:pt x="7437" y="2210974"/>
                  </a:lnTo>
                  <a:lnTo>
                    <a:pt x="15510" y="2216431"/>
                  </a:lnTo>
                  <a:lnTo>
                    <a:pt x="25400" y="2218435"/>
                  </a:lnTo>
                  <a:lnTo>
                    <a:pt x="2576944" y="2218435"/>
                  </a:lnTo>
                  <a:lnTo>
                    <a:pt x="2586806" y="2216431"/>
                  </a:lnTo>
                  <a:lnTo>
                    <a:pt x="2594883" y="2210974"/>
                  </a:lnTo>
                  <a:lnTo>
                    <a:pt x="2600340" y="2202898"/>
                  </a:lnTo>
                  <a:lnTo>
                    <a:pt x="2600615" y="2201545"/>
                  </a:lnTo>
                  <a:lnTo>
                    <a:pt x="20726" y="2201545"/>
                  </a:lnTo>
                  <a:lnTo>
                    <a:pt x="16929" y="2197735"/>
                  </a:lnTo>
                  <a:lnTo>
                    <a:pt x="16929" y="20827"/>
                  </a:lnTo>
                  <a:lnTo>
                    <a:pt x="20726" y="17017"/>
                  </a:lnTo>
                  <a:lnTo>
                    <a:pt x="2600640" y="17017"/>
                  </a:lnTo>
                  <a:lnTo>
                    <a:pt x="2600340" y="15537"/>
                  </a:lnTo>
                  <a:lnTo>
                    <a:pt x="2594883" y="7461"/>
                  </a:lnTo>
                  <a:lnTo>
                    <a:pt x="2586806" y="2004"/>
                  </a:lnTo>
                  <a:lnTo>
                    <a:pt x="2576944" y="0"/>
                  </a:lnTo>
                  <a:close/>
                </a:path>
                <a:path w="2602865" h="2218690">
                  <a:moveTo>
                    <a:pt x="2600640" y="17017"/>
                  </a:moveTo>
                  <a:lnTo>
                    <a:pt x="2581643" y="17017"/>
                  </a:lnTo>
                  <a:lnTo>
                    <a:pt x="2585326" y="20827"/>
                  </a:lnTo>
                  <a:lnTo>
                    <a:pt x="2585326" y="2197735"/>
                  </a:lnTo>
                  <a:lnTo>
                    <a:pt x="2581643" y="2201545"/>
                  </a:lnTo>
                  <a:lnTo>
                    <a:pt x="2600615" y="2201545"/>
                  </a:lnTo>
                  <a:lnTo>
                    <a:pt x="2602344" y="2193035"/>
                  </a:lnTo>
                  <a:lnTo>
                    <a:pt x="2602344" y="25400"/>
                  </a:lnTo>
                  <a:lnTo>
                    <a:pt x="2600640" y="17017"/>
                  </a:lnTo>
                  <a:close/>
                </a:path>
                <a:path w="2602865" h="2218690">
                  <a:moveTo>
                    <a:pt x="2568435" y="33909"/>
                  </a:moveTo>
                  <a:lnTo>
                    <a:pt x="33870" y="33909"/>
                  </a:lnTo>
                  <a:lnTo>
                    <a:pt x="33870" y="2184527"/>
                  </a:lnTo>
                  <a:lnTo>
                    <a:pt x="2568435" y="2184527"/>
                  </a:lnTo>
                  <a:lnTo>
                    <a:pt x="2568435" y="2167635"/>
                  </a:lnTo>
                  <a:lnTo>
                    <a:pt x="50800" y="2167635"/>
                  </a:lnTo>
                  <a:lnTo>
                    <a:pt x="50800" y="50800"/>
                  </a:lnTo>
                  <a:lnTo>
                    <a:pt x="2568435" y="50800"/>
                  </a:lnTo>
                  <a:lnTo>
                    <a:pt x="2568435" y="33909"/>
                  </a:lnTo>
                  <a:close/>
                </a:path>
                <a:path w="2602865" h="2218690">
                  <a:moveTo>
                    <a:pt x="2568435" y="50800"/>
                  </a:moveTo>
                  <a:lnTo>
                    <a:pt x="2551544" y="50800"/>
                  </a:lnTo>
                  <a:lnTo>
                    <a:pt x="2551544" y="2167635"/>
                  </a:lnTo>
                  <a:lnTo>
                    <a:pt x="2568435" y="2167635"/>
                  </a:lnTo>
                  <a:lnTo>
                    <a:pt x="2568435" y="50800"/>
                  </a:lnTo>
                  <a:close/>
                </a:path>
              </a:pathLst>
            </a:custGeom>
            <a:solidFill>
              <a:srgbClr val="4AA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104112" y="764704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buClr>
                <a:srgbClr val="CC3300"/>
              </a:buClr>
              <a:buFont typeface="Wingdings" pitchFamily="2" charset="2"/>
              <a:buChar char=""/>
              <a:defRPr/>
            </a:pPr>
            <a:r>
              <a:rPr lang="ru-RU" altLang="ru-RU" b="1" dirty="0">
                <a:cs typeface="Calibri" panose="020F0502020204030204" pitchFamily="34" charset="0"/>
              </a:rPr>
              <a:t>Инвалид	(ребенок- инвалид – лицо 	до 18 лет) </a:t>
            </a:r>
            <a:r>
              <a:rPr lang="ru-RU" altLang="ru-RU" dirty="0">
                <a:cs typeface="Calibri" panose="020F0502020204030204" pitchFamily="34" charset="0"/>
              </a:rPr>
              <a:t>лицо, которое имеет </a:t>
            </a:r>
            <a:r>
              <a:rPr lang="ru-RU" altLang="ru-RU" dirty="0" smtClean="0">
                <a:cs typeface="Calibri" panose="020F0502020204030204" pitchFamily="34" charset="0"/>
              </a:rPr>
              <a:t>нарушение </a:t>
            </a:r>
            <a:r>
              <a:rPr lang="ru-RU" altLang="ru-RU" dirty="0">
                <a:cs typeface="Calibri" panose="020F0502020204030204" pitchFamily="34" charset="0"/>
              </a:rPr>
              <a:t>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 (ФЗ-181)</a:t>
            </a:r>
          </a:p>
        </p:txBody>
      </p:sp>
      <p:sp>
        <p:nvSpPr>
          <p:cNvPr id="9" name="object 7"/>
          <p:cNvSpPr>
            <a:spLocks/>
          </p:cNvSpPr>
          <p:nvPr/>
        </p:nvSpPr>
        <p:spPr bwMode="auto">
          <a:xfrm>
            <a:off x="5663952" y="2273868"/>
            <a:ext cx="1223963" cy="1123950"/>
          </a:xfrm>
          <a:custGeom>
            <a:avLst/>
            <a:gdLst>
              <a:gd name="T0" fmla="*/ 51270 w 1109979"/>
              <a:gd name="T1" fmla="*/ 280924 h 1123950"/>
              <a:gd name="T2" fmla="*/ 0 w 1109979"/>
              <a:gd name="T3" fmla="*/ 280924 h 1123950"/>
              <a:gd name="T4" fmla="*/ 0 w 1109979"/>
              <a:gd name="T5" fmla="*/ 842899 h 1123950"/>
              <a:gd name="T6" fmla="*/ 51270 w 1109979"/>
              <a:gd name="T7" fmla="*/ 842899 h 1123950"/>
              <a:gd name="T8" fmla="*/ 51270 w 1109979"/>
              <a:gd name="T9" fmla="*/ 280924 h 1123950"/>
              <a:gd name="T10" fmla="*/ 205073 w 1109979"/>
              <a:gd name="T11" fmla="*/ 280924 h 1123950"/>
              <a:gd name="T12" fmla="*/ 102536 w 1109979"/>
              <a:gd name="T13" fmla="*/ 280924 h 1123950"/>
              <a:gd name="T14" fmla="*/ 102536 w 1109979"/>
              <a:gd name="T15" fmla="*/ 842899 h 1123950"/>
              <a:gd name="T16" fmla="*/ 205073 w 1109979"/>
              <a:gd name="T17" fmla="*/ 842899 h 1123950"/>
              <a:gd name="T18" fmla="*/ 205073 w 1109979"/>
              <a:gd name="T19" fmla="*/ 280924 h 1123950"/>
              <a:gd name="T20" fmla="*/ 820297 w 1109979"/>
              <a:gd name="T21" fmla="*/ 0 h 1123950"/>
              <a:gd name="T22" fmla="*/ 820297 w 1109979"/>
              <a:gd name="T23" fmla="*/ 280924 h 1123950"/>
              <a:gd name="T24" fmla="*/ 256341 w 1109979"/>
              <a:gd name="T25" fmla="*/ 280924 h 1123950"/>
              <a:gd name="T26" fmla="*/ 256341 w 1109979"/>
              <a:gd name="T27" fmla="*/ 842899 h 1123950"/>
              <a:gd name="T28" fmla="*/ 820297 w 1109979"/>
              <a:gd name="T29" fmla="*/ 842899 h 1123950"/>
              <a:gd name="T30" fmla="*/ 820297 w 1109979"/>
              <a:gd name="T31" fmla="*/ 1123823 h 1123950"/>
              <a:gd name="T32" fmla="*/ 1640780 w 1109979"/>
              <a:gd name="T33" fmla="*/ 561975 h 1123950"/>
              <a:gd name="T34" fmla="*/ 820297 w 1109979"/>
              <a:gd name="T35" fmla="*/ 0 h 11239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09979" h="1123950">
                <a:moveTo>
                  <a:pt x="34671" y="280924"/>
                </a:moveTo>
                <a:lnTo>
                  <a:pt x="0" y="280924"/>
                </a:lnTo>
                <a:lnTo>
                  <a:pt x="0" y="842899"/>
                </a:lnTo>
                <a:lnTo>
                  <a:pt x="34671" y="842899"/>
                </a:lnTo>
                <a:lnTo>
                  <a:pt x="34671" y="280924"/>
                </a:lnTo>
                <a:close/>
              </a:path>
              <a:path w="1109979" h="1123950">
                <a:moveTo>
                  <a:pt x="138684" y="280924"/>
                </a:moveTo>
                <a:lnTo>
                  <a:pt x="69341" y="280924"/>
                </a:lnTo>
                <a:lnTo>
                  <a:pt x="69341" y="842899"/>
                </a:lnTo>
                <a:lnTo>
                  <a:pt x="138684" y="842899"/>
                </a:lnTo>
                <a:lnTo>
                  <a:pt x="138684" y="280924"/>
                </a:lnTo>
                <a:close/>
              </a:path>
              <a:path w="1109979" h="1123950">
                <a:moveTo>
                  <a:pt x="554736" y="0"/>
                </a:moveTo>
                <a:lnTo>
                  <a:pt x="554736" y="280924"/>
                </a:lnTo>
                <a:lnTo>
                  <a:pt x="173354" y="280924"/>
                </a:lnTo>
                <a:lnTo>
                  <a:pt x="173354" y="842899"/>
                </a:lnTo>
                <a:lnTo>
                  <a:pt x="554736" y="842899"/>
                </a:lnTo>
                <a:lnTo>
                  <a:pt x="554736" y="1123823"/>
                </a:lnTo>
                <a:lnTo>
                  <a:pt x="1109599" y="561975"/>
                </a:lnTo>
                <a:lnTo>
                  <a:pt x="554736" y="0"/>
                </a:lnTo>
                <a:close/>
              </a:path>
            </a:pathLst>
          </a:custGeom>
          <a:solidFill>
            <a:srgbClr val="C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04112" y="3861048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"/>
              <a:defRPr/>
            </a:pPr>
            <a:r>
              <a:rPr lang="ru-RU" altLang="ru-RU" b="1" dirty="0">
                <a:cs typeface="Calibri" panose="020F0502020204030204" pitchFamily="34" charset="0"/>
              </a:rPr>
              <a:t>Обучающийся с ограниченными возможностями здоровья -</a:t>
            </a:r>
            <a:r>
              <a:rPr lang="ru-RU" altLang="ru-RU" dirty="0">
                <a:cs typeface="Calibri" panose="020F0502020204030204" pitchFamily="34" charset="0"/>
              </a:rPr>
              <a:t> физическое лицо, имеющее недостатки в физическом и (или) психологическом развитии,</a:t>
            </a:r>
          </a:p>
          <a:p>
            <a:pPr>
              <a:defRPr/>
            </a:pPr>
            <a:r>
              <a:rPr lang="ru-RU" altLang="ru-RU" dirty="0">
                <a:cs typeface="Calibri" panose="020F0502020204030204" pitchFamily="34" charset="0"/>
              </a:rPr>
              <a:t>подтвержденные ПМПК (психолого-медико-педагогической комиссий) и препятствующие получению образования без создания специальных условий (ФЗ-273)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933" y="61510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/>
              <a:t>Федеральный закон от 29 декабря 2012 г. N 273-ФЗ "Об образовании в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29375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7608" y="620688"/>
            <a:ext cx="9001000" cy="2879547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/>
              <a:t>ИНКЛЮЗИВНОЕ ОБРАЗОВАНИЕ </a:t>
            </a:r>
            <a:r>
              <a:rPr lang="ru-RU" sz="1800" dirty="0"/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возможностей.</a:t>
            </a:r>
            <a:br>
              <a:rPr lang="ru-RU" sz="1800" dirty="0"/>
            </a:br>
            <a:r>
              <a:rPr lang="ru-RU" sz="1800" b="1" dirty="0"/>
              <a:t>Статья 19</a:t>
            </a:r>
            <a:r>
              <a:rPr lang="ru-RU" sz="1800" b="1" dirty="0" smtClean="0"/>
              <a:t>. </a:t>
            </a:r>
            <a:r>
              <a:rPr lang="ru-RU" sz="1800" dirty="0" smtClean="0"/>
              <a:t>Образование </a:t>
            </a:r>
            <a:r>
              <a:rPr lang="ru-RU" sz="1800" dirty="0"/>
              <a:t>инвалидов</a:t>
            </a:r>
            <a:br>
              <a:rPr lang="ru-RU" sz="1800" dirty="0"/>
            </a:br>
            <a:r>
              <a:rPr lang="ru-RU" sz="1800" dirty="0"/>
              <a:t>Государство поддерживает получение инвалидами образования и гарантирует создание инвалидам необходимых условий для его получения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Поддержка общего образования, профессионального образования и профессионального обучения инвалидов направлена на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b="1" dirty="0" smtClean="0"/>
              <a:t>1) </a:t>
            </a:r>
            <a:r>
              <a:rPr lang="ru-RU" sz="1800" b="1" dirty="0"/>
              <a:t>осуществление ими прав и свобод человека наравне с другими </a:t>
            </a:r>
            <a:r>
              <a:rPr lang="ru-RU" sz="1800" b="1" dirty="0" smtClean="0"/>
              <a:t>гражданами;</a:t>
            </a:r>
            <a:br>
              <a:rPr lang="ru-RU" sz="1800" b="1" dirty="0" smtClean="0"/>
            </a:br>
            <a:r>
              <a:rPr lang="ru-RU" sz="1800" b="1" dirty="0" smtClean="0"/>
              <a:t>2) развитие </a:t>
            </a:r>
            <a:r>
              <a:rPr lang="ru-RU" sz="1800" b="1" dirty="0"/>
              <a:t>личности, индивидуальных способностей и </a:t>
            </a:r>
            <a:r>
              <a:rPr lang="ru-RU" sz="1800" b="1" dirty="0" smtClean="0"/>
              <a:t>возможностей;</a:t>
            </a:r>
            <a:br>
              <a:rPr lang="ru-RU" sz="1800" b="1" dirty="0" smtClean="0"/>
            </a:br>
            <a:r>
              <a:rPr lang="ru-RU" sz="1800" b="1" dirty="0" smtClean="0"/>
              <a:t>3) интеграцию </a:t>
            </a:r>
            <a:r>
              <a:rPr lang="ru-RU" sz="1800" b="1" dirty="0"/>
              <a:t>в общество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ru-RU" dirty="0"/>
              <a:t>Органы, осуществляющие управление в сфере образования, и образовательные организации совместно с органами социальной защиты населения и органами здравоохранения обеспечивают получение инвалидами общедоступного и бесплатного дошкольного, начального общего, основного общего, среднего общего образования и среднего профессионального образования, а также бесплатного высшего образования.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22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376" y="620688"/>
            <a:ext cx="9145015" cy="295155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1) </a:t>
            </a:r>
            <a:r>
              <a:rPr lang="ru-RU" sz="1800" dirty="0" smtClean="0"/>
              <a:t>специальные </a:t>
            </a:r>
            <a:r>
              <a:rPr lang="ru-RU" sz="1800" dirty="0"/>
              <a:t>образовательные программы и методы обучения и воспитания,</a:t>
            </a:r>
            <a:br>
              <a:rPr lang="ru-RU" sz="1800" dirty="0"/>
            </a:br>
            <a:r>
              <a:rPr lang="ru-RU" sz="1800" b="1" dirty="0" smtClean="0"/>
              <a:t>2)</a:t>
            </a:r>
            <a:r>
              <a:rPr lang="ru-RU" sz="1800" dirty="0" smtClean="0"/>
              <a:t> специальные </a:t>
            </a:r>
            <a:r>
              <a:rPr lang="ru-RU" sz="1800" dirty="0"/>
              <a:t>учебники, учебные пособия и дидактические материалы,</a:t>
            </a:r>
            <a:br>
              <a:rPr lang="ru-RU" sz="1800" dirty="0"/>
            </a:br>
            <a:r>
              <a:rPr lang="ru-RU" sz="1800" b="1" dirty="0" smtClean="0"/>
              <a:t>3) </a:t>
            </a:r>
            <a:r>
              <a:rPr lang="ru-RU" sz="1800" dirty="0" smtClean="0"/>
              <a:t>специальные </a:t>
            </a:r>
            <a:r>
              <a:rPr lang="ru-RU" sz="1800" dirty="0"/>
              <a:t>технические средства обучения коллективного и индивидуального пользования</a:t>
            </a:r>
            <a:r>
              <a:rPr lang="ru-RU" sz="1800" dirty="0" smtClean="0"/>
              <a:t>, </a:t>
            </a:r>
            <a:br>
              <a:rPr lang="ru-RU" sz="1800" dirty="0" smtClean="0"/>
            </a:br>
            <a:r>
              <a:rPr lang="ru-RU" sz="1800" b="1" dirty="0" smtClean="0"/>
              <a:t>4)</a:t>
            </a:r>
            <a:r>
              <a:rPr lang="ru-RU" sz="1800" dirty="0" smtClean="0"/>
              <a:t>услуги </a:t>
            </a:r>
            <a:r>
              <a:rPr lang="ru-RU" sz="1800" dirty="0"/>
              <a:t>ассистента (помощника), оказывающего обучающимся необходимую помощь,</a:t>
            </a:r>
            <a:br>
              <a:rPr lang="ru-RU" sz="1800" dirty="0"/>
            </a:br>
            <a:r>
              <a:rPr lang="ru-RU" sz="1800" b="1" dirty="0" smtClean="0"/>
              <a:t>5) </a:t>
            </a:r>
            <a:r>
              <a:rPr lang="ru-RU" sz="1800" dirty="0" smtClean="0"/>
              <a:t>групповые </a:t>
            </a:r>
            <a:r>
              <a:rPr lang="ru-RU" sz="1800" dirty="0"/>
              <a:t>и индивидуальные коррекционные занятия,</a:t>
            </a:r>
            <a:br>
              <a:rPr lang="ru-RU" sz="1800" dirty="0"/>
            </a:br>
            <a:r>
              <a:rPr lang="ru-RU" sz="1800" b="1" dirty="0" smtClean="0"/>
              <a:t>6) </a:t>
            </a:r>
            <a:r>
              <a:rPr lang="ru-RU" sz="1800" dirty="0" smtClean="0"/>
              <a:t>доступ </a:t>
            </a:r>
            <a:r>
              <a:rPr lang="ru-RU" sz="1800" dirty="0"/>
              <a:t>в здания организаций, осуществляющих образовательную деятельность,</a:t>
            </a:r>
            <a:br>
              <a:rPr lang="ru-RU" sz="1800" dirty="0"/>
            </a:br>
            <a:r>
              <a:rPr lang="ru-RU" sz="1800" b="1" dirty="0" smtClean="0"/>
              <a:t>7)</a:t>
            </a:r>
            <a:r>
              <a:rPr lang="ru-RU" sz="1800" dirty="0" smtClean="0"/>
              <a:t>другие </a:t>
            </a:r>
            <a:r>
              <a:rPr lang="ru-RU" sz="1800" dirty="0"/>
              <a:t>условия, без которых невозможно или затруднено освоение образовательных программ обучающимися с инвалидностью или ограниченными возможностями здоровья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7608" y="4581128"/>
            <a:ext cx="9001000" cy="1728192"/>
          </a:xfrm>
        </p:spPr>
        <p:txBody>
          <a:bodyPr>
            <a:normAutofit/>
          </a:bodyPr>
          <a:lstStyle/>
          <a:p>
            <a:r>
              <a:rPr lang="ru-RU" b="1" dirty="0"/>
              <a:t> Специальные условия для получения образования обучающимися с         инвалидностью и ОВЗ </a:t>
            </a:r>
            <a:br>
              <a:rPr lang="ru-RU" b="1" dirty="0"/>
            </a:br>
            <a:r>
              <a:rPr lang="ru-RU" b="1" dirty="0"/>
              <a:t>(согласно 79 статье ФЗ-273):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object 7"/>
          <p:cNvSpPr>
            <a:spLocks/>
          </p:cNvSpPr>
          <p:nvPr/>
        </p:nvSpPr>
        <p:spPr bwMode="auto">
          <a:xfrm>
            <a:off x="5951984" y="3645024"/>
            <a:ext cx="1447800" cy="985837"/>
          </a:xfrm>
          <a:custGeom>
            <a:avLst/>
            <a:gdLst>
              <a:gd name="T0" fmla="*/ 100380 w 1109979"/>
              <a:gd name="T1" fmla="*/ 166260 h 1123950"/>
              <a:gd name="T2" fmla="*/ 0 w 1109979"/>
              <a:gd name="T3" fmla="*/ 166260 h 1123950"/>
              <a:gd name="T4" fmla="*/ 0 w 1109979"/>
              <a:gd name="T5" fmla="*/ 498857 h 1123950"/>
              <a:gd name="T6" fmla="*/ 100380 w 1109979"/>
              <a:gd name="T7" fmla="*/ 498857 h 1123950"/>
              <a:gd name="T8" fmla="*/ 100380 w 1109979"/>
              <a:gd name="T9" fmla="*/ 166260 h 1123950"/>
              <a:gd name="T10" fmla="*/ 401520 w 1109979"/>
              <a:gd name="T11" fmla="*/ 166260 h 1123950"/>
              <a:gd name="T12" fmla="*/ 200758 w 1109979"/>
              <a:gd name="T13" fmla="*/ 166260 h 1123950"/>
              <a:gd name="T14" fmla="*/ 200758 w 1109979"/>
              <a:gd name="T15" fmla="*/ 498857 h 1123950"/>
              <a:gd name="T16" fmla="*/ 401520 w 1109979"/>
              <a:gd name="T17" fmla="*/ 498857 h 1123950"/>
              <a:gd name="T18" fmla="*/ 401520 w 1109979"/>
              <a:gd name="T19" fmla="*/ 166260 h 1123950"/>
              <a:gd name="T20" fmla="*/ 1606074 w 1109979"/>
              <a:gd name="T21" fmla="*/ 0 h 1123950"/>
              <a:gd name="T22" fmla="*/ 1606074 w 1109979"/>
              <a:gd name="T23" fmla="*/ 166260 h 1123950"/>
              <a:gd name="T24" fmla="*/ 501895 w 1109979"/>
              <a:gd name="T25" fmla="*/ 166260 h 1123950"/>
              <a:gd name="T26" fmla="*/ 501895 w 1109979"/>
              <a:gd name="T27" fmla="*/ 498857 h 1123950"/>
              <a:gd name="T28" fmla="*/ 1606074 w 1109979"/>
              <a:gd name="T29" fmla="*/ 498857 h 1123950"/>
              <a:gd name="T30" fmla="*/ 1606074 w 1109979"/>
              <a:gd name="T31" fmla="*/ 665117 h 1123950"/>
              <a:gd name="T32" fmla="*/ 3212516 w 1109979"/>
              <a:gd name="T33" fmla="*/ 332596 h 1123950"/>
              <a:gd name="T34" fmla="*/ 1606074 w 1109979"/>
              <a:gd name="T35" fmla="*/ 0 h 11239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09979" h="1123950">
                <a:moveTo>
                  <a:pt x="34671" y="280924"/>
                </a:moveTo>
                <a:lnTo>
                  <a:pt x="0" y="280924"/>
                </a:lnTo>
                <a:lnTo>
                  <a:pt x="0" y="842899"/>
                </a:lnTo>
                <a:lnTo>
                  <a:pt x="34671" y="842899"/>
                </a:lnTo>
                <a:lnTo>
                  <a:pt x="34671" y="280924"/>
                </a:lnTo>
                <a:close/>
              </a:path>
              <a:path w="1109979" h="1123950">
                <a:moveTo>
                  <a:pt x="138684" y="280924"/>
                </a:moveTo>
                <a:lnTo>
                  <a:pt x="69341" y="280924"/>
                </a:lnTo>
                <a:lnTo>
                  <a:pt x="69341" y="842899"/>
                </a:lnTo>
                <a:lnTo>
                  <a:pt x="138684" y="842899"/>
                </a:lnTo>
                <a:lnTo>
                  <a:pt x="138684" y="280924"/>
                </a:lnTo>
                <a:close/>
              </a:path>
              <a:path w="1109979" h="1123950">
                <a:moveTo>
                  <a:pt x="554736" y="0"/>
                </a:moveTo>
                <a:lnTo>
                  <a:pt x="554736" y="280924"/>
                </a:lnTo>
                <a:lnTo>
                  <a:pt x="173354" y="280924"/>
                </a:lnTo>
                <a:lnTo>
                  <a:pt x="173354" y="842899"/>
                </a:lnTo>
                <a:lnTo>
                  <a:pt x="554736" y="842899"/>
                </a:lnTo>
                <a:lnTo>
                  <a:pt x="554736" y="1123823"/>
                </a:lnTo>
                <a:lnTo>
                  <a:pt x="1109599" y="561975"/>
                </a:lnTo>
                <a:lnTo>
                  <a:pt x="554736" y="0"/>
                </a:lnTo>
                <a:close/>
              </a:path>
            </a:pathLst>
          </a:custGeom>
          <a:solidFill>
            <a:srgbClr val="C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8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5600" y="5949280"/>
            <a:ext cx="9278130" cy="70384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Основные виды стойких нарушений функций организма человека</a:t>
            </a:r>
          </a:p>
          <a:p>
            <a:r>
              <a:rPr lang="ru-RU" b="1" dirty="0"/>
              <a:t>(Приказ Минтруда РФ от 13.06.2017 г. № 486Н)</a:t>
            </a:r>
          </a:p>
          <a:p>
            <a:endParaRPr lang="ru-RU" dirty="0"/>
          </a:p>
        </p:txBody>
      </p:sp>
      <p:sp>
        <p:nvSpPr>
          <p:cNvPr id="4" name="object 7"/>
          <p:cNvSpPr>
            <a:spLocks/>
          </p:cNvSpPr>
          <p:nvPr/>
        </p:nvSpPr>
        <p:spPr bwMode="auto">
          <a:xfrm>
            <a:off x="263352" y="5589241"/>
            <a:ext cx="1951856" cy="1008112"/>
          </a:xfrm>
          <a:custGeom>
            <a:avLst/>
            <a:gdLst>
              <a:gd name="T0" fmla="*/ 100380 w 1109979"/>
              <a:gd name="T1" fmla="*/ 166260 h 1123950"/>
              <a:gd name="T2" fmla="*/ 0 w 1109979"/>
              <a:gd name="T3" fmla="*/ 166260 h 1123950"/>
              <a:gd name="T4" fmla="*/ 0 w 1109979"/>
              <a:gd name="T5" fmla="*/ 498857 h 1123950"/>
              <a:gd name="T6" fmla="*/ 100380 w 1109979"/>
              <a:gd name="T7" fmla="*/ 498857 h 1123950"/>
              <a:gd name="T8" fmla="*/ 100380 w 1109979"/>
              <a:gd name="T9" fmla="*/ 166260 h 1123950"/>
              <a:gd name="T10" fmla="*/ 401520 w 1109979"/>
              <a:gd name="T11" fmla="*/ 166260 h 1123950"/>
              <a:gd name="T12" fmla="*/ 200758 w 1109979"/>
              <a:gd name="T13" fmla="*/ 166260 h 1123950"/>
              <a:gd name="T14" fmla="*/ 200758 w 1109979"/>
              <a:gd name="T15" fmla="*/ 498857 h 1123950"/>
              <a:gd name="T16" fmla="*/ 401520 w 1109979"/>
              <a:gd name="T17" fmla="*/ 498857 h 1123950"/>
              <a:gd name="T18" fmla="*/ 401520 w 1109979"/>
              <a:gd name="T19" fmla="*/ 166260 h 1123950"/>
              <a:gd name="T20" fmla="*/ 1606074 w 1109979"/>
              <a:gd name="T21" fmla="*/ 0 h 1123950"/>
              <a:gd name="T22" fmla="*/ 1606074 w 1109979"/>
              <a:gd name="T23" fmla="*/ 166260 h 1123950"/>
              <a:gd name="T24" fmla="*/ 501895 w 1109979"/>
              <a:gd name="T25" fmla="*/ 166260 h 1123950"/>
              <a:gd name="T26" fmla="*/ 501895 w 1109979"/>
              <a:gd name="T27" fmla="*/ 498857 h 1123950"/>
              <a:gd name="T28" fmla="*/ 1606074 w 1109979"/>
              <a:gd name="T29" fmla="*/ 498857 h 1123950"/>
              <a:gd name="T30" fmla="*/ 1606074 w 1109979"/>
              <a:gd name="T31" fmla="*/ 665117 h 1123950"/>
              <a:gd name="T32" fmla="*/ 3212516 w 1109979"/>
              <a:gd name="T33" fmla="*/ 332596 h 1123950"/>
              <a:gd name="T34" fmla="*/ 1606074 w 1109979"/>
              <a:gd name="T35" fmla="*/ 0 h 11239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09979" h="1123950">
                <a:moveTo>
                  <a:pt x="34671" y="280924"/>
                </a:moveTo>
                <a:lnTo>
                  <a:pt x="0" y="280924"/>
                </a:lnTo>
                <a:lnTo>
                  <a:pt x="0" y="842899"/>
                </a:lnTo>
                <a:lnTo>
                  <a:pt x="34671" y="842899"/>
                </a:lnTo>
                <a:lnTo>
                  <a:pt x="34671" y="280924"/>
                </a:lnTo>
                <a:close/>
              </a:path>
              <a:path w="1109979" h="1123950">
                <a:moveTo>
                  <a:pt x="138684" y="280924"/>
                </a:moveTo>
                <a:lnTo>
                  <a:pt x="69341" y="280924"/>
                </a:lnTo>
                <a:lnTo>
                  <a:pt x="69341" y="842899"/>
                </a:lnTo>
                <a:lnTo>
                  <a:pt x="138684" y="842899"/>
                </a:lnTo>
                <a:lnTo>
                  <a:pt x="138684" y="280924"/>
                </a:lnTo>
                <a:close/>
              </a:path>
              <a:path w="1109979" h="1123950">
                <a:moveTo>
                  <a:pt x="554736" y="0"/>
                </a:moveTo>
                <a:lnTo>
                  <a:pt x="554736" y="280924"/>
                </a:lnTo>
                <a:lnTo>
                  <a:pt x="173354" y="280924"/>
                </a:lnTo>
                <a:lnTo>
                  <a:pt x="173354" y="842899"/>
                </a:lnTo>
                <a:lnTo>
                  <a:pt x="554736" y="842899"/>
                </a:lnTo>
                <a:lnTo>
                  <a:pt x="554736" y="1123823"/>
                </a:lnTo>
                <a:lnTo>
                  <a:pt x="1109599" y="561975"/>
                </a:lnTo>
                <a:lnTo>
                  <a:pt x="554736" y="0"/>
                </a:lnTo>
                <a:close/>
              </a:path>
            </a:pathLst>
          </a:custGeom>
          <a:solidFill>
            <a:srgbClr val="C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154" y="620688"/>
            <a:ext cx="8892480" cy="53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Обучающиеся с инвалидностью и ОВЗ (согласно 79 статье ФЗ-273)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853240"/>
            <a:ext cx="8640960" cy="4825470"/>
          </a:xfrm>
        </p:spPr>
      </p:pic>
    </p:spTree>
    <p:extLst>
      <p:ext uri="{BB962C8B-B14F-4D97-AF65-F5344CB8AC3E}">
        <p14:creationId xmlns:p14="http://schemas.microsoft.com/office/powerpoint/2010/main" val="307444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Важнейшие позиции Конвенции ООН о правах инвалидов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772815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Универсальный дизайн </a:t>
            </a:r>
            <a:r>
              <a:rPr lang="ru-RU" sz="2000" dirty="0"/>
              <a:t>- дизайн предметов, обстановок, программ и услуг, призванный сделать их в максимально возможной степени пригодными к пользованию для всех людей без необходимости адаптации или специального </a:t>
            </a:r>
            <a:r>
              <a:rPr lang="ru-RU" sz="2000" dirty="0" smtClean="0"/>
              <a:t>дизайна.</a:t>
            </a:r>
            <a:endParaRPr lang="ru-RU" sz="2000" dirty="0"/>
          </a:p>
          <a:p>
            <a:r>
              <a:rPr lang="ru-RU" sz="2000" b="1" dirty="0"/>
              <a:t>Разумное приспособление </a:t>
            </a:r>
            <a:r>
              <a:rPr lang="ru-RU" sz="2000" dirty="0"/>
              <a:t>- означает внесение, когда это нужно в конкретном случае, необходимых и подходящих модификаций и коррективов, не </a:t>
            </a:r>
            <a:r>
              <a:rPr lang="ru-RU" sz="2000" dirty="0" smtClean="0"/>
              <a:t>становящихся </a:t>
            </a:r>
            <a:r>
              <a:rPr lang="ru-RU" sz="2000" dirty="0"/>
              <a:t>несоразмерным или неоправданным бременем, в целях обеспечения реализации или осуществления инвалидами наравне с другими всех прав человека и основных </a:t>
            </a:r>
            <a:r>
              <a:rPr lang="ru-RU" sz="2000" dirty="0" smtClean="0"/>
              <a:t>свобод.</a:t>
            </a:r>
            <a:endParaRPr lang="ru-RU" sz="2000" dirty="0"/>
          </a:p>
          <a:p>
            <a:r>
              <a:rPr lang="ru-RU" sz="2000" b="1" dirty="0"/>
              <a:t>«Ничего для нас без нас» </a:t>
            </a:r>
            <a:r>
              <a:rPr lang="ru-RU" sz="2000" dirty="0"/>
              <a:t>- все решения, касающиеся адаптации для инвалидов, должны приниматься с безусловным участием самих </a:t>
            </a:r>
            <a:r>
              <a:rPr lang="ru-RU" sz="2000" dirty="0" smtClean="0"/>
              <a:t>инвалидо</a:t>
            </a:r>
            <a:r>
              <a:rPr lang="ru-RU" dirty="0" smtClean="0"/>
              <a:t>в.</a:t>
            </a:r>
            <a:endParaRPr lang="ru-RU" dirty="0"/>
          </a:p>
        </p:txBody>
      </p:sp>
      <p:pic>
        <p:nvPicPr>
          <p:cNvPr id="7" name="Picture 2" descr="C:\Users\Ольга\Desktop\сайт Мамонтова Н.И\Мамонтова Н.И\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1317625"/>
            <a:ext cx="354488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9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Доступность для инвалидов объектов и услуг в сфере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19888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Порядок обеспечения условий доступности для инвалидов объектов и предоставляемых услуг в сфере образования, а также оказания им при этом необходимой помощи, утв. Приказом Министерства образования и науки РФ от 9 ноября 2015 г. № 1309.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 мероприятий («дорожная карта») Министерства образования и науки Российской Федерации по повышению значений показателей доступности для инвалидов объектов и предоставляемых на них услуг в сфере образования, утв. Приказом Министерства образования и науки РФ от 2 декабря 2015 г. № 1399.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СВОД ПРАВИЛ. ДОСТУПНОСТЬ ЗДАНИЙ И СООРУЖЕНИЙ ДЛЯ МАЛОМОБИЛЬНЫХ ГРУПП НАСЕЛЕНИЯ. 2016</a:t>
            </a:r>
          </a:p>
        </p:txBody>
      </p:sp>
    </p:spTree>
    <p:extLst>
      <p:ext uri="{BB962C8B-B14F-4D97-AF65-F5344CB8AC3E}">
        <p14:creationId xmlns:p14="http://schemas.microsoft.com/office/powerpoint/2010/main" val="3032125421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1 (Широкоформатный)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коиро1 (Широкоформатный)" id="{0A43CB11-02E8-4CCA-9394-ABCD6DD309BC}" vid="{391CE513-19E5-4E51-8BF5-7FBE73F6AC7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3ACF9-A111-4116-AB2D-28685ECF369C}"/>
</file>

<file path=customXml/itemProps2.xml><?xml version="1.0" encoding="utf-8"?>
<ds:datastoreItem xmlns:ds="http://schemas.openxmlformats.org/officeDocument/2006/customXml" ds:itemID="{2B345397-3E5E-4E77-A868-24EDB26F6B70}"/>
</file>

<file path=customXml/itemProps3.xml><?xml version="1.0" encoding="utf-8"?>
<ds:datastoreItem xmlns:ds="http://schemas.openxmlformats.org/officeDocument/2006/customXml" ds:itemID="{842541E7-F59E-482D-A4E5-68333B400DF3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103</TotalTime>
  <Words>1625</Words>
  <Application>Microsoft Office PowerPoint</Application>
  <PresentationFormat>Произвольный</PresentationFormat>
  <Paragraphs>114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коиро1 (Широкоформатный)</vt:lpstr>
      <vt:lpstr>Актуальные вопросы инклюзивного образования</vt:lpstr>
      <vt:lpstr>Презентация PowerPoint</vt:lpstr>
      <vt:lpstr>Презентация PowerPoint</vt:lpstr>
      <vt:lpstr>ИНКЛЮЗИВНОЕ 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возможностей. Статья 19. Образование инвалидов Государство поддерживает получение инвалидами образования и гарантирует создание инвалидам необходимых условий для его получения. Поддержка общего образования, профессионального образования и профессионального обучения инвалидов направлена на: 1) осуществление ими прав и свобод человека наравне с другими гражданами; 2) развитие личности, индивидуальных способностей и возможностей; 3) интеграцию в общество.    </vt:lpstr>
      <vt:lpstr> 1) специальные образовательные программы и методы обучения и воспитания, 2) специальные учебники, учебные пособия и дидактические материалы, 3) специальные технические средства обучения коллективного и индивидуального пользования,  4)услуги ассистента (помощника), оказывающего обучающимся необходимую помощь, 5) групповые и индивидуальные коррекционные занятия, 6) доступ в здания организаций, осуществляющих образовательную деятельность, 7)другие условия, без которых невозможно или затруднено освоение образовательных программ обучающимися с инвалидностью или ограниченными возможностями здоровья </vt:lpstr>
      <vt:lpstr>Презентация PowerPoint</vt:lpstr>
      <vt:lpstr>Обучающиеся с инвалидностью и ОВЗ (согласно 79 статье ФЗ-273) </vt:lpstr>
      <vt:lpstr>Важнейшие позиции Конвенции ООН о правах инвалидов </vt:lpstr>
      <vt:lpstr>Доступность для инвалидов объектов и услуг в сфере образования </vt:lpstr>
      <vt:lpstr>Основные структурно- функциональные зоны и элементы зданий и сооружений </vt:lpstr>
      <vt:lpstr>Документы, подтверждающие необходимость создания специальных условий </vt:lpstr>
      <vt:lpstr>Документы, подтверждающие необходимость создания специальных условий </vt:lpstr>
      <vt:lpstr>Документы, подтверждающие необходимость создания специальных условий </vt:lpstr>
      <vt:lpstr>Взаимодействие ПМПК-МСЭ-органов исполнительной власти субъектов в сфере образования </vt:lpstr>
      <vt:lpstr>Приказ Минобрнауки РФ №1309 от 09.11.2015 г. "Об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помощи" </vt:lpstr>
      <vt:lpstr>Приказ Минобрнауки РФ №1309 от 09.11.2015 г. </vt:lpstr>
      <vt:lpstr>Презентация PowerPoint</vt:lpstr>
      <vt:lpstr>Приказ Минобрнауки РФ №1309 от 09.11.2015 г. </vt:lpstr>
      <vt:lpstr>Презентация PowerPoint</vt:lpstr>
      <vt:lpstr>Приказ Минобрнауки РФ №1309 от 09.11.2015 г </vt:lpstr>
      <vt:lpstr>Приказ Минобрнауки РФ №1309 от 09.11.2015 г </vt:lpstr>
      <vt:lpstr>Оборудование учебной аудитории для лиц с нарушениями слуха </vt:lpstr>
      <vt:lpstr>Презентация PowerPoint</vt:lpstr>
      <vt:lpstr>Виды государственного контроля за созданием специальных условий для инвалидов </vt:lpstr>
      <vt:lpstr>Постановление Правительства РФ от 10.07.2013 N 582 (ред. от 11.07.2020)</vt:lpstr>
      <vt:lpstr>Постановление Правительства РФ от 10.07.2013 N 582 (ред. от 11.07.2020)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инклюзивного образования</dc:title>
  <dc:creator>User</dc:creator>
  <cp:lastModifiedBy>User</cp:lastModifiedBy>
  <cp:revision>11</cp:revision>
  <dcterms:created xsi:type="dcterms:W3CDTF">2024-08-29T20:58:04Z</dcterms:created>
  <dcterms:modified xsi:type="dcterms:W3CDTF">2024-08-29T22:45:43Z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