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329" r:id="rId2"/>
    <p:sldId id="330" r:id="rId3"/>
    <p:sldId id="331" r:id="rId4"/>
    <p:sldId id="332" r:id="rId5"/>
    <p:sldId id="340" r:id="rId6"/>
    <p:sldId id="333" r:id="rId7"/>
    <p:sldId id="334" r:id="rId8"/>
    <p:sldId id="336" r:id="rId9"/>
    <p:sldId id="338" r:id="rId10"/>
    <p:sldId id="339" r:id="rId11"/>
    <p:sldId id="341" r:id="rId12"/>
    <p:sldId id="342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BE228-65B5-44F7-90CA-93B383F71086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047FA-8EFD-4C13-B8E8-2C8318B2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530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47FA-8EFD-4C13-B8E8-2C8318B293C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8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691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622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725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34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69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249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429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0620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78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9662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78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3143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3480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96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484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08933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925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08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7E6F-5EA8-4EEA-811B-32FE55AC0F0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27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22363"/>
            <a:ext cx="7407087" cy="238760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5"/>
                </a:solidFill>
              </a:rPr>
              <a:t>Цикл наставничества. </a:t>
            </a:r>
            <a:br>
              <a:rPr lang="ru-RU" sz="4000" b="1" i="1" dirty="0" smtClean="0">
                <a:solidFill>
                  <a:schemeClr val="accent5"/>
                </a:solidFill>
              </a:rPr>
            </a:br>
            <a:r>
              <a:rPr lang="ru-RU" sz="4000" b="1" i="1" dirty="0" smtClean="0">
                <a:solidFill>
                  <a:schemeClr val="accent5"/>
                </a:solidFill>
              </a:rPr>
              <a:t>От первой встречи до завершения работы. Инструменты</a:t>
            </a:r>
            <a:endParaRPr lang="ru-RU" sz="4000" i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581128"/>
            <a:ext cx="7200901" cy="1655762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ru-RU" dirty="0" smtClean="0"/>
              <a:t>Лошакова Людмила Альбертовна, </a:t>
            </a:r>
          </a:p>
          <a:p>
            <a:pPr algn="r">
              <a:lnSpc>
                <a:spcPct val="100000"/>
              </a:lnSpc>
            </a:pPr>
            <a:r>
              <a:rPr lang="ru-RU" dirty="0" smtClean="0"/>
              <a:t>декан факультета развития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40104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060219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5"/>
                </a:solidFill>
              </a:rPr>
              <a:t>Актуальные инструменты наставничества</a:t>
            </a:r>
            <a:endParaRPr lang="ru-RU" sz="28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8047806" cy="4752528"/>
          </a:xfrm>
        </p:spPr>
        <p:txBody>
          <a:bodyPr>
            <a:normAutofit/>
          </a:bodyPr>
          <a:lstStyle/>
          <a:p>
            <a:pPr marL="0" indent="449263" algn="ctr">
              <a:buNone/>
            </a:pPr>
            <a:r>
              <a:rPr lang="ru-RU" sz="2600" b="1" dirty="0"/>
              <a:t>Т</a:t>
            </a:r>
            <a:r>
              <a:rPr lang="ru-RU" sz="2600" b="1" dirty="0" smtClean="0"/>
              <a:t>ехнологический компонент </a:t>
            </a:r>
            <a:endParaRPr lang="ru-RU" sz="2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242883"/>
              </p:ext>
            </p:extLst>
          </p:nvPr>
        </p:nvGraphicFramePr>
        <p:xfrm>
          <a:off x="347614" y="1287640"/>
          <a:ext cx="8496944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0490">
                  <a:extLst>
                    <a:ext uri="{9D8B030D-6E8A-4147-A177-3AD203B41FA5}">
                      <a16:colId xmlns:a16="http://schemas.microsoft.com/office/drawing/2014/main" xmlns="" val="3082280373"/>
                    </a:ext>
                  </a:extLst>
                </a:gridCol>
                <a:gridCol w="3336454">
                  <a:extLst>
                    <a:ext uri="{9D8B030D-6E8A-4147-A177-3AD203B41FA5}">
                      <a16:colId xmlns:a16="http://schemas.microsoft.com/office/drawing/2014/main" xmlns="" val="2758162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Организационные формы/ цикл 1/ связь и сотрудничество с родителями и опекунами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Развивающие задания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7312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Традиционные формы наставнической деятельности: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i="1" dirty="0" smtClean="0"/>
                        <a:t>консультации, беседы</a:t>
                      </a:r>
                      <a:r>
                        <a:rPr lang="ru-RU" sz="1400" dirty="0" smtClean="0"/>
                        <a:t>, инструктажи, семинары-практикумы, </a:t>
                      </a:r>
                      <a:r>
                        <a:rPr lang="ru-RU" sz="1400" i="1" dirty="0" smtClean="0"/>
                        <a:t>собеседования</a:t>
                      </a:r>
                      <a:r>
                        <a:rPr lang="ru-RU" sz="1400" dirty="0" smtClean="0"/>
                        <a:t>; встречи с опытными учителями; открытые уроки, внеклассные мероприятия; тематические педсоветы, семинары; методические консультации; посещение и </a:t>
                      </a:r>
                      <a:r>
                        <a:rPr lang="ru-RU" sz="1400" dirty="0" err="1" smtClean="0"/>
                        <a:t>взаимопосещение</a:t>
                      </a:r>
                      <a:r>
                        <a:rPr lang="ru-RU" sz="1400" dirty="0" smtClean="0"/>
                        <a:t> уроков; анкетирование, тестирование; участие в различных очных и дистанционных мероприятиях; </a:t>
                      </a:r>
                      <a:r>
                        <a:rPr lang="ru-RU" sz="1400" i="1" dirty="0" smtClean="0"/>
                        <a:t>прохождение курсов </a:t>
                      </a:r>
                      <a:r>
                        <a:rPr lang="ru-RU" sz="1400" dirty="0" smtClean="0"/>
                        <a:t>и др.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AutoNum type="arabicPeriod"/>
                      </a:pPr>
                      <a:r>
                        <a:rPr lang="ru-RU" sz="1400" dirty="0" smtClean="0"/>
                        <a:t>Наблюдение за беседой</a:t>
                      </a:r>
                      <a:r>
                        <a:rPr lang="ru-RU" sz="1400" baseline="0" dirty="0" smtClean="0"/>
                        <a:t> опытного педагога </a:t>
                      </a:r>
                      <a:r>
                        <a:rPr lang="ru-RU" sz="1400" dirty="0" smtClean="0"/>
                        <a:t>с </a:t>
                      </a:r>
                      <a:r>
                        <a:rPr lang="ru-RU" sz="1400" i="1" dirty="0" smtClean="0"/>
                        <a:t>выделением проблемы, способов решения </a:t>
                      </a:r>
                      <a:r>
                        <a:rPr lang="ru-RU" sz="1400" dirty="0" smtClean="0"/>
                        <a:t>и инструментов.</a:t>
                      </a:r>
                    </a:p>
                    <a:p>
                      <a:pPr marL="0" indent="0">
                        <a:buAutoNum type="arabicPeriod"/>
                      </a:pPr>
                      <a:r>
                        <a:rPr lang="ru-RU" sz="1400" dirty="0" smtClean="0"/>
                        <a:t>Подготовить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i="1" baseline="0" dirty="0" smtClean="0"/>
                        <a:t>вопросы</a:t>
                      </a:r>
                      <a:r>
                        <a:rPr lang="ru-RU" sz="1400" baseline="0" dirty="0" smtClean="0"/>
                        <a:t> для с</a:t>
                      </a:r>
                      <a:r>
                        <a:rPr lang="ru-RU" sz="1400" dirty="0" smtClean="0"/>
                        <a:t>обеседования (3 участника) по материалам наблюдения.</a:t>
                      </a:r>
                    </a:p>
                    <a:p>
                      <a:pPr marL="0" indent="0">
                        <a:buAutoNum type="arabicPeriod"/>
                      </a:pPr>
                      <a:r>
                        <a:rPr lang="ru-RU" sz="1400" dirty="0" smtClean="0"/>
                        <a:t> Курсы?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9187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Интерактивные технологии: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дискуссии, дебаты, </a:t>
                      </a:r>
                      <a:r>
                        <a:rPr lang="ru-RU" sz="1400" i="1" dirty="0" smtClean="0"/>
                        <a:t>ролевые игры</a:t>
                      </a:r>
                      <a:r>
                        <a:rPr lang="ru-RU" sz="1400" dirty="0" smtClean="0"/>
                        <a:t>, работа в малых группах и др. </a:t>
                      </a:r>
                    </a:p>
                    <a:p>
                      <a:pPr algn="just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r>
                        <a:rPr lang="ru-RU" dirty="0" smtClean="0"/>
                        <a:t>. </a:t>
                      </a:r>
                      <a:r>
                        <a:rPr lang="ru-RU" sz="1400" dirty="0" smtClean="0"/>
                        <a:t>Имитационные ролевые игры: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i="1" baseline="0" dirty="0" smtClean="0"/>
                        <a:t>подготовить план </a:t>
                      </a:r>
                      <a:r>
                        <a:rPr lang="ru-RU" sz="1400" baseline="0" dirty="0" smtClean="0"/>
                        <a:t>к беседе </a:t>
                      </a:r>
                      <a:r>
                        <a:rPr lang="ru-RU" sz="1400" smtClean="0"/>
                        <a:t>с заданной </a:t>
                      </a:r>
                      <a:r>
                        <a:rPr lang="ru-RU" sz="1400" dirty="0" smtClean="0"/>
                        <a:t>характеристикой участников.</a:t>
                      </a:r>
                    </a:p>
                    <a:p>
                      <a:r>
                        <a:rPr lang="ru-RU" sz="1400" dirty="0" smtClean="0"/>
                        <a:t>2. </a:t>
                      </a:r>
                      <a:r>
                        <a:rPr lang="ru-RU" sz="1400" i="1" dirty="0" smtClean="0"/>
                        <a:t>Рефлексия</a:t>
                      </a:r>
                      <a:r>
                        <a:rPr lang="ru-RU" sz="1400" baseline="0" dirty="0" smtClean="0"/>
                        <a:t> игровой ситуации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820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Тренинговые</a:t>
                      </a:r>
                      <a:r>
                        <a:rPr lang="ru-RU" sz="1400" dirty="0" smtClean="0"/>
                        <a:t> технологии: развитие навыков </a:t>
                      </a:r>
                      <a:r>
                        <a:rPr lang="ru-RU" sz="1400" i="1" dirty="0" smtClean="0"/>
                        <a:t>психической </a:t>
                      </a:r>
                      <a:r>
                        <a:rPr lang="ru-RU" sz="1400" i="1" dirty="0" err="1" smtClean="0"/>
                        <a:t>саморегуляции</a:t>
                      </a:r>
                      <a:r>
                        <a:rPr lang="ru-RU" sz="1400" dirty="0" smtClean="0"/>
                        <a:t>, обеспечивающие выбор эффективных способов решения проблемных ситуаций. </a:t>
                      </a:r>
                    </a:p>
                    <a:p>
                      <a:pPr algn="just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0" dirty="0" smtClean="0"/>
                        <a:t>1</a:t>
                      </a:r>
                      <a:r>
                        <a:rPr lang="ru-RU" sz="1400" i="1" dirty="0" smtClean="0"/>
                        <a:t>. Освоить технологию формулирования проблемы и перевода ее в разряд задач</a:t>
                      </a:r>
                    </a:p>
                    <a:p>
                      <a:r>
                        <a:rPr lang="ru-RU" sz="1400" i="1" dirty="0" smtClean="0"/>
                        <a:t>2. Провести</a:t>
                      </a:r>
                      <a:r>
                        <a:rPr lang="ru-RU" sz="1400" i="1" baseline="0" dirty="0" smtClean="0"/>
                        <a:t> учебный семинар для наставника по данной теме</a:t>
                      </a:r>
                      <a:endParaRPr lang="ru-RU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0758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Проектные технологии: </a:t>
                      </a: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социальный проект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r>
                        <a:rPr lang="ru-RU" sz="1400" i="1" dirty="0" smtClean="0"/>
                        <a:t>. Включенное</a:t>
                      </a:r>
                      <a:r>
                        <a:rPr lang="ru-RU" sz="1400" i="1" baseline="0" dirty="0" smtClean="0"/>
                        <a:t> наблюдение за ролью руководителя проекта.</a:t>
                      </a:r>
                    </a:p>
                    <a:p>
                      <a:r>
                        <a:rPr lang="ru-RU" sz="1400" i="1" baseline="0" dirty="0" smtClean="0"/>
                        <a:t>2. Подготовка отчета.</a:t>
                      </a:r>
                      <a:endParaRPr lang="ru-RU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95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Формирование портфолио наставляемого и наставника. </a:t>
                      </a:r>
                    </a:p>
                    <a:p>
                      <a:pPr algn="just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620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07938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5"/>
                </a:solidFill>
              </a:rPr>
              <a:t>Актуальные инструменты наставничества</a:t>
            </a:r>
            <a:endParaRPr lang="ru-RU" sz="28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318081"/>
            <a:ext cx="8047806" cy="4858882"/>
          </a:xfrm>
        </p:spPr>
        <p:txBody>
          <a:bodyPr>
            <a:normAutofit fontScale="62500" lnSpcReduction="20000"/>
          </a:bodyPr>
          <a:lstStyle/>
          <a:p>
            <a:pPr marL="0" indent="449263" algn="ctr">
              <a:buNone/>
            </a:pPr>
            <a:r>
              <a:rPr lang="ru-RU" b="1" dirty="0"/>
              <a:t>Интернет-наставничество </a:t>
            </a:r>
            <a:r>
              <a:rPr lang="ru-RU" b="1" dirty="0" smtClean="0"/>
              <a:t>( «</a:t>
            </a:r>
            <a:r>
              <a:rPr lang="ru-RU" b="1" dirty="0"/>
              <a:t>онлайн наставничество»). </a:t>
            </a:r>
            <a:endParaRPr lang="ru-RU" b="1" dirty="0" smtClean="0"/>
          </a:p>
          <a:p>
            <a:pPr marL="0" indent="449263" algn="just">
              <a:buNone/>
            </a:pPr>
            <a:r>
              <a:rPr lang="ru-RU" dirty="0" smtClean="0"/>
              <a:t>Интернет - наставничество </a:t>
            </a:r>
            <a:r>
              <a:rPr lang="ru-RU" dirty="0"/>
              <a:t>подразумевает отношения </a:t>
            </a:r>
            <a:r>
              <a:rPr lang="ru-RU" dirty="0" smtClean="0"/>
              <a:t>опытного педагога </a:t>
            </a:r>
            <a:r>
              <a:rPr lang="ru-RU" dirty="0"/>
              <a:t>с одним молодым </a:t>
            </a:r>
            <a:r>
              <a:rPr lang="ru-RU" dirty="0" smtClean="0"/>
              <a:t>педагогом, </a:t>
            </a:r>
            <a:r>
              <a:rPr lang="ru-RU" dirty="0"/>
              <a:t>которые общаются через Интернет по крайней мере один раз в неделю от шести месяцев до года. </a:t>
            </a:r>
            <a:endParaRPr lang="ru-RU" dirty="0" smtClean="0"/>
          </a:p>
          <a:p>
            <a:pPr marL="0" indent="449263" algn="just">
              <a:buNone/>
            </a:pPr>
            <a:r>
              <a:rPr lang="ru-RU" dirty="0" smtClean="0"/>
              <a:t>При </a:t>
            </a:r>
            <a:r>
              <a:rPr lang="ru-RU" dirty="0"/>
              <a:t>этом могут быть организованы две-три личные встречи, одна из которых является стартовой. </a:t>
            </a:r>
            <a:endParaRPr lang="ru-RU" dirty="0" smtClean="0"/>
          </a:p>
          <a:p>
            <a:pPr marL="0" indent="449263" algn="just">
              <a:buNone/>
            </a:pPr>
            <a:r>
              <a:rPr lang="ru-RU" dirty="0" smtClean="0"/>
              <a:t>Часто </a:t>
            </a:r>
            <a:r>
              <a:rPr lang="ru-RU" dirty="0"/>
              <a:t>наставник выступает в качестве руководителя или консультанта в каких-либо видах деятельности, например, помогает наставляемому </a:t>
            </a:r>
            <a:r>
              <a:rPr lang="ru-RU" dirty="0" smtClean="0"/>
              <a:t>завершить социальный </a:t>
            </a:r>
            <a:r>
              <a:rPr lang="ru-RU" dirty="0"/>
              <a:t>проект или обсуждает будущие варианты развития карьеры. </a:t>
            </a:r>
            <a:endParaRPr lang="ru-RU" dirty="0" smtClean="0"/>
          </a:p>
          <a:p>
            <a:pPr marL="0" indent="449263" algn="just">
              <a:buNone/>
            </a:pPr>
            <a:r>
              <a:rPr lang="ru-RU" dirty="0" smtClean="0"/>
              <a:t>В </a:t>
            </a:r>
            <a:r>
              <a:rPr lang="ru-RU" dirty="0"/>
              <a:t>течение летних месяцев интернет-наставничество может служить основой для построения личных отношений между наставником и наставляемым в любом типе наставничества. </a:t>
            </a:r>
            <a:endParaRPr lang="ru-RU" dirty="0" smtClean="0"/>
          </a:p>
          <a:p>
            <a:pPr marL="0" indent="449263" algn="just">
              <a:buNone/>
            </a:pPr>
            <a:r>
              <a:rPr lang="ru-RU" dirty="0" smtClean="0"/>
              <a:t>Такое </a:t>
            </a:r>
            <a:r>
              <a:rPr lang="ru-RU" dirty="0"/>
              <a:t>общение позволяет осуществлять взаимодействие наставников с наставляемым по конкретным практическим проблемам, создать базу знаний по актуальным вопросам. Этот тип наставничества предоставляет участникам больше времени на обдумывание вопросов и подготовку ответов и позволяет участвовать в обсуждении большему числу заинтересованных лиц, а потому располагает к более серьезным обсуждениям в сравнении с личной консультацией. </a:t>
            </a:r>
          </a:p>
        </p:txBody>
      </p:sp>
    </p:spTree>
    <p:extLst>
      <p:ext uri="{BB962C8B-B14F-4D97-AF65-F5344CB8AC3E}">
        <p14:creationId xmlns:p14="http://schemas.microsoft.com/office/powerpoint/2010/main" val="319903891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solidFill>
                  <a:schemeClr val="accent5"/>
                </a:solidFill>
              </a:rPr>
              <a:t>Спасибо за </a:t>
            </a:r>
            <a:r>
              <a:rPr lang="ru-RU" sz="6000" smtClean="0">
                <a:solidFill>
                  <a:schemeClr val="accent5"/>
                </a:solidFill>
              </a:rPr>
              <a:t>ваше время! </a:t>
            </a:r>
            <a:endParaRPr lang="ru-RU" sz="6000" dirty="0" smtClean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ru-RU" sz="6000" dirty="0" smtClean="0">
                <a:solidFill>
                  <a:schemeClr val="accent5"/>
                </a:solidFill>
              </a:rPr>
              <a:t>Удачи и здоровья!</a:t>
            </a:r>
            <a:endParaRPr lang="ru-RU" sz="6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889176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0585" y="287887"/>
            <a:ext cx="7168243" cy="98821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5"/>
                </a:solidFill>
              </a:rPr>
              <a:t>Использованные источники</a:t>
            </a:r>
            <a:endParaRPr lang="ru-RU" sz="28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7886700" cy="4858882"/>
          </a:xfrm>
        </p:spPr>
        <p:txBody>
          <a:bodyPr>
            <a:normAutofit fontScale="55000" lnSpcReduction="20000"/>
          </a:bodyPr>
          <a:lstStyle/>
          <a:p>
            <a:pPr marL="0" indent="449263" algn="just">
              <a:buNone/>
            </a:pPr>
            <a:r>
              <a:rPr lang="ru-RU" dirty="0" smtClean="0"/>
              <a:t>«</a:t>
            </a:r>
            <a:r>
              <a:rPr lang="ru-RU" dirty="0"/>
              <a:t>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</a:t>
            </a:r>
            <a:r>
              <a:rPr lang="ru-RU" dirty="0" err="1"/>
              <a:t>Синягиной</a:t>
            </a:r>
            <a:r>
              <a:rPr lang="ru-RU" dirty="0"/>
              <a:t>, </a:t>
            </a:r>
            <a:r>
              <a:rPr lang="ru-RU" dirty="0" err="1"/>
              <a:t>д.психол.н</a:t>
            </a:r>
            <a:r>
              <a:rPr lang="ru-RU" dirty="0"/>
              <a:t>., </a:t>
            </a:r>
            <a:r>
              <a:rPr lang="ru-RU" dirty="0" smtClean="0"/>
              <a:t>профессора.</a:t>
            </a:r>
            <a:endParaRPr lang="ru-RU" dirty="0"/>
          </a:p>
          <a:p>
            <a:pPr marL="0" indent="449263" algn="just">
              <a:buNone/>
            </a:pPr>
            <a:r>
              <a:rPr lang="ru-RU" dirty="0"/>
              <a:t>Наставничество в системе образования России. Практическое пособие для кураторов в образовательных организациях / Под ред. Н.Ю. </a:t>
            </a:r>
            <a:r>
              <a:rPr lang="ru-RU" dirty="0" err="1"/>
              <a:t>Синягиной</a:t>
            </a:r>
            <a:r>
              <a:rPr lang="ru-RU" dirty="0"/>
              <a:t>, Т.Ю. </a:t>
            </a:r>
            <a:r>
              <a:rPr lang="ru-RU" dirty="0" err="1"/>
              <a:t>Райфшнайдер</a:t>
            </a:r>
            <a:r>
              <a:rPr lang="ru-RU" dirty="0"/>
              <a:t>. - М.: Рыбаков Фонд, 2016. — 153 с</a:t>
            </a:r>
            <a:r>
              <a:rPr lang="ru-RU" dirty="0" smtClean="0"/>
              <a:t>.</a:t>
            </a:r>
          </a:p>
          <a:p>
            <a:pPr marL="0" indent="449263" algn="just">
              <a:buNone/>
            </a:pPr>
            <a:r>
              <a:rPr lang="ru-RU" dirty="0" smtClean="0"/>
              <a:t>«…наставничество </a:t>
            </a:r>
            <a:r>
              <a:rPr lang="ru-RU" dirty="0"/>
              <a:t>- это один </a:t>
            </a:r>
            <a:r>
              <a:rPr lang="ru-RU" dirty="0" smtClean="0"/>
              <a:t>из способов </a:t>
            </a:r>
            <a:r>
              <a:rPr lang="ru-RU" dirty="0"/>
              <a:t>образования личности, передача знаний, умений, навыков от </a:t>
            </a:r>
            <a:r>
              <a:rPr lang="ru-RU" dirty="0" smtClean="0"/>
              <a:t>более опытного </a:t>
            </a:r>
            <a:r>
              <a:rPr lang="ru-RU" dirty="0"/>
              <a:t>и знающего, предоставление взрослеющему человеку помощи </a:t>
            </a:r>
            <a:r>
              <a:rPr lang="ru-RU" dirty="0" smtClean="0"/>
              <a:t>и совета</a:t>
            </a:r>
            <a:r>
              <a:rPr lang="ru-RU" dirty="0"/>
              <a:t>, оказание необходимой поддержки в социализации, в </a:t>
            </a:r>
            <a:r>
              <a:rPr lang="ru-RU" dirty="0" smtClean="0"/>
              <a:t>поиске индивидуальных </a:t>
            </a:r>
            <a:r>
              <a:rPr lang="ru-RU" dirty="0"/>
              <a:t>жизненных целей и способов их достижения. Это </a:t>
            </a:r>
            <a:r>
              <a:rPr lang="ru-RU" dirty="0" smtClean="0"/>
              <a:t>не связанный </a:t>
            </a:r>
            <a:r>
              <a:rPr lang="ru-RU" dirty="0"/>
              <a:t>с прямым руководством процесс влияния одного человека </a:t>
            </a:r>
            <a:r>
              <a:rPr lang="ru-RU" dirty="0" smtClean="0"/>
              <a:t>на другого</a:t>
            </a:r>
            <a:r>
              <a:rPr lang="ru-RU" dirty="0"/>
              <a:t>, добровольное участие в жизни другого на условиях </a:t>
            </a:r>
            <a:r>
              <a:rPr lang="ru-RU" dirty="0" smtClean="0"/>
              <a:t>конструктивных взаимоотношений </a:t>
            </a:r>
            <a:r>
              <a:rPr lang="ru-RU" dirty="0"/>
              <a:t>и продуктивного партнерства, характеризующегося </a:t>
            </a:r>
            <a:r>
              <a:rPr lang="ru-RU" dirty="0" smtClean="0"/>
              <a:t>тем, что </a:t>
            </a:r>
            <a:r>
              <a:rPr lang="ru-RU" dirty="0"/>
              <a:t>между участниками наставничества устанавливаются более тесные </a:t>
            </a:r>
            <a:r>
              <a:rPr lang="ru-RU" dirty="0" smtClean="0"/>
              <a:t>и доверительные </a:t>
            </a:r>
            <a:r>
              <a:rPr lang="ru-RU" dirty="0"/>
              <a:t>связи</a:t>
            </a:r>
            <a:r>
              <a:rPr lang="ru-RU" dirty="0" smtClean="0"/>
              <a:t>.»</a:t>
            </a:r>
          </a:p>
          <a:p>
            <a:pPr marL="0" indent="449263" algn="just">
              <a:buNone/>
            </a:pPr>
            <a:r>
              <a:rPr lang="ru-RU" dirty="0" smtClean="0"/>
              <a:t>«Чтобы </a:t>
            </a:r>
            <a:r>
              <a:rPr lang="ru-RU" dirty="0"/>
              <a:t>эффективно организовать систему наставничества, </a:t>
            </a:r>
            <a:r>
              <a:rPr lang="ru-RU" dirty="0" smtClean="0"/>
              <a:t>организации  </a:t>
            </a:r>
            <a:r>
              <a:rPr lang="ru-RU" dirty="0"/>
              <a:t>важно разобраться, какие конкретные цели она преследует. Например, одним образовательным организациям нужно выстроить отношения с проблемными </a:t>
            </a:r>
            <a:r>
              <a:rPr lang="ru-RU" dirty="0" smtClean="0"/>
              <a:t>обучающимися, </a:t>
            </a:r>
            <a:r>
              <a:rPr lang="ru-RU" dirty="0"/>
              <a:t>другим — поднять общую успеваемость. В зависимости от целей выбирается форма </a:t>
            </a:r>
            <a:r>
              <a:rPr lang="ru-RU" dirty="0" smtClean="0"/>
              <a:t>наставничества.»</a:t>
            </a: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335315"/>
              </p:ext>
            </p:extLst>
          </p:nvPr>
        </p:nvGraphicFramePr>
        <p:xfrm>
          <a:off x="628650" y="5171123"/>
          <a:ext cx="7975798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7046">
                  <a:extLst>
                    <a:ext uri="{9D8B030D-6E8A-4147-A177-3AD203B41FA5}">
                      <a16:colId xmlns:a16="http://schemas.microsoft.com/office/drawing/2014/main" xmlns="" val="1405777077"/>
                    </a:ext>
                  </a:extLst>
                </a:gridCol>
                <a:gridCol w="6768752">
                  <a:extLst>
                    <a:ext uri="{9D8B030D-6E8A-4147-A177-3AD203B41FA5}">
                      <a16:colId xmlns:a16="http://schemas.microsoft.com/office/drawing/2014/main" xmlns="" val="38361485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СИНЯГИНА НАТАЛЬЯ ЮРЬЕВНА, директор Федерального государственного научного учреждения «Центр исследования проблем воспитания, формирования здорового образа жизни, профилактики наркомании, социально-педагогической поддержки детей и молодёжи» (ФГНУ ЦПВ и СППДМ), Президент Межрегиональной общественной организации содействия воспитанию «Содружество организаторов воспитательного процесса», доктор психологических наук, профессор, автор более 200 научных и научно-методических публикаций в России и за рубежом.</a:t>
                      </a:r>
                      <a:r>
                        <a:rPr lang="ru-RU" sz="10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643275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24" y="4897765"/>
            <a:ext cx="1008112" cy="140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60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-7482"/>
            <a:ext cx="770485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accent5"/>
                </a:solidFill>
              </a:rPr>
              <a:t>4.1.3. Форма «учитель–учитель</a:t>
            </a:r>
            <a:r>
              <a:rPr lang="ru-RU" sz="2800" b="1" i="1" dirty="0" smtClean="0">
                <a:solidFill>
                  <a:schemeClr val="accent5"/>
                </a:solidFill>
              </a:rPr>
              <a:t>».</a:t>
            </a:r>
            <a:br>
              <a:rPr lang="ru-RU" sz="2800" b="1" i="1" dirty="0" smtClean="0">
                <a:solidFill>
                  <a:schemeClr val="accent5"/>
                </a:solidFill>
              </a:rPr>
            </a:br>
            <a:r>
              <a:rPr lang="ru-RU" sz="2800" i="1" dirty="0">
                <a:solidFill>
                  <a:schemeClr val="accent5"/>
                </a:solidFill>
              </a:rPr>
              <a:t>Ролевая ситуация: молодой педагог </a:t>
            </a:r>
            <a:r>
              <a:rPr lang="ru-RU" sz="2800" i="1" dirty="0" smtClean="0">
                <a:solidFill>
                  <a:schemeClr val="accent5"/>
                </a:solidFill>
              </a:rPr>
              <a:t>- </a:t>
            </a:r>
            <a:r>
              <a:rPr lang="ru-RU" sz="2800" i="1" dirty="0">
                <a:solidFill>
                  <a:schemeClr val="accent5"/>
                </a:solidFill>
              </a:rPr>
              <a:t>опытный </a:t>
            </a:r>
            <a:r>
              <a:rPr lang="ru-RU" sz="2800" i="1" dirty="0" smtClean="0">
                <a:solidFill>
                  <a:schemeClr val="accent5"/>
                </a:solidFill>
              </a:rPr>
              <a:t>специалист</a:t>
            </a:r>
            <a:r>
              <a:rPr lang="ru-RU" sz="2800" dirty="0" smtClean="0"/>
              <a:t>. </a:t>
            </a:r>
            <a:r>
              <a:rPr lang="ru-RU" sz="2800" b="1" i="1" dirty="0" smtClean="0">
                <a:solidFill>
                  <a:schemeClr val="accent5"/>
                </a:solidFill>
              </a:rPr>
              <a:t>Входная диагностика цикла</a:t>
            </a:r>
            <a:endParaRPr lang="ru-RU" sz="2800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79043" cy="542328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6400" b="1" dirty="0" smtClean="0"/>
              <a:t> </a:t>
            </a:r>
            <a:r>
              <a:rPr lang="ru-RU" sz="6400" b="1" dirty="0"/>
              <a:t>Анкета </a:t>
            </a:r>
            <a:r>
              <a:rPr lang="ru-RU" sz="6400" b="1" dirty="0" smtClean="0"/>
              <a:t>наставляемого. «Ожидания»</a:t>
            </a:r>
          </a:p>
          <a:p>
            <a:pPr marL="0" indent="0">
              <a:buNone/>
            </a:pPr>
            <a:r>
              <a:rPr lang="ru-RU" sz="4800" dirty="0" smtClean="0"/>
              <a:t> </a:t>
            </a:r>
            <a:r>
              <a:rPr lang="ru-RU" sz="4800" dirty="0"/>
              <a:t>1. Сталкивались ли Вы раньше с программой наставничества? [да/нет]</a:t>
            </a:r>
          </a:p>
          <a:p>
            <a:pPr marL="0" indent="0">
              <a:buNone/>
            </a:pPr>
            <a:r>
              <a:rPr lang="ru-RU" sz="4800" dirty="0"/>
              <a:t> 2. Если да, то где? </a:t>
            </a:r>
            <a:r>
              <a:rPr lang="ru-RU" sz="4800" dirty="0" smtClean="0"/>
              <a:t>             </a:t>
            </a:r>
          </a:p>
          <a:p>
            <a:pPr marL="0" indent="0">
              <a:buNone/>
            </a:pPr>
            <a:r>
              <a:rPr lang="ru-RU" sz="4800" dirty="0" smtClean="0"/>
              <a:t>Оцените </a:t>
            </a:r>
            <a:r>
              <a:rPr lang="ru-RU" sz="4800" dirty="0"/>
              <a:t>в баллах от 1 до 10, где 1 – самый низший балл, а 10 – самый высокий.</a:t>
            </a:r>
          </a:p>
          <a:p>
            <a:pPr marL="0" indent="0">
              <a:buNone/>
            </a:pPr>
            <a:r>
              <a:rPr lang="ru-RU" sz="4800" dirty="0"/>
              <a:t> 3. Ожидаемая эффективность программы наставничества 1 2 3 4 5 6 7 8 9 10</a:t>
            </a:r>
          </a:p>
          <a:p>
            <a:pPr marL="0" indent="0">
              <a:buNone/>
            </a:pPr>
            <a:r>
              <a:rPr lang="ru-RU" sz="4800" dirty="0"/>
              <a:t>4. Оцените ожидаемый уровень комфорта при участии в программе наставничества? 1 2 3 4 5 6 7 8 9 10</a:t>
            </a:r>
          </a:p>
          <a:p>
            <a:pPr marL="0" indent="0">
              <a:buNone/>
            </a:pPr>
            <a:r>
              <a:rPr lang="ru-RU" sz="4800" dirty="0" smtClean="0"/>
              <a:t>5</a:t>
            </a:r>
            <a:r>
              <a:rPr lang="ru-RU" sz="4800" dirty="0"/>
              <a:t>. Ожидаемое качество организационных мероприятий (знакомство с коллективом, рабочим местом, должностными обязанностями и квалификационными требованиями) 1 2 3 4 5 6 7 8 9 </a:t>
            </a:r>
            <a:r>
              <a:rPr lang="ru-RU" sz="4800" dirty="0" smtClean="0"/>
              <a:t>10</a:t>
            </a:r>
          </a:p>
          <a:p>
            <a:pPr marL="0" indent="0">
              <a:buNone/>
            </a:pPr>
            <a:r>
              <a:rPr lang="ru-RU" sz="4800" dirty="0" smtClean="0"/>
              <a:t> </a:t>
            </a:r>
            <a:r>
              <a:rPr lang="ru-RU" sz="4800" dirty="0"/>
              <a:t>6. Ожидаемая полезность программы профессиональной и должностной адаптации 1 2 3 4 5 6 7 8 9 10 </a:t>
            </a:r>
          </a:p>
          <a:p>
            <a:pPr marL="0" indent="0">
              <a:buNone/>
            </a:pPr>
            <a:r>
              <a:rPr lang="ru-RU" sz="4800" dirty="0"/>
              <a:t>7. Ожидаемая польза организованных для Вас мероприятий по развитию конкретных профессиональных навыков (посещение и ведение открытых уроков, семинары, </a:t>
            </a:r>
            <a:r>
              <a:rPr lang="ru-RU" sz="4800" dirty="0" err="1"/>
              <a:t>вебинары</a:t>
            </a:r>
            <a:r>
              <a:rPr lang="ru-RU" sz="4800" dirty="0"/>
              <a:t>, участие в конкурсах) 1 2 3 4 5 6 7 8 9 10</a:t>
            </a:r>
          </a:p>
          <a:p>
            <a:pPr marL="0" indent="0">
              <a:buNone/>
            </a:pPr>
            <a:r>
              <a:rPr lang="ru-RU" sz="4800" dirty="0" smtClean="0"/>
              <a:t>8</a:t>
            </a:r>
            <a:r>
              <a:rPr lang="ru-RU" sz="4800" dirty="0"/>
              <a:t>. Ожидаемое качество передачи Вам необходимых теоретических знаний 1 2 3 4 5 6 7 8 9 10 </a:t>
            </a:r>
          </a:p>
          <a:p>
            <a:pPr marL="0" indent="0">
              <a:buNone/>
            </a:pPr>
            <a:r>
              <a:rPr lang="ru-RU" sz="4800" dirty="0"/>
              <a:t>9. Ожидаемое качество передачи Вам необходимых практических навыков 1 2 3 4 5 6 7 8 9 10 </a:t>
            </a:r>
          </a:p>
          <a:p>
            <a:pPr marL="0" indent="0">
              <a:buNone/>
            </a:pPr>
            <a:r>
              <a:rPr lang="ru-RU" sz="4800" dirty="0"/>
              <a:t>10. Ожидаемое качество программы профессиональной адаптации 1 2 3 4 5 6 7 8 9 10 </a:t>
            </a:r>
          </a:p>
          <a:p>
            <a:pPr marL="0" indent="0">
              <a:buNone/>
            </a:pPr>
            <a:r>
              <a:rPr lang="ru-RU" sz="4800" dirty="0"/>
              <a:t>11. Насколько Вам важно ощущение поддержки от наставника? 1 2 3 4 5 6 7 8 9 10 </a:t>
            </a:r>
          </a:p>
          <a:p>
            <a:pPr marL="0" indent="0">
              <a:buNone/>
            </a:pPr>
            <a:r>
              <a:rPr lang="ru-RU" sz="4800" dirty="0"/>
              <a:t>12. Насколько Вам важно, чтобы Вы остались довольны совместной работой? 1 2 3 4 5 6 7 8 9 10</a:t>
            </a:r>
          </a:p>
          <a:p>
            <a:pPr marL="0" indent="0">
              <a:buNone/>
            </a:pPr>
            <a:r>
              <a:rPr lang="ru-RU" sz="4800" dirty="0"/>
              <a:t>13. Что Вы ожидаете от программы и своей роли? _____________________________________________________________ </a:t>
            </a:r>
            <a:endParaRPr lang="ru-RU" sz="4800" dirty="0" smtClean="0"/>
          </a:p>
          <a:p>
            <a:pPr marL="0" indent="0">
              <a:buNone/>
            </a:pPr>
            <a:r>
              <a:rPr lang="ru-RU" sz="4800" dirty="0" smtClean="0"/>
              <a:t>14</a:t>
            </a:r>
            <a:r>
              <a:rPr lang="ru-RU" sz="4800" dirty="0"/>
              <a:t>. Что особенно ценно для Вас в программе? _____________________________________________________________</a:t>
            </a:r>
          </a:p>
          <a:p>
            <a:pPr marL="0" indent="0">
              <a:buNone/>
            </a:pPr>
            <a:r>
              <a:rPr lang="ru-RU" sz="4800" dirty="0"/>
              <a:t>15. Как часто Вы ожидаете проведение мероприятий по развитию конкретных профессиональных навыков (посещение и ведение открытых уроков, семинары, </a:t>
            </a:r>
            <a:r>
              <a:rPr lang="ru-RU" sz="4800" dirty="0" err="1"/>
              <a:t>вебинары</a:t>
            </a:r>
            <a:r>
              <a:rPr lang="ru-RU" sz="4800" dirty="0"/>
              <a:t>, участие в конкурсах)? </a:t>
            </a:r>
            <a:r>
              <a:rPr lang="ru-RU" sz="4800" dirty="0" smtClean="0"/>
              <a:t>Очень часто. </a:t>
            </a:r>
            <a:r>
              <a:rPr lang="ru-RU" sz="4800" dirty="0" err="1" smtClean="0"/>
              <a:t>Часто</a:t>
            </a:r>
            <a:r>
              <a:rPr lang="ru-RU" sz="4800" dirty="0" smtClean="0"/>
              <a:t>. Редко. </a:t>
            </a:r>
            <a:r>
              <a:rPr lang="ru-RU" sz="4800" dirty="0"/>
              <a:t>1-2 </a:t>
            </a:r>
            <a:r>
              <a:rPr lang="ru-RU" sz="4800" dirty="0" smtClean="0"/>
              <a:t>раза. Никогда.</a:t>
            </a:r>
          </a:p>
          <a:p>
            <a:pPr marL="0" indent="0">
              <a:buNone/>
            </a:pPr>
            <a:r>
              <a:rPr lang="ru-RU" sz="4800" dirty="0"/>
              <a:t>16. Рады ли Вы участвовать в программе? [да/нет</a:t>
            </a:r>
            <a:r>
              <a:rPr lang="ru-RU" sz="4800" dirty="0" smtClean="0"/>
              <a:t>]</a:t>
            </a:r>
          </a:p>
          <a:p>
            <a:pPr marL="0" indent="0">
              <a:buNone/>
            </a:pPr>
            <a:r>
              <a:rPr lang="ru-RU" sz="4800" b="1" dirty="0" smtClean="0"/>
              <a:t>Текст заключения. </a:t>
            </a:r>
            <a:r>
              <a:rPr lang="ru-RU" sz="4800" dirty="0" smtClean="0"/>
              <a:t>1. Вопросы 1, 2, 13 – 16. 2</a:t>
            </a:r>
            <a:r>
              <a:rPr lang="ru-RU" sz="4800" b="1" dirty="0" smtClean="0"/>
              <a:t>. </a:t>
            </a:r>
            <a:r>
              <a:rPr lang="ru-RU" sz="4800" dirty="0" smtClean="0"/>
              <a:t>Уровень ожиданий. Макс. 100 баллов – 100 %. Менее 50 б. (50 %) – низкий, 51 – 75 б. (51 – 75 %) – средний, 52-100 б. (более 75 %) – высокий уровень. 3. Рекомендации по программе наставничества.</a:t>
            </a:r>
            <a:endParaRPr lang="ru-RU" sz="4800" dirty="0"/>
          </a:p>
          <a:p>
            <a:pPr marL="0" indent="0">
              <a:buNone/>
            </a:pP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8614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chemeClr val="accent5"/>
                </a:solidFill>
              </a:rPr>
              <a:t>4.2.3. Форма «учитель – учитель</a:t>
            </a:r>
            <a:r>
              <a:rPr lang="ru-RU" sz="2800" b="1" i="1" dirty="0" smtClean="0">
                <a:solidFill>
                  <a:schemeClr val="accent5"/>
                </a:solidFill>
              </a:rPr>
              <a:t>».</a:t>
            </a:r>
            <a:br>
              <a:rPr lang="ru-RU" sz="2800" b="1" i="1" dirty="0" smtClean="0">
                <a:solidFill>
                  <a:schemeClr val="accent5"/>
                </a:solidFill>
              </a:rPr>
            </a:br>
            <a:r>
              <a:rPr lang="ru-RU" sz="2800" b="1" i="1" dirty="0" smtClean="0">
                <a:solidFill>
                  <a:schemeClr val="accent5"/>
                </a:solidFill>
              </a:rPr>
              <a:t>Итоговая диагностика  цикла</a:t>
            </a:r>
            <a:endParaRPr lang="ru-RU" sz="28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586" y="1124744"/>
            <a:ext cx="8424936" cy="476418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6400" b="1" dirty="0" smtClean="0"/>
              <a:t>Анкета наставляемого. «Результат»</a:t>
            </a:r>
          </a:p>
          <a:p>
            <a:pPr marL="0" indent="0">
              <a:buNone/>
            </a:pPr>
            <a:r>
              <a:rPr lang="ru-RU" sz="4800" dirty="0" smtClean="0"/>
              <a:t> 1. Сталкивались ли Вы раньше с программой наставничества? [да/нет]</a:t>
            </a:r>
          </a:p>
          <a:p>
            <a:pPr marL="0" indent="0">
              <a:buNone/>
            </a:pPr>
            <a:r>
              <a:rPr lang="ru-RU" sz="4800" dirty="0" smtClean="0"/>
              <a:t> </a:t>
            </a:r>
            <a:r>
              <a:rPr lang="ru-RU" sz="4800" dirty="0"/>
              <a:t>2. Если да, то где? _____________________________________________</a:t>
            </a:r>
          </a:p>
          <a:p>
            <a:pPr marL="0" indent="0">
              <a:buNone/>
            </a:pPr>
            <a:r>
              <a:rPr lang="ru-RU" sz="4800" dirty="0"/>
              <a:t> Оцените в баллах от 1 до 10, где 1 – самый низший балл, а 10 – самый высокий. </a:t>
            </a:r>
          </a:p>
          <a:p>
            <a:pPr marL="0" indent="0">
              <a:buNone/>
            </a:pPr>
            <a:r>
              <a:rPr lang="ru-RU" sz="4800" dirty="0"/>
              <a:t>3. Эффективность программы наставничества 1 2 3 4 5 6 7 8 9 1 0</a:t>
            </a:r>
          </a:p>
          <a:p>
            <a:pPr marL="0" indent="0">
              <a:buNone/>
            </a:pPr>
            <a:r>
              <a:rPr lang="ru-RU" sz="4800" dirty="0"/>
              <a:t> 4. Насколько комфортно было работать в программе наставничества? 1 2 3 4 5 6 7 8 9 1 0</a:t>
            </a:r>
          </a:p>
          <a:p>
            <a:pPr marL="0" indent="0">
              <a:buNone/>
            </a:pPr>
            <a:r>
              <a:rPr lang="ru-RU" sz="4800" dirty="0"/>
              <a:t> 5. Качество организационных мероприятий (знакомство с коллективом, рабочим местом, должностными обязанностями и квалификационными требованиями) 1 2 3 4 5 6 7 8 9 1 0 </a:t>
            </a:r>
          </a:p>
          <a:p>
            <a:pPr marL="0" indent="0">
              <a:buNone/>
            </a:pPr>
            <a:r>
              <a:rPr lang="ru-RU" sz="4800" dirty="0"/>
              <a:t>6. Полезность программы профессиональной и должностной адаптации 1 2 3 4 5 6 7 8 9 1 0 </a:t>
            </a:r>
          </a:p>
          <a:p>
            <a:pPr marL="0" indent="0">
              <a:buNone/>
            </a:pPr>
            <a:r>
              <a:rPr lang="ru-RU" sz="4800" dirty="0"/>
              <a:t>7. Организованные для Вас мероприятия по развитию конкретных профессиональных навыков (посещение и ведение открытых уроков, семинары, </a:t>
            </a:r>
            <a:r>
              <a:rPr lang="ru-RU" sz="4800" dirty="0" err="1"/>
              <a:t>вебинары</a:t>
            </a:r>
            <a:r>
              <a:rPr lang="ru-RU" sz="4800" dirty="0"/>
              <a:t>, участие в конкурсах) 1 2 3 4 5 6 7 8 9 1 0 </a:t>
            </a:r>
          </a:p>
          <a:p>
            <a:pPr marL="0" indent="0">
              <a:buNone/>
            </a:pPr>
            <a:r>
              <a:rPr lang="ru-RU" sz="4800" dirty="0"/>
              <a:t>8. Качество передачи Вам необходимых теоретических знаний 1 2 3 4 5 6 7 8 9 1 0 </a:t>
            </a:r>
          </a:p>
          <a:p>
            <a:pPr marL="0" indent="0">
              <a:buNone/>
            </a:pPr>
            <a:r>
              <a:rPr lang="ru-RU" sz="4800" dirty="0"/>
              <a:t>9. Качество передачи Вам необходимых практических навыков 1 2 3 4 5 6 7 8 9 1 0 </a:t>
            </a:r>
          </a:p>
          <a:p>
            <a:pPr marL="0" indent="0">
              <a:buNone/>
            </a:pPr>
            <a:r>
              <a:rPr lang="ru-RU" sz="4800" dirty="0"/>
              <a:t>10. Качество программы профессиональной адаптации 1 2 3 4 5 6 7 8 9 1 0 </a:t>
            </a:r>
          </a:p>
          <a:p>
            <a:pPr marL="0" indent="0">
              <a:buNone/>
            </a:pPr>
            <a:r>
              <a:rPr lang="ru-RU" sz="4800" dirty="0"/>
              <a:t>11. Ощущение поддержки от наставника 1 2 3 4 5 6 7 8 9 1 0 </a:t>
            </a:r>
          </a:p>
          <a:p>
            <a:pPr marL="0" indent="0">
              <a:buNone/>
            </a:pPr>
            <a:r>
              <a:rPr lang="ru-RU" sz="4800" dirty="0"/>
              <a:t>12. Насколько Вы довольны вашей совместной работой? 1 2 3 4 5 6 7 8 9 1 0 </a:t>
            </a:r>
          </a:p>
          <a:p>
            <a:pPr marL="0" indent="0">
              <a:buNone/>
            </a:pPr>
            <a:r>
              <a:rPr lang="ru-RU" sz="4800" dirty="0"/>
              <a:t>13. Что Вы ожидали от программы и своей роли? _____________________________________________________________ </a:t>
            </a:r>
          </a:p>
          <a:p>
            <a:pPr marL="0" indent="0">
              <a:buNone/>
            </a:pPr>
            <a:r>
              <a:rPr lang="ru-RU" sz="4800" dirty="0"/>
              <a:t>14. Насколько оправдались Ваши ожидания? 1 2 3 4 5 6 7 8 9 10 </a:t>
            </a:r>
          </a:p>
          <a:p>
            <a:pPr marL="0" indent="0">
              <a:buNone/>
            </a:pPr>
            <a:r>
              <a:rPr lang="ru-RU" sz="4800" dirty="0"/>
              <a:t>15. Что особенно ценно для Вас было в программе? _______________________________________________________</a:t>
            </a:r>
          </a:p>
          <a:p>
            <a:pPr marL="0" indent="0">
              <a:buNone/>
            </a:pPr>
            <a:r>
              <a:rPr lang="ru-RU" sz="4800" dirty="0"/>
              <a:t>16. Чего Вам не хватило в программе/что хотелось бы изменить? </a:t>
            </a:r>
            <a:endParaRPr lang="ru-RU" sz="4800" dirty="0" smtClean="0"/>
          </a:p>
          <a:p>
            <a:pPr marL="0" indent="0">
              <a:buNone/>
            </a:pPr>
            <a:r>
              <a:rPr lang="ru-RU" sz="4800" dirty="0" smtClean="0"/>
              <a:t>17</a:t>
            </a:r>
            <a:r>
              <a:rPr lang="ru-RU" sz="4800" dirty="0"/>
              <a:t>. Как часто проводились мероприятия по развитию конкретных профессиональных навыков (посещение и ведение открытых уроков, семинары, </a:t>
            </a:r>
            <a:r>
              <a:rPr lang="ru-RU" sz="4800" dirty="0" err="1"/>
              <a:t>вебинары</a:t>
            </a:r>
            <a:r>
              <a:rPr lang="ru-RU" sz="4800" dirty="0"/>
              <a:t>, участие в конкурсах) Очень </a:t>
            </a:r>
            <a:r>
              <a:rPr lang="ru-RU" sz="4800" dirty="0" smtClean="0"/>
              <a:t>часто. Часто. Редко. 1-2.</a:t>
            </a:r>
            <a:endParaRPr lang="ru-RU" sz="4800" dirty="0"/>
          </a:p>
          <a:p>
            <a:pPr marL="0" indent="0">
              <a:buNone/>
            </a:pPr>
            <a:r>
              <a:rPr lang="ru-RU" sz="4800" b="1" dirty="0"/>
              <a:t>Текст заключения. </a:t>
            </a:r>
            <a:r>
              <a:rPr lang="ru-RU" sz="4800" dirty="0"/>
              <a:t>1. Вопросы </a:t>
            </a:r>
            <a:r>
              <a:rPr lang="ru-RU" sz="4800" dirty="0" smtClean="0"/>
              <a:t>1,2, </a:t>
            </a:r>
            <a:r>
              <a:rPr lang="ru-RU" sz="4800" dirty="0"/>
              <a:t>13 – </a:t>
            </a:r>
            <a:r>
              <a:rPr lang="ru-RU" sz="4800" dirty="0" smtClean="0"/>
              <a:t>17. </a:t>
            </a:r>
            <a:r>
              <a:rPr lang="ru-RU" sz="4800" dirty="0"/>
              <a:t>2</a:t>
            </a:r>
            <a:r>
              <a:rPr lang="ru-RU" sz="4800" b="1" dirty="0"/>
              <a:t>. </a:t>
            </a:r>
            <a:r>
              <a:rPr lang="ru-RU" sz="4800" dirty="0"/>
              <a:t>Уровень ожиданий. Макс. 110 баллов – 100 %. Менее 55 б. (50 %) – низкий, 56 – 82 б. (51 – 75 %) – средний, 83-110 б. (более 75 %) – высокий уровень</a:t>
            </a:r>
            <a:r>
              <a:rPr lang="ru-RU" sz="4800" dirty="0" smtClean="0"/>
              <a:t>. 3. Сравнительный анализ. 4. Выводы. 5.Рекомендации.</a:t>
            </a:r>
            <a:endParaRPr lang="ru-RU" sz="4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1845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-7482"/>
            <a:ext cx="7542939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5"/>
                </a:solidFill>
              </a:rPr>
              <a:t>Диагностика затруднений (дефицитов) наставника и наставляемого</a:t>
            </a:r>
            <a:endParaRPr lang="ru-RU" sz="28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340707" cy="511256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dirty="0" smtClean="0"/>
              <a:t> </a:t>
            </a:r>
            <a:r>
              <a:rPr lang="ru-RU" sz="7200" b="1" dirty="0"/>
              <a:t>«Жесткие» и «мягкие» профессиональные навыки</a:t>
            </a:r>
          </a:p>
          <a:p>
            <a:pPr algn="just">
              <a:defRPr/>
            </a:pPr>
            <a:r>
              <a:rPr lang="ru-RU" sz="7200" b="1" dirty="0" err="1"/>
              <a:t>Hard</a:t>
            </a:r>
            <a:r>
              <a:rPr lang="ru-RU" sz="7200" b="1" dirty="0"/>
              <a:t> </a:t>
            </a:r>
            <a:r>
              <a:rPr lang="ru-RU" sz="7200" b="1" dirty="0" err="1"/>
              <a:t>skills</a:t>
            </a:r>
            <a:r>
              <a:rPr lang="ru-RU" sz="7200" b="1" dirty="0"/>
              <a:t> </a:t>
            </a:r>
            <a:r>
              <a:rPr lang="ru-RU" sz="7200" dirty="0"/>
              <a:t>- (англ. «жесткие» навыки) профессиональные навыки, которым можно научить и которые можно измерить. Для обучения </a:t>
            </a:r>
            <a:r>
              <a:rPr lang="ru-RU" sz="7200" dirty="0" err="1"/>
              <a:t>hard</a:t>
            </a:r>
            <a:r>
              <a:rPr lang="ru-RU" sz="7200" dirty="0"/>
              <a:t> </a:t>
            </a:r>
            <a:r>
              <a:rPr lang="ru-RU" sz="7200" dirty="0" err="1"/>
              <a:t>skills</a:t>
            </a:r>
            <a:r>
              <a:rPr lang="ru-RU" sz="7200" dirty="0"/>
              <a:t> необходимо усвоить знания и инструкции, качество обучения можно проверить с помощью экзамена. </a:t>
            </a:r>
            <a:r>
              <a:rPr lang="ru-RU" sz="7200" dirty="0" smtClean="0"/>
              <a:t>Примеры </a:t>
            </a:r>
            <a:r>
              <a:rPr lang="ru-RU" sz="7200" dirty="0" err="1"/>
              <a:t>hard</a:t>
            </a:r>
            <a:r>
              <a:rPr lang="ru-RU" sz="7200" dirty="0"/>
              <a:t> </a:t>
            </a:r>
            <a:r>
              <a:rPr lang="ru-RU" sz="7200" dirty="0" err="1"/>
              <a:t>skills</a:t>
            </a:r>
            <a:r>
              <a:rPr lang="ru-RU" sz="7200" dirty="0"/>
              <a:t>: набор текста на компьютере, вождение автомобиля, чтение, математика, знание иностранного языка, использование компьютерных программ.</a:t>
            </a:r>
          </a:p>
          <a:p>
            <a:pPr algn="just">
              <a:defRPr/>
            </a:pPr>
            <a:r>
              <a:rPr lang="ru-RU" sz="7200" b="1" dirty="0" err="1"/>
              <a:t>Soft</a:t>
            </a:r>
            <a:r>
              <a:rPr lang="ru-RU" sz="7200" b="1" dirty="0"/>
              <a:t> </a:t>
            </a:r>
            <a:r>
              <a:rPr lang="ru-RU" sz="7200" b="1" dirty="0" err="1"/>
              <a:t>skills</a:t>
            </a:r>
            <a:r>
              <a:rPr lang="ru-RU" sz="7200" b="1" dirty="0"/>
              <a:t> </a:t>
            </a:r>
            <a:r>
              <a:rPr lang="ru-RU" sz="7200" dirty="0"/>
              <a:t>- (англ. «мягкие» навыки) универсальные компетенции, которые не поддаются количественному измерению. Иногда их называют личными качествами, потому что они зависят от характера человека и приобретаются с личным </a:t>
            </a:r>
            <a:r>
              <a:rPr lang="ru-RU" sz="7200" dirty="0" smtClean="0"/>
              <a:t>опытом. Примеры </a:t>
            </a:r>
            <a:r>
              <a:rPr lang="ru-RU" sz="7200" dirty="0" err="1"/>
              <a:t>soft</a:t>
            </a:r>
            <a:r>
              <a:rPr lang="ru-RU" sz="7200" dirty="0"/>
              <a:t> </a:t>
            </a:r>
            <a:r>
              <a:rPr lang="ru-RU" sz="7200" dirty="0" err="1"/>
              <a:t>skills</a:t>
            </a:r>
            <a:r>
              <a:rPr lang="ru-RU" sz="7200" dirty="0"/>
              <a:t>: такие социальные, интеллектуальные и волевые компетенции, как коммуникабельность, умение работать в команде, креативность, пунктуальность, уравновешенность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5600" b="1" u="sng" dirty="0" smtClean="0"/>
              <a:t>Форма 1. Действия и качества,</a:t>
            </a:r>
            <a:r>
              <a:rPr lang="ru-RU" sz="5600" u="sng" dirty="0" smtClean="0"/>
              <a:t> </a:t>
            </a:r>
            <a:r>
              <a:rPr lang="ru-RU" sz="5600" b="1" u="sng" dirty="0" smtClean="0"/>
              <a:t>необходимые для профессиональной наставнической деятельности</a:t>
            </a:r>
            <a:endParaRPr lang="ru-RU" sz="5600" dirty="0" smtClean="0"/>
          </a:p>
          <a:p>
            <a:pPr marL="0" indent="0" algn="ctr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sz="2600" dirty="0" smtClean="0"/>
              <a:t>Управление выбором.: а)количество выборов – 1, 3 самых важных, интересных, скучных Заполнение формы или собеседование? Наблюдение!</a:t>
            </a:r>
          </a:p>
          <a:p>
            <a:pPr marL="0" indent="0">
              <a:buNone/>
            </a:pPr>
            <a:endParaRPr lang="ru-RU" sz="1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369491"/>
              </p:ext>
            </p:extLst>
          </p:nvPr>
        </p:nvGraphicFramePr>
        <p:xfrm>
          <a:off x="467543" y="3933056"/>
          <a:ext cx="8124683" cy="2621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4683">
                  <a:extLst>
                    <a:ext uri="{9D8B030D-6E8A-4147-A177-3AD203B41FA5}">
                      <a16:colId xmlns:a16="http://schemas.microsoft.com/office/drawing/2014/main" xmlns="" val="3656195987"/>
                    </a:ext>
                  </a:extLst>
                </a:gridCol>
              </a:tblGrid>
              <a:tr h="2171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Умею говорить простым, понятным для наставляемого языком о сложных вещах, быть открытым и искренним при общении, уметь слушать и слышать собеседника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4271056"/>
                  </a:ext>
                </a:extLst>
              </a:tr>
              <a:tr h="3967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Всегда терпим к мнениям, взглядам и поведению, отличным от собственных, даже неприемлемым для меня как  наставника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25468669"/>
                  </a:ext>
                </a:extLst>
              </a:tr>
              <a:tr h="3149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Способен к сочувствию,</a:t>
                      </a:r>
                      <a:r>
                        <a:rPr lang="ru-RU" sz="1100">
                          <a:effectLst/>
                        </a:rPr>
                        <a:t> </a:t>
                      </a:r>
                      <a:r>
                        <a:rPr lang="ru-RU" sz="1200">
                          <a:effectLst/>
                        </a:rPr>
                        <a:t>эмоциональной отзывчивости на переживание других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64588491"/>
                  </a:ext>
                </a:extLst>
              </a:tr>
              <a:tr h="1837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Способен к рефлексии собственной деятельности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51459495"/>
                  </a:ext>
                </a:extLst>
              </a:tr>
              <a:tr h="3610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Умею сохранять функциональную активность в условиях воздействия стрессоров, фрустраторов как в результате адаптации к ним, так и в результате высокого уровня развития эмоционально-волевой саморегуляции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7431854"/>
                  </a:ext>
                </a:extLst>
              </a:tr>
              <a:tr h="5290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Умею эффективно организовывать свою деятельность по самообразованию, владею навыками тайм-менеджмента, способен помочь в организации профессионального самообразования, выборе его эффективных форм и методов  своим наставляемым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42604778"/>
                  </a:ext>
                </a:extLst>
              </a:tr>
              <a:tr h="4455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Умею решать нестандартные задачи, находить нестандартные решения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40367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0766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-7482"/>
            <a:ext cx="7470931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5"/>
                </a:solidFill>
              </a:rPr>
              <a:t>Диагностика затруднений (дефицитов) наставника и наставляемого</a:t>
            </a:r>
            <a:endParaRPr lang="ru-RU" sz="2800" b="1" i="1" dirty="0">
              <a:solidFill>
                <a:schemeClr val="accent5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9552" y="1318080"/>
            <a:ext cx="7886700" cy="49912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1.Затруднения по видам деятельности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lnSpc>
                <a:spcPct val="100000"/>
              </a:lnSpc>
              <a:buNone/>
            </a:pPr>
            <a:endParaRPr lang="ru-RU" sz="1600" dirty="0" smtClean="0"/>
          </a:p>
          <a:p>
            <a:pPr marL="0" indent="0">
              <a:lnSpc>
                <a:spcPct val="100000"/>
              </a:lnSpc>
              <a:buNone/>
            </a:pPr>
            <a:endParaRPr lang="ru-RU" sz="16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sz="1600" dirty="0" smtClean="0"/>
              <a:t>Управление выбором: а) шкала (от 0 до 10); б) количество выборов – 1, 3 самых трудных.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dirty="0" smtClean="0"/>
              <a:t>Заполнение формы или собеседование? Наблюдение!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600" dirty="0" smtClean="0"/>
              <a:t>Сопоставление анкет.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72816"/>
            <a:ext cx="8175445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901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-7482"/>
            <a:ext cx="7542939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5"/>
                </a:solidFill>
              </a:rPr>
              <a:t>Диагностика затруднений (дефицитов) наставника и наставляемого</a:t>
            </a:r>
            <a:endParaRPr lang="ru-RU" sz="2800" b="1" i="1" dirty="0">
              <a:solidFill>
                <a:schemeClr val="accent5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893588"/>
              </p:ext>
            </p:extLst>
          </p:nvPr>
        </p:nvGraphicFramePr>
        <p:xfrm>
          <a:off x="587726" y="1988840"/>
          <a:ext cx="8136904" cy="3312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54502">
                  <a:extLst>
                    <a:ext uri="{9D8B030D-6E8A-4147-A177-3AD203B41FA5}">
                      <a16:colId xmlns:a16="http://schemas.microsoft.com/office/drawing/2014/main" xmlns="" val="2124651988"/>
                    </a:ext>
                  </a:extLst>
                </a:gridCol>
                <a:gridCol w="882402">
                  <a:extLst>
                    <a:ext uri="{9D8B030D-6E8A-4147-A177-3AD203B41FA5}">
                      <a16:colId xmlns:a16="http://schemas.microsoft.com/office/drawing/2014/main" xmlns="" val="4002705249"/>
                    </a:ext>
                  </a:extLst>
                </a:gridCol>
              </a:tblGrid>
              <a:tr h="2167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Категория детей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Мнение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3978583"/>
                  </a:ext>
                </a:extLst>
              </a:tr>
              <a:tr h="2167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Учащиеся, чей родной язык отличается от языка (языков) обучения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20525331"/>
                  </a:ext>
                </a:extLst>
              </a:tr>
              <a:tr h="4411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Учащиеся с ограниченными возможностями здоровья (с хроническими заболеваниями, инвалиды по соматическим заболеваниям, с ОВЗ: 8 категорий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37733397"/>
                  </a:ext>
                </a:extLst>
              </a:tr>
              <a:tr h="4411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Учащиеся, у которых наблюдаются проблемы с поведением (состоящих на </a:t>
                      </a:r>
                      <a:r>
                        <a:rPr lang="ru-RU" sz="1200" dirty="0" err="1">
                          <a:effectLst/>
                        </a:rPr>
                        <a:t>внутришкольном</a:t>
                      </a:r>
                      <a:r>
                        <a:rPr lang="ru-RU" sz="1200" dirty="0">
                          <a:effectLst/>
                        </a:rPr>
                        <a:t> учете, состоящих на учете в ОПДН)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62280266"/>
                  </a:ext>
                </a:extLst>
              </a:tr>
              <a:tr h="6655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Учащиеся, живущие в неблагоприятных социальных условиях (из малообеспеченных семей, из не полных семей, находящихся на опеке, из неблагополучных семей, проживающих в интернате, в приюте)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220938"/>
                  </a:ext>
                </a:extLst>
              </a:tr>
              <a:tr h="6655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Учащиеся с низкой академической успеваемостью (текущие неудовлетворительные оценки, низкие баллы по результатам муниципальных, региональных, федеральных проверочных, итоговых и выпускных работ по 1 и более предметам)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33302780"/>
                  </a:ext>
                </a:extLst>
              </a:tr>
              <a:tr h="6655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Учащиеся с высоким уровнем образовательных способностей и потребностей (высокая академическая успеваемость, обучение по индивидуальным программам, результативное участие в олимпиадах и конкурса)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44089855"/>
                  </a:ext>
                </a:extLst>
              </a:tr>
            </a:tbl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906" y="1484784"/>
            <a:ext cx="7886700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2. Затруднения по категории детей </a:t>
            </a:r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lnSpc>
                <a:spcPct val="100000"/>
              </a:lnSpc>
              <a:buNone/>
            </a:pPr>
            <a:endParaRPr lang="ru-RU" sz="1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 smtClean="0"/>
              <a:t>Управление </a:t>
            </a:r>
            <a:r>
              <a:rPr lang="ru-RU" sz="1800" dirty="0"/>
              <a:t>выбором: а) шкала (от 0 до 10); б) количество выборов – 1, 3 самых </a:t>
            </a:r>
            <a:r>
              <a:rPr lang="ru-RU" sz="1800" dirty="0" smtClean="0"/>
              <a:t>трудных; в) знаешь ли ты сколько …?</a:t>
            </a:r>
            <a:endParaRPr lang="ru-RU" sz="1800" dirty="0"/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Заполнение формы или собеседование? Наблюдение</a:t>
            </a:r>
            <a:r>
              <a:rPr lang="ru-RU" sz="1800" dirty="0" smtClean="0"/>
              <a:t>!</a:t>
            </a:r>
          </a:p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  <a:p>
            <a:pPr marL="0" indent="0">
              <a:buNone/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08533609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-7482"/>
            <a:ext cx="7470931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5"/>
                </a:solidFill>
              </a:rPr>
              <a:t>Диагностика затруднений (дефицитов) наставника и наставляемого</a:t>
            </a:r>
            <a:endParaRPr lang="ru-RU" sz="28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886700" cy="511256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2900" b="1" dirty="0" smtClean="0"/>
              <a:t>3. Направление методического сопровождения</a:t>
            </a:r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sz="2600" dirty="0" smtClean="0"/>
              <a:t>Управление выбором.: а)количество выборов – 1, 3 самых важных, интересных, скучных Заполнение формы или собеседование? Наблюдение!</a:t>
            </a:r>
          </a:p>
          <a:p>
            <a:pPr marL="0" indent="0">
              <a:buNone/>
            </a:pPr>
            <a:endParaRPr lang="ru-RU" sz="1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7" y="1628800"/>
          <a:ext cx="8479042" cy="3676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29697">
                  <a:extLst>
                    <a:ext uri="{9D8B030D-6E8A-4147-A177-3AD203B41FA5}">
                      <a16:colId xmlns:a16="http://schemas.microsoft.com/office/drawing/2014/main" xmlns="" val="236836930"/>
                    </a:ext>
                  </a:extLst>
                </a:gridCol>
                <a:gridCol w="509869">
                  <a:extLst>
                    <a:ext uri="{9D8B030D-6E8A-4147-A177-3AD203B41FA5}">
                      <a16:colId xmlns:a16="http://schemas.microsoft.com/office/drawing/2014/main" xmlns="" val="4176615599"/>
                    </a:ext>
                  </a:extLst>
                </a:gridCol>
                <a:gridCol w="509869">
                  <a:extLst>
                    <a:ext uri="{9D8B030D-6E8A-4147-A177-3AD203B41FA5}">
                      <a16:colId xmlns:a16="http://schemas.microsoft.com/office/drawing/2014/main" xmlns="" val="1006797177"/>
                    </a:ext>
                  </a:extLst>
                </a:gridCol>
                <a:gridCol w="509869">
                  <a:extLst>
                    <a:ext uri="{9D8B030D-6E8A-4147-A177-3AD203B41FA5}">
                      <a16:colId xmlns:a16="http://schemas.microsoft.com/office/drawing/2014/main" xmlns="" val="2836268792"/>
                    </a:ext>
                  </a:extLst>
                </a:gridCol>
                <a:gridCol w="509869">
                  <a:extLst>
                    <a:ext uri="{9D8B030D-6E8A-4147-A177-3AD203B41FA5}">
                      <a16:colId xmlns:a16="http://schemas.microsoft.com/office/drawing/2014/main" xmlns="" val="496962469"/>
                    </a:ext>
                  </a:extLst>
                </a:gridCol>
                <a:gridCol w="509869">
                  <a:extLst>
                    <a:ext uri="{9D8B030D-6E8A-4147-A177-3AD203B41FA5}">
                      <a16:colId xmlns:a16="http://schemas.microsoft.com/office/drawing/2014/main" xmlns="" val="628721129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Направление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Уровень </a:t>
                      </a:r>
                      <a:r>
                        <a:rPr lang="ru-RU" sz="1100" dirty="0" smtClean="0">
                          <a:effectLst/>
                        </a:rPr>
                        <a:t>поддержки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85409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120620061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Обеспечение личностного развития обучающихся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61499956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Формирование системы предметных знаний и умений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112475573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Разработка рабочей программы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184963059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Организация проектной деятельности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380774811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Организация исследовательской деятельности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397202994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Формирование информационной компетентности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4154397692"/>
                  </a:ext>
                </a:extLst>
              </a:tr>
              <a:tr h="185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Проектирование урока на основе системно-деятельностного подхода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272436535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Развитие познавательной мотивации у учащихся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34362946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Проектирование планируемых результатов обучения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358773715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Оценивание достижения планируемых результатов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94971045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Индивидуализация обучения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310776512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Возрастная психология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119644198"/>
                  </a:ext>
                </a:extLst>
              </a:tr>
              <a:tr h="164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Методы психологической диагностики особенностей учащихся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3670972712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Методы психологической коррекции отклоняющегося поведения учащихся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262725365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Обучение детей с ОВЗ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3568860815"/>
                  </a:ext>
                </a:extLst>
              </a:tr>
              <a:tr h="225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Использование современных технических и программных средств обучения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255876407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Технологии развития творческих способностей учащихся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4285025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Совершенствование предметных знаний и умений у учителя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xmlns="" val="224234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74535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-7482"/>
            <a:ext cx="7704856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chemeClr val="accent5"/>
                </a:solidFill>
              </a:rPr>
              <a:t>Проектирование и планирование </a:t>
            </a:r>
            <a:r>
              <a:rPr lang="ru-RU" sz="2800" b="1" i="1" dirty="0" smtClean="0">
                <a:solidFill>
                  <a:schemeClr val="accent5"/>
                </a:solidFill>
              </a:rPr>
              <a:t>программы наставничества. </a:t>
            </a:r>
            <a:br>
              <a:rPr lang="ru-RU" sz="2800" b="1" i="1" dirty="0" smtClean="0">
                <a:solidFill>
                  <a:schemeClr val="accent5"/>
                </a:solidFill>
              </a:rPr>
            </a:br>
            <a:r>
              <a:rPr lang="ru-RU" sz="2800" b="1" i="1" dirty="0" smtClean="0">
                <a:solidFill>
                  <a:schemeClr val="accent5"/>
                </a:solidFill>
              </a:rPr>
              <a:t>Направления программы</a:t>
            </a:r>
            <a:endParaRPr lang="ru-RU" sz="2800" b="1" i="1" dirty="0">
              <a:solidFill>
                <a:schemeClr val="accent5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675341"/>
              </p:ext>
            </p:extLst>
          </p:nvPr>
        </p:nvGraphicFramePr>
        <p:xfrm>
          <a:off x="281185" y="3359733"/>
          <a:ext cx="864096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xmlns="" val="2815542684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103131370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1476264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Цикл «родители»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Цикл «администрация»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Цикл «команда»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1130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AutoNum type="arabicPeriod"/>
                      </a:pPr>
                      <a:r>
                        <a:rPr lang="ru-RU" sz="1400" dirty="0" smtClean="0"/>
                        <a:t>Связь или сотрудничество с родителями или опекунами.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 smtClean="0"/>
                        <a:t>Учащиеся, живущие в неблагоприятных социальных условиях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 smtClean="0"/>
                        <a:t>Развитие познавательной мотивации у учащихся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400" dirty="0" smtClean="0"/>
                    </a:p>
                    <a:p>
                      <a:pPr marL="342900" indent="-342900">
                        <a:buAutoNum type="arabicPeriod"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AutoNum type="arabicPeriod"/>
                      </a:pPr>
                      <a:r>
                        <a:rPr lang="ru-RU" sz="1400" dirty="0" smtClean="0"/>
                        <a:t>Общая административная работа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 smtClean="0"/>
                        <a:t>Разработка рабочей программы.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 smtClean="0"/>
                        <a:t>Проектирование планируемых результатов обучения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 smtClean="0"/>
                        <a:t> Учащиеся с низкими образовательными результатами.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AutoNum type="arabicPeriod"/>
                      </a:pPr>
                      <a:r>
                        <a:rPr lang="ru-RU" sz="1400" dirty="0" smtClean="0"/>
                        <a:t>Работа в команде и общение с педагогами, работающими в данной школе.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 smtClean="0"/>
                        <a:t>Учащиеся с ограниченными</a:t>
                      </a:r>
                      <a:r>
                        <a:rPr lang="ru-RU" sz="1400" baseline="0" dirty="0" smtClean="0"/>
                        <a:t> возможностями здоровья.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baseline="0" dirty="0" smtClean="0"/>
                        <a:t>Учащиеся с высоким уровнем способностей и потребностей.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baseline="0" dirty="0" smtClean="0"/>
                        <a:t>Методы психологической диагностики особенностей учащихся.</a:t>
                      </a:r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362757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b="1" dirty="0" smtClean="0"/>
                        <a:t>Мнение о порядке циклов:… Обоснование…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522556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b="1" i="1" dirty="0" smtClean="0"/>
                        <a:t>Социальное партнерство </a:t>
                      </a:r>
                      <a:r>
                        <a:rPr lang="ru-RU" sz="1400" dirty="0" smtClean="0"/>
                        <a:t>- интеграция усилий различных специалистов и разных общественных институтов вокруг единого процесса наставничества.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2598389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7524" y="1393591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sz="1400" b="1" dirty="0" smtClean="0"/>
              <a:t>Цел</a:t>
            </a:r>
            <a:r>
              <a:rPr lang="ru-RU" sz="1400" dirty="0" smtClean="0"/>
              <a:t>ь наставничества «опытный учитель- молодой учитель» - </a:t>
            </a:r>
            <a:r>
              <a:rPr lang="ru-RU" sz="1400" dirty="0"/>
              <a:t>успешное закрепление на месте работы или в должности педагога молодого специалиста, повышение его профессионального потенциала и уровня, а также создание комфортной профессиональной </a:t>
            </a:r>
            <a:r>
              <a:rPr lang="ru-RU" sz="1400" dirty="0" smtClean="0"/>
              <a:t> </a:t>
            </a:r>
            <a:r>
              <a:rPr lang="ru-RU" sz="1400" dirty="0"/>
              <a:t>среды внутри учебного </a:t>
            </a:r>
            <a:r>
              <a:rPr lang="ru-RU" sz="1400" dirty="0" smtClean="0"/>
              <a:t>заведения.</a:t>
            </a:r>
          </a:p>
          <a:p>
            <a:pPr indent="449263" algn="just"/>
            <a:r>
              <a:rPr lang="ru-RU" sz="1400" b="1" dirty="0" smtClean="0"/>
              <a:t>Задачи:</a:t>
            </a:r>
            <a:r>
              <a:rPr lang="ru-RU" sz="1400" dirty="0" smtClean="0"/>
              <a:t> </a:t>
            </a:r>
            <a:r>
              <a:rPr lang="ru-RU" sz="1400" dirty="0"/>
              <a:t>способствовать формированию потребности заниматься анализом результатов своей профессиональной деятельности; развивать интерес к методике построения и организации результативного учебного процесса; ориентировать начинающего учителя на творческое использование передового педагогического опыта в своей деятельности; прививать молодому специалисту интерес к педагогической деятельности в целях его закрепления в образовательной организации; ускорить процесс профессионального становления </a:t>
            </a:r>
            <a:r>
              <a:rPr lang="ru-RU" sz="1400" dirty="0" smtClean="0"/>
              <a:t>учителя.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4259992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a18caffc2387836f4752a8f6b66511e4e1a013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41C5E1-75E8-43B7-9227-68ED7A1C029E}"/>
</file>

<file path=customXml/itemProps2.xml><?xml version="1.0" encoding="utf-8"?>
<ds:datastoreItem xmlns:ds="http://schemas.openxmlformats.org/officeDocument/2006/customXml" ds:itemID="{44849DCD-8F1C-4DFC-AB9F-6B6F0E1C1B63}"/>
</file>

<file path=customXml/itemProps3.xml><?xml version="1.0" encoding="utf-8"?>
<ds:datastoreItem xmlns:ds="http://schemas.openxmlformats.org/officeDocument/2006/customXml" ds:itemID="{0CCE1837-8D8A-46F3-84E5-AD8BD528F682}"/>
</file>

<file path=docProps/app.xml><?xml version="1.0" encoding="utf-8"?>
<Properties xmlns="http://schemas.openxmlformats.org/officeDocument/2006/extended-properties" xmlns:vt="http://schemas.openxmlformats.org/officeDocument/2006/docPropsVTypes">
  <Template>Библиотека_УУД</Template>
  <TotalTime>2197</TotalTime>
  <Words>2195</Words>
  <Application>Microsoft Office PowerPoint</Application>
  <PresentationFormat>Экран (4:3)</PresentationFormat>
  <Paragraphs>304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Times New Roman</vt:lpstr>
      <vt:lpstr>КОИРО2</vt:lpstr>
      <vt:lpstr>Цикл наставничества.  От первой встречи до завершения работы. Инструменты</vt:lpstr>
      <vt:lpstr>Использованные источники</vt:lpstr>
      <vt:lpstr>4.1.3. Форма «учитель–учитель». Ролевая ситуация: молодой педагог - опытный специалист. Входная диагностика цикла</vt:lpstr>
      <vt:lpstr>4.2.3. Форма «учитель – учитель». Итоговая диагностика  цикла</vt:lpstr>
      <vt:lpstr>Диагностика затруднений (дефицитов) наставника и наставляемого</vt:lpstr>
      <vt:lpstr>Диагностика затруднений (дефицитов) наставника и наставляемого</vt:lpstr>
      <vt:lpstr>Диагностика затруднений (дефицитов) наставника и наставляемого</vt:lpstr>
      <vt:lpstr>Диагностика затруднений (дефицитов) наставника и наставляемого</vt:lpstr>
      <vt:lpstr>Проектирование и планирование программы наставничества.  Направления программы</vt:lpstr>
      <vt:lpstr>Актуальные инструменты наставничества</vt:lpstr>
      <vt:lpstr>Актуальные инструменты наставничества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муниципального проекта поддержки школ с низкими результатами обучения и школ, функционирующих в неблагоприятных условиях</dc:title>
  <dc:creator>User</dc:creator>
  <cp:lastModifiedBy>User</cp:lastModifiedBy>
  <cp:revision>162</cp:revision>
  <dcterms:created xsi:type="dcterms:W3CDTF">2017-02-22T17:47:08Z</dcterms:created>
  <dcterms:modified xsi:type="dcterms:W3CDTF">2020-11-19T10:07:35Z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