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sldIdLst>
    <p:sldId id="256" r:id="rId2"/>
    <p:sldId id="276" r:id="rId3"/>
    <p:sldId id="257" r:id="rId4"/>
    <p:sldId id="258" r:id="rId5"/>
    <p:sldId id="277" r:id="rId6"/>
    <p:sldId id="259" r:id="rId7"/>
    <p:sldId id="260" r:id="rId8"/>
    <p:sldId id="262" r:id="rId9"/>
    <p:sldId id="263" r:id="rId10"/>
    <p:sldId id="278" r:id="rId11"/>
    <p:sldId id="264" r:id="rId12"/>
    <p:sldId id="266" r:id="rId13"/>
    <p:sldId id="265" r:id="rId14"/>
    <p:sldId id="267" r:id="rId15"/>
    <p:sldId id="268" r:id="rId16"/>
    <p:sldId id="269" r:id="rId17"/>
    <p:sldId id="270" r:id="rId18"/>
    <p:sldId id="261" r:id="rId19"/>
    <p:sldId id="271" r:id="rId20"/>
    <p:sldId id="272"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78" d="100"/>
          <a:sy n="78" d="100"/>
        </p:scale>
        <p:origin x="5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xmlns=""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CE66DA5-7751-4D3D-B753-58DF3B418763}"/>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xmlns=""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8293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6F6F2-8269-4B80-8EE3-81FEE0F9DFA6}"/>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4952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A074FE-F1B4-421F-A66E-FA351C8F99E9}"/>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16838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97BB2D-4E2C-4490-A2A3-4B68BCC5D2F9}"/>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834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xmlns=""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A58988-AD39-4AE9-8E6A-0907F0BE2673}"/>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xmlns=""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25736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3D8FDCB-69DA-4A8F-8B91-5CFF77897C27}"/>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6" name="Footer Placeholder 5">
            <a:extLst>
              <a:ext uri="{FF2B5EF4-FFF2-40B4-BE49-F238E27FC236}">
                <a16:creationId xmlns:a16="http://schemas.microsoft.com/office/drawing/2014/main" xmlns=""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4049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6B3EF2-2C04-480F-A570-14E520DD00DE}"/>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8" name="Footer Placeholder 7">
            <a:extLst>
              <a:ext uri="{FF2B5EF4-FFF2-40B4-BE49-F238E27FC236}">
                <a16:creationId xmlns:a16="http://schemas.microsoft.com/office/drawing/2014/main" xmlns=""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xmlns=""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52594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F1DFFF-E5C5-43DF-B71C-7270DB97372C}"/>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4" name="Footer Placeholder 3">
            <a:extLst>
              <a:ext uri="{FF2B5EF4-FFF2-40B4-BE49-F238E27FC236}">
                <a16:creationId xmlns:a16="http://schemas.microsoft.com/office/drawing/2014/main" xmlns=""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xmlns=""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7533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FF36D6-399B-43E3-84DD-9FC5119ECCE9}"/>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3" name="Footer Placeholder 2">
            <a:extLst>
              <a:ext uri="{FF2B5EF4-FFF2-40B4-BE49-F238E27FC236}">
                <a16:creationId xmlns:a16="http://schemas.microsoft.com/office/drawing/2014/main" xmlns=""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xmlns=""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0597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6AACE-FAFB-4934-8E3C-AB5B216353D8}"/>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6" name="Footer Placeholder 5">
            <a:extLst>
              <a:ext uri="{FF2B5EF4-FFF2-40B4-BE49-F238E27FC236}">
                <a16:creationId xmlns:a16="http://schemas.microsoft.com/office/drawing/2014/main" xmlns=""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98713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0C4E9A-CA29-4CCD-ACFA-B29F80FBA163}"/>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6" name="Footer Placeholder 5">
            <a:extLst>
              <a:ext uri="{FF2B5EF4-FFF2-40B4-BE49-F238E27FC236}">
                <a16:creationId xmlns:a16="http://schemas.microsoft.com/office/drawing/2014/main" xmlns=""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7918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11/19/2020</a:t>
            </a:fld>
            <a:endParaRPr lang="en-US" dirty="0"/>
          </a:p>
        </p:txBody>
      </p:sp>
      <p:sp>
        <p:nvSpPr>
          <p:cNvPr id="5" name="Footer Placeholder 4">
            <a:extLst>
              <a:ext uri="{FF2B5EF4-FFF2-40B4-BE49-F238E27FC236}">
                <a16:creationId xmlns:a16="http://schemas.microsoft.com/office/drawing/2014/main" xmlns=""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415652464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FA9B6C6-A247-48A8-9A1C-1E36FA9456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4803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Подзаголовок 2">
            <a:extLst>
              <a:ext uri="{FF2B5EF4-FFF2-40B4-BE49-F238E27FC236}">
                <a16:creationId xmlns:a16="http://schemas.microsoft.com/office/drawing/2014/main" xmlns="" id="{520059D8-31D5-42AD-9BEF-4012751ABBF6}"/>
              </a:ext>
            </a:extLst>
          </p:cNvPr>
          <p:cNvSpPr>
            <a:spLocks noGrp="1"/>
          </p:cNvSpPr>
          <p:nvPr>
            <p:ph type="subTitle" idx="1"/>
          </p:nvPr>
        </p:nvSpPr>
        <p:spPr>
          <a:xfrm>
            <a:off x="548640" y="970838"/>
            <a:ext cx="6208694" cy="1855365"/>
          </a:xfrm>
        </p:spPr>
        <p:txBody>
          <a:bodyPr>
            <a:noAutofit/>
          </a:bodyPr>
          <a:lstStyle/>
          <a:p>
            <a:pPr>
              <a:lnSpc>
                <a:spcPct val="150000"/>
              </a:lnSpc>
            </a:pPr>
            <a:r>
              <a:rPr lang="ru-RU" b="0" i="0" dirty="0">
                <a:solidFill>
                  <a:schemeClr val="bg1"/>
                </a:solidFill>
                <a:effectLst/>
                <a:latin typeface="Arial Black" panose="020B0A04020102020204" pitchFamily="34" charset="0"/>
              </a:rPr>
              <a:t>Реализация модели литературного наставничества во взаимодействии с региональной общественной организацией</a:t>
            </a:r>
            <a:endParaRPr lang="ru-RU" dirty="0">
              <a:solidFill>
                <a:schemeClr val="bg1"/>
              </a:solidFill>
            </a:endParaRPr>
          </a:p>
        </p:txBody>
      </p:sp>
      <p:pic>
        <p:nvPicPr>
          <p:cNvPr id="4" name="Picture 3">
            <a:extLst>
              <a:ext uri="{FF2B5EF4-FFF2-40B4-BE49-F238E27FC236}">
                <a16:creationId xmlns:a16="http://schemas.microsoft.com/office/drawing/2014/main" xmlns="" id="{A44B2558-511E-4B82-BA75-183DCBCBF2B7}"/>
              </a:ext>
            </a:extLst>
          </p:cNvPr>
          <p:cNvPicPr>
            <a:picLocks noChangeAspect="1"/>
          </p:cNvPicPr>
          <p:nvPr/>
        </p:nvPicPr>
        <p:blipFill rotWithShape="1">
          <a:blip r:embed="rId2"/>
          <a:srcRect l="17844" r="39045" b="1"/>
          <a:stretch/>
        </p:blipFill>
        <p:spPr>
          <a:xfrm>
            <a:off x="7468196" y="9"/>
            <a:ext cx="4723804" cy="6875607"/>
          </a:xfrm>
          <a:prstGeom prst="rect">
            <a:avLst/>
          </a:prstGeom>
        </p:spPr>
      </p:pic>
      <p:sp>
        <p:nvSpPr>
          <p:cNvPr id="11" name="Graphic 13">
            <a:extLst>
              <a:ext uri="{FF2B5EF4-FFF2-40B4-BE49-F238E27FC236}">
                <a16:creationId xmlns:a16="http://schemas.microsoft.com/office/drawing/2014/main" xmlns="" id="{C5CB530E-515E-412C-9DF1-5F8FFBD6F3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13" name="Graphic 12">
            <a:extLst>
              <a:ext uri="{FF2B5EF4-FFF2-40B4-BE49-F238E27FC236}">
                <a16:creationId xmlns:a16="http://schemas.microsoft.com/office/drawing/2014/main" xmlns="" id="{712D4376-A578-4FF1-94FC-245E7A6A48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5" name="Graphic 15">
            <a:extLst>
              <a:ext uri="{FF2B5EF4-FFF2-40B4-BE49-F238E27FC236}">
                <a16:creationId xmlns:a16="http://schemas.microsoft.com/office/drawing/2014/main" xmlns="" id="{AEA7509D-F04F-40CB-A0B3-EEF16499C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xmlns="" id="{56020367-4FD5-4596-8E10-C5F095CD8DB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5145" y="350520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1A223F7E-9122-4CC3-B0CD-7FCF3071DB8E}"/>
              </a:ext>
            </a:extLst>
          </p:cNvPr>
          <p:cNvSpPr txBox="1"/>
          <p:nvPr/>
        </p:nvSpPr>
        <p:spPr>
          <a:xfrm>
            <a:off x="1148170" y="3283477"/>
            <a:ext cx="6059080" cy="1261884"/>
          </a:xfrm>
          <a:prstGeom prst="rect">
            <a:avLst/>
          </a:prstGeom>
          <a:noFill/>
        </p:spPr>
        <p:txBody>
          <a:bodyPr wrap="square" rtlCol="0">
            <a:spAutoFit/>
          </a:bodyPr>
          <a:lstStyle/>
          <a:p>
            <a:endParaRPr lang="ru-RU" sz="1400" b="1" i="1" dirty="0">
              <a:solidFill>
                <a:srgbClr val="333333"/>
              </a:solidFill>
              <a:effectLst/>
              <a:latin typeface="arial" panose="020B0604020202020204" pitchFamily="34" charset="0"/>
            </a:endParaRPr>
          </a:p>
          <a:p>
            <a:r>
              <a:rPr lang="ru-RU" sz="1400" b="1" i="1" dirty="0">
                <a:solidFill>
                  <a:srgbClr val="333333"/>
                </a:solidFill>
                <a:effectLst/>
                <a:latin typeface="arial" panose="020B0604020202020204" pitchFamily="34" charset="0"/>
              </a:rPr>
              <a:t>Екатерина Евгеньевна Иванова (Каргопольцева) - </a:t>
            </a:r>
            <a:r>
              <a:rPr lang="ru-RU" sz="1200" b="0" i="1" dirty="0">
                <a:solidFill>
                  <a:srgbClr val="333333"/>
                </a:solidFill>
                <a:effectLst/>
                <a:latin typeface="arial" panose="020B0604020202020204" pitchFamily="34" charset="0"/>
              </a:rPr>
              <a:t>методист ГБУ ДО КО «Центр «</a:t>
            </a:r>
            <a:r>
              <a:rPr lang="ru-RU" sz="1200" b="0" i="1" dirty="0" smtClean="0">
                <a:solidFill>
                  <a:srgbClr val="333333"/>
                </a:solidFill>
                <a:effectLst/>
                <a:latin typeface="arial" panose="020B0604020202020204" pitchFamily="34" charset="0"/>
              </a:rPr>
              <a:t>Одарённые </a:t>
            </a:r>
            <a:r>
              <a:rPr lang="ru-RU" sz="1200" b="0" i="1" dirty="0">
                <a:solidFill>
                  <a:srgbClr val="333333"/>
                </a:solidFill>
                <a:effectLst/>
                <a:latin typeface="arial" panose="020B0604020202020204" pitchFamily="34" charset="0"/>
              </a:rPr>
              <a:t>школьники», член Союза писателей России, член Правления Костромской областной писательской организации, руководитель Совета молодых литераторов Костромской областной писательской организации.</a:t>
            </a:r>
            <a:endParaRPr lang="ru-RU" sz="1200" i="1" dirty="0"/>
          </a:p>
        </p:txBody>
      </p:sp>
      <p:pic>
        <p:nvPicPr>
          <p:cNvPr id="1028" name="Picture 4" descr="Эмблема Центра">
            <a:extLst>
              <a:ext uri="{FF2B5EF4-FFF2-40B4-BE49-F238E27FC236}">
                <a16:creationId xmlns:a16="http://schemas.microsoft.com/office/drawing/2014/main" xmlns="" id="{13C2E01C-AA4B-4BE4-80A5-76E2135F3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619" y="206032"/>
            <a:ext cx="1830724" cy="2179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3F9C0808-F714-4DBA-BA4C-17F262AAD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2139" y="2062347"/>
            <a:ext cx="1830724" cy="21794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un1-97.userapi.com/impf/c840223/v840223006/611af/YdE5h8KSBBI.jpg?size=100x0&amp;quality=96&amp;crop=75,90,1403,1403&amp;sign=c78a912c8f014de9e95f00828072d851&amp;av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112" y="3914419"/>
            <a:ext cx="1834635" cy="2168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896600" y="4241781"/>
            <a:ext cx="2094807" cy="461665"/>
          </a:xfrm>
          <a:prstGeom prst="rect">
            <a:avLst/>
          </a:prstGeom>
          <a:noFill/>
        </p:spPr>
        <p:txBody>
          <a:bodyPr wrap="square" rtlCol="0">
            <a:spAutoFit/>
          </a:bodyPr>
          <a:lstStyle/>
          <a:p>
            <a:r>
              <a:rPr lang="ru-RU" sz="1200" dirty="0" smtClean="0">
                <a:solidFill>
                  <a:schemeClr val="bg1"/>
                </a:solidFill>
              </a:rPr>
              <a:t>Костромская областная писательская организация</a:t>
            </a:r>
            <a:endParaRPr lang="ru-RU" sz="1200" dirty="0">
              <a:solidFill>
                <a:schemeClr val="bg1"/>
              </a:solidFill>
            </a:endParaRPr>
          </a:p>
        </p:txBody>
      </p:sp>
      <p:sp>
        <p:nvSpPr>
          <p:cNvPr id="16" name="TextBox 15"/>
          <p:cNvSpPr txBox="1"/>
          <p:nvPr/>
        </p:nvSpPr>
        <p:spPr>
          <a:xfrm>
            <a:off x="7867332" y="6082452"/>
            <a:ext cx="2224319" cy="646331"/>
          </a:xfrm>
          <a:prstGeom prst="rect">
            <a:avLst/>
          </a:prstGeom>
          <a:noFill/>
        </p:spPr>
        <p:txBody>
          <a:bodyPr wrap="square" rtlCol="0">
            <a:spAutoFit/>
          </a:bodyPr>
          <a:lstStyle/>
          <a:p>
            <a:r>
              <a:rPr lang="ru-RU" sz="1200" dirty="0" smtClean="0">
                <a:solidFill>
                  <a:schemeClr val="bg1"/>
                </a:solidFill>
              </a:rPr>
              <a:t>Совет молодых литераторов Костромской областной писательской организации</a:t>
            </a:r>
            <a:endParaRPr lang="ru-RU" sz="1200" dirty="0">
              <a:solidFill>
                <a:schemeClr val="bg1"/>
              </a:solidFill>
            </a:endParaRPr>
          </a:p>
        </p:txBody>
      </p:sp>
    </p:spTree>
    <p:extLst>
      <p:ext uri="{BB962C8B-B14F-4D97-AF65-F5344CB8AC3E}">
        <p14:creationId xmlns:p14="http://schemas.microsoft.com/office/powerpoint/2010/main" val="186000606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3164" y="532015"/>
            <a:ext cx="9883832" cy="1754326"/>
          </a:xfrm>
          <a:prstGeom prst="rect">
            <a:avLst/>
          </a:prstGeom>
          <a:noFill/>
        </p:spPr>
        <p:txBody>
          <a:bodyPr wrap="square" rtlCol="0">
            <a:spAutoFit/>
          </a:bodyPr>
          <a:lstStyle/>
          <a:p>
            <a:pPr algn="ctr"/>
            <a:r>
              <a:rPr lang="ru-RU" b="1" dirty="0" smtClean="0">
                <a:solidFill>
                  <a:schemeClr val="accent3">
                    <a:lumMod val="50000"/>
                  </a:schemeClr>
                </a:solidFill>
              </a:rPr>
              <a:t>Формы работы с обучающимися в рамках дополнительной общеразвивающей программы «Живое слово»:</a:t>
            </a:r>
          </a:p>
          <a:p>
            <a:pPr marL="285750" indent="-285750" algn="just">
              <a:buFont typeface="Arial" panose="020B0604020202020204" pitchFamily="34" charset="0"/>
              <a:buChar char="•"/>
            </a:pPr>
            <a:r>
              <a:rPr lang="ru-RU" b="1" dirty="0">
                <a:solidFill>
                  <a:schemeClr val="accent3">
                    <a:lumMod val="50000"/>
                  </a:schemeClr>
                </a:solidFill>
              </a:rPr>
              <a:t>л</a:t>
            </a:r>
            <a:r>
              <a:rPr lang="ru-RU" b="1" dirty="0" smtClean="0">
                <a:solidFill>
                  <a:schemeClr val="accent3">
                    <a:lumMod val="50000"/>
                  </a:schemeClr>
                </a:solidFill>
              </a:rPr>
              <a:t>екция</a:t>
            </a:r>
          </a:p>
          <a:p>
            <a:pPr marL="285750" indent="-285750" algn="just">
              <a:buFont typeface="Arial" panose="020B0604020202020204" pitchFamily="34" charset="0"/>
              <a:buChar char="•"/>
            </a:pPr>
            <a:r>
              <a:rPr lang="ru-RU" b="1" dirty="0">
                <a:solidFill>
                  <a:schemeClr val="accent3">
                    <a:lumMod val="50000"/>
                  </a:schemeClr>
                </a:solidFill>
              </a:rPr>
              <a:t>п</a:t>
            </a:r>
            <a:r>
              <a:rPr lang="ru-RU" b="1" dirty="0" smtClean="0">
                <a:solidFill>
                  <a:schemeClr val="accent3">
                    <a:lumMod val="50000"/>
                  </a:schemeClr>
                </a:solidFill>
              </a:rPr>
              <a:t>рактическое занятие</a:t>
            </a:r>
          </a:p>
          <a:p>
            <a:pPr marL="285750" indent="-285750" algn="just">
              <a:buFont typeface="Arial" panose="020B0604020202020204" pitchFamily="34" charset="0"/>
              <a:buChar char="•"/>
            </a:pPr>
            <a:r>
              <a:rPr lang="ru-RU" b="1" dirty="0">
                <a:solidFill>
                  <a:schemeClr val="accent3">
                    <a:lumMod val="50000"/>
                  </a:schemeClr>
                </a:solidFill>
              </a:rPr>
              <a:t>и</a:t>
            </a:r>
            <a:r>
              <a:rPr lang="ru-RU" b="1" dirty="0" smtClean="0">
                <a:solidFill>
                  <a:schemeClr val="accent3">
                    <a:lumMod val="50000"/>
                  </a:schemeClr>
                </a:solidFill>
              </a:rPr>
              <a:t>ндивидуальное занятие</a:t>
            </a:r>
          </a:p>
          <a:p>
            <a:pPr marL="285750" indent="-285750" algn="just">
              <a:buFont typeface="Arial" panose="020B0604020202020204" pitchFamily="34" charset="0"/>
              <a:buChar char="•"/>
            </a:pPr>
            <a:r>
              <a:rPr lang="ru-RU" b="1" dirty="0">
                <a:solidFill>
                  <a:schemeClr val="accent3">
                    <a:lumMod val="50000"/>
                  </a:schemeClr>
                </a:solidFill>
              </a:rPr>
              <a:t>к</a:t>
            </a:r>
            <a:r>
              <a:rPr lang="ru-RU" b="1" dirty="0" smtClean="0">
                <a:solidFill>
                  <a:schemeClr val="accent3">
                    <a:lumMod val="50000"/>
                  </a:schemeClr>
                </a:solidFill>
              </a:rPr>
              <a:t>онсультирование (по доработке авторского художественного текста)</a:t>
            </a:r>
            <a:endParaRPr lang="ru-RU" b="1" dirty="0">
              <a:solidFill>
                <a:schemeClr val="accent3">
                  <a:lumMod val="50000"/>
                </a:schemeClr>
              </a:solidFill>
            </a:endParaRPr>
          </a:p>
        </p:txBody>
      </p:sp>
      <p:pic>
        <p:nvPicPr>
          <p:cNvPr id="5" name="Рисунок 4"/>
          <p:cNvPicPr>
            <a:picLocks noChangeAspect="1"/>
          </p:cNvPicPr>
          <p:nvPr/>
        </p:nvPicPr>
        <p:blipFill>
          <a:blip r:embed="rId2"/>
          <a:stretch>
            <a:fillRect/>
          </a:stretch>
        </p:blipFill>
        <p:spPr>
          <a:xfrm>
            <a:off x="906779" y="2491336"/>
            <a:ext cx="11129849" cy="3680863"/>
          </a:xfrm>
          <a:prstGeom prst="rect">
            <a:avLst/>
          </a:prstGeom>
        </p:spPr>
      </p:pic>
    </p:spTree>
    <p:extLst>
      <p:ext uri="{BB962C8B-B14F-4D97-AF65-F5344CB8AC3E}">
        <p14:creationId xmlns:p14="http://schemas.microsoft.com/office/powerpoint/2010/main" val="13096396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197033" y="1152307"/>
            <a:ext cx="5444258" cy="5490451"/>
          </a:xfrm>
          <a:prstGeom prst="rect">
            <a:avLst/>
          </a:prstGeom>
        </p:spPr>
      </p:pic>
      <p:sp>
        <p:nvSpPr>
          <p:cNvPr id="5" name="TextBox 4"/>
          <p:cNvSpPr txBox="1"/>
          <p:nvPr/>
        </p:nvSpPr>
        <p:spPr>
          <a:xfrm>
            <a:off x="1105592" y="374073"/>
            <a:ext cx="10349345" cy="369332"/>
          </a:xfrm>
          <a:prstGeom prst="rect">
            <a:avLst/>
          </a:prstGeom>
          <a:noFill/>
        </p:spPr>
        <p:txBody>
          <a:bodyPr wrap="square" rtlCol="0">
            <a:spAutoFit/>
          </a:bodyPr>
          <a:lstStyle/>
          <a:p>
            <a:pPr algn="ctr"/>
            <a:r>
              <a:rPr lang="ru-RU" b="1" dirty="0" smtClean="0">
                <a:solidFill>
                  <a:schemeClr val="accent3">
                    <a:lumMod val="50000"/>
                  </a:schemeClr>
                </a:solidFill>
              </a:rPr>
              <a:t>Формирование молодёжного литературного сообщества в формате региона</a:t>
            </a:r>
            <a:endParaRPr lang="ru-RU" b="1" dirty="0">
              <a:solidFill>
                <a:schemeClr val="accent3">
                  <a:lumMod val="50000"/>
                </a:schemeClr>
              </a:solidFill>
            </a:endParaRPr>
          </a:p>
        </p:txBody>
      </p:sp>
      <p:sp>
        <p:nvSpPr>
          <p:cNvPr id="6" name="TextBox 5"/>
          <p:cNvSpPr txBox="1"/>
          <p:nvPr/>
        </p:nvSpPr>
        <p:spPr>
          <a:xfrm>
            <a:off x="7032567" y="1152307"/>
            <a:ext cx="4422370" cy="3139321"/>
          </a:xfrm>
          <a:prstGeom prst="rect">
            <a:avLst/>
          </a:prstGeom>
          <a:noFill/>
        </p:spPr>
        <p:txBody>
          <a:bodyPr wrap="square" rtlCol="0">
            <a:spAutoFit/>
          </a:bodyPr>
          <a:lstStyle/>
          <a:p>
            <a:pPr algn="just"/>
            <a:r>
              <a:rPr lang="ru-RU" dirty="0" smtClean="0"/>
              <a:t>В июле </a:t>
            </a:r>
            <a:r>
              <a:rPr lang="ru-RU" dirty="0"/>
              <a:t>2020 </a:t>
            </a:r>
            <a:r>
              <a:rPr lang="ru-RU" dirty="0" smtClean="0"/>
              <a:t>года для </a:t>
            </a:r>
            <a:r>
              <a:rPr lang="ru-RU" dirty="0"/>
              <a:t>начинающих литераторов </a:t>
            </a:r>
            <a:r>
              <a:rPr lang="ru-RU" dirty="0" smtClean="0"/>
              <a:t>в социальной сети «</a:t>
            </a:r>
            <a:r>
              <a:rPr lang="ru-RU" dirty="0" err="1" smtClean="0"/>
              <a:t>Вконтакте</a:t>
            </a:r>
            <a:r>
              <a:rPr lang="ru-RU" dirty="0" smtClean="0"/>
              <a:t>» создана тематическая </a:t>
            </a:r>
            <a:r>
              <a:rPr lang="ru-RU" b="1" dirty="0" smtClean="0"/>
              <a:t>группа «ЖИВОЕ СЛОВО»</a:t>
            </a:r>
            <a:r>
              <a:rPr lang="ru-RU" dirty="0" smtClean="0"/>
              <a:t>. </a:t>
            </a:r>
          </a:p>
          <a:p>
            <a:pPr algn="just"/>
            <a:endParaRPr lang="ru-RU" dirty="0"/>
          </a:p>
          <a:p>
            <a:pPr algn="just"/>
            <a:r>
              <a:rPr lang="ru-RU" dirty="0" smtClean="0">
                <a:solidFill>
                  <a:schemeClr val="accent3">
                    <a:lumMod val="50000"/>
                  </a:schemeClr>
                </a:solidFill>
              </a:rPr>
              <a:t>Администраторы группы:</a:t>
            </a:r>
          </a:p>
          <a:p>
            <a:pPr marL="285750" indent="-285750" algn="just">
              <a:buFont typeface="Arial" panose="020B0604020202020204" pitchFamily="34" charset="0"/>
              <a:buChar char="•"/>
            </a:pPr>
            <a:r>
              <a:rPr lang="ru-RU" dirty="0" smtClean="0"/>
              <a:t>ГБУ ДО КО «Центр «Одарённые школьники»;</a:t>
            </a:r>
          </a:p>
          <a:p>
            <a:pPr marL="285750" indent="-285750" algn="just">
              <a:buFont typeface="Arial" panose="020B0604020202020204" pitchFamily="34" charset="0"/>
              <a:buChar char="•"/>
            </a:pPr>
            <a:r>
              <a:rPr lang="ru-RU" dirty="0" smtClean="0"/>
              <a:t>Совет молодых литераторов Костромской областной писательской организации.</a:t>
            </a:r>
            <a:endParaRPr lang="ru-RU" dirty="0"/>
          </a:p>
        </p:txBody>
      </p:sp>
      <p:sp>
        <p:nvSpPr>
          <p:cNvPr id="7" name="TextBox 6"/>
          <p:cNvSpPr txBox="1"/>
          <p:nvPr/>
        </p:nvSpPr>
        <p:spPr>
          <a:xfrm>
            <a:off x="7099069" y="4613564"/>
            <a:ext cx="4480560" cy="1200329"/>
          </a:xfrm>
          <a:prstGeom prst="rect">
            <a:avLst/>
          </a:prstGeom>
          <a:noFill/>
        </p:spPr>
        <p:txBody>
          <a:bodyPr wrap="square" rtlCol="0">
            <a:spAutoFit/>
          </a:bodyPr>
          <a:lstStyle/>
          <a:p>
            <a:r>
              <a:rPr lang="ru-RU" dirty="0" smtClean="0">
                <a:solidFill>
                  <a:schemeClr val="accent3">
                    <a:lumMod val="50000"/>
                  </a:schemeClr>
                </a:solidFill>
              </a:rPr>
              <a:t>Литературное наставничество </a:t>
            </a:r>
            <a:r>
              <a:rPr lang="ru-RU" dirty="0" smtClean="0"/>
              <a:t>в рамках группы «Живое слово» осуществляется членами СМЛ (посредством личной переписки с начинающими авторами).</a:t>
            </a:r>
            <a:endParaRPr lang="ru-RU" dirty="0"/>
          </a:p>
        </p:txBody>
      </p:sp>
    </p:spTree>
    <p:extLst>
      <p:ext uri="{BB962C8B-B14F-4D97-AF65-F5344CB8AC3E}">
        <p14:creationId xmlns:p14="http://schemas.microsoft.com/office/powerpoint/2010/main" val="36034681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1025" y="349135"/>
            <a:ext cx="10565477" cy="369332"/>
          </a:xfrm>
          <a:prstGeom prst="rect">
            <a:avLst/>
          </a:prstGeom>
          <a:noFill/>
        </p:spPr>
        <p:txBody>
          <a:bodyPr wrap="square" rtlCol="0">
            <a:spAutoFit/>
          </a:bodyPr>
          <a:lstStyle/>
          <a:p>
            <a:pPr algn="ctr"/>
            <a:r>
              <a:rPr lang="ru-RU" b="1" dirty="0" smtClean="0">
                <a:solidFill>
                  <a:schemeClr val="accent3">
                    <a:lumMod val="50000"/>
                  </a:schemeClr>
                </a:solidFill>
              </a:rPr>
              <a:t>Контент группы «Живое слово» выстраивается по типу литературного журнала</a:t>
            </a:r>
            <a:endParaRPr lang="ru-RU" b="1" dirty="0">
              <a:solidFill>
                <a:schemeClr val="accent3">
                  <a:lumMod val="50000"/>
                </a:schemeClr>
              </a:solidFill>
            </a:endParaRPr>
          </a:p>
        </p:txBody>
      </p:sp>
      <p:pic>
        <p:nvPicPr>
          <p:cNvPr id="5" name="Рисунок 4"/>
          <p:cNvPicPr>
            <a:picLocks noChangeAspect="1"/>
          </p:cNvPicPr>
          <p:nvPr/>
        </p:nvPicPr>
        <p:blipFill>
          <a:blip r:embed="rId2"/>
          <a:stretch>
            <a:fillRect/>
          </a:stretch>
        </p:blipFill>
        <p:spPr>
          <a:xfrm>
            <a:off x="1644989" y="821899"/>
            <a:ext cx="4128094" cy="5811656"/>
          </a:xfrm>
          <a:prstGeom prst="rect">
            <a:avLst/>
          </a:prstGeom>
        </p:spPr>
      </p:pic>
      <p:pic>
        <p:nvPicPr>
          <p:cNvPr id="6" name="Рисунок 5"/>
          <p:cNvPicPr>
            <a:picLocks noChangeAspect="1"/>
          </p:cNvPicPr>
          <p:nvPr/>
        </p:nvPicPr>
        <p:blipFill>
          <a:blip r:embed="rId3"/>
          <a:stretch>
            <a:fillRect/>
          </a:stretch>
        </p:blipFill>
        <p:spPr>
          <a:xfrm>
            <a:off x="6317178" y="784937"/>
            <a:ext cx="4241780" cy="5848618"/>
          </a:xfrm>
          <a:prstGeom prst="rect">
            <a:avLst/>
          </a:prstGeom>
        </p:spPr>
      </p:pic>
    </p:spTree>
    <p:extLst>
      <p:ext uri="{BB962C8B-B14F-4D97-AF65-F5344CB8AC3E}">
        <p14:creationId xmlns:p14="http://schemas.microsoft.com/office/powerpoint/2010/main" val="35422720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79170" y="404199"/>
            <a:ext cx="9717578" cy="369332"/>
          </a:xfrm>
          <a:prstGeom prst="rect">
            <a:avLst/>
          </a:prstGeom>
        </p:spPr>
        <p:txBody>
          <a:bodyPr wrap="square">
            <a:spAutoFit/>
          </a:bodyPr>
          <a:lstStyle/>
          <a:p>
            <a:pPr algn="ctr"/>
            <a:r>
              <a:rPr lang="ru-RU" b="1" dirty="0">
                <a:solidFill>
                  <a:schemeClr val="accent3">
                    <a:lumMod val="50000"/>
                  </a:schemeClr>
                </a:solidFill>
              </a:rPr>
              <a:t>Контент группы «Живое слово» выстраивается по типу литературного журнала</a:t>
            </a:r>
          </a:p>
        </p:txBody>
      </p:sp>
      <p:pic>
        <p:nvPicPr>
          <p:cNvPr id="5" name="Рисунок 4"/>
          <p:cNvPicPr>
            <a:picLocks noChangeAspect="1"/>
          </p:cNvPicPr>
          <p:nvPr/>
        </p:nvPicPr>
        <p:blipFill>
          <a:blip r:embed="rId2"/>
          <a:stretch>
            <a:fillRect/>
          </a:stretch>
        </p:blipFill>
        <p:spPr>
          <a:xfrm>
            <a:off x="1679170" y="865256"/>
            <a:ext cx="4364182" cy="5774472"/>
          </a:xfrm>
          <a:prstGeom prst="rect">
            <a:avLst/>
          </a:prstGeom>
        </p:spPr>
      </p:pic>
      <p:pic>
        <p:nvPicPr>
          <p:cNvPr id="6" name="Рисунок 5"/>
          <p:cNvPicPr>
            <a:picLocks noChangeAspect="1"/>
          </p:cNvPicPr>
          <p:nvPr/>
        </p:nvPicPr>
        <p:blipFill>
          <a:blip r:embed="rId3"/>
          <a:stretch>
            <a:fillRect/>
          </a:stretch>
        </p:blipFill>
        <p:spPr>
          <a:xfrm>
            <a:off x="6752189" y="865256"/>
            <a:ext cx="4230532" cy="5774472"/>
          </a:xfrm>
          <a:prstGeom prst="rect">
            <a:avLst/>
          </a:prstGeom>
        </p:spPr>
      </p:pic>
    </p:spTree>
    <p:extLst>
      <p:ext uri="{BB962C8B-B14F-4D97-AF65-F5344CB8AC3E}">
        <p14:creationId xmlns:p14="http://schemas.microsoft.com/office/powerpoint/2010/main" val="21302326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0800000" flipH="1" flipV="1">
            <a:off x="1772462" y="452459"/>
            <a:ext cx="9275152" cy="369332"/>
          </a:xfrm>
          <a:prstGeom prst="rect">
            <a:avLst/>
          </a:prstGeom>
          <a:noFill/>
        </p:spPr>
        <p:txBody>
          <a:bodyPr wrap="square" rtlCol="0">
            <a:spAutoFit/>
          </a:bodyPr>
          <a:lstStyle/>
          <a:p>
            <a:pPr algn="ctr"/>
            <a:r>
              <a:rPr lang="ru-RU" b="1" dirty="0" smtClean="0">
                <a:solidFill>
                  <a:schemeClr val="accent3">
                    <a:lumMod val="50000"/>
                  </a:schemeClr>
                </a:solidFill>
              </a:rPr>
              <a:t>Областной конкурс юных поэтов и прозаиков «Литературный дебют»</a:t>
            </a:r>
            <a:endParaRPr lang="ru-RU" b="1" dirty="0">
              <a:solidFill>
                <a:schemeClr val="accent3">
                  <a:lumMod val="50000"/>
                </a:schemeClr>
              </a:solidFill>
            </a:endParaRPr>
          </a:p>
        </p:txBody>
      </p:sp>
      <p:sp>
        <p:nvSpPr>
          <p:cNvPr id="3" name="TextBox 2"/>
          <p:cNvSpPr txBox="1"/>
          <p:nvPr/>
        </p:nvSpPr>
        <p:spPr>
          <a:xfrm>
            <a:off x="1113905" y="1047404"/>
            <a:ext cx="10374283" cy="4247317"/>
          </a:xfrm>
          <a:prstGeom prst="rect">
            <a:avLst/>
          </a:prstGeom>
          <a:noFill/>
        </p:spPr>
        <p:txBody>
          <a:bodyPr wrap="square" rtlCol="0">
            <a:spAutoFit/>
          </a:bodyPr>
          <a:lstStyle/>
          <a:p>
            <a:pPr algn="ctr"/>
            <a:r>
              <a:rPr lang="ru-RU" dirty="0"/>
              <a:t>Областной конкурс </a:t>
            </a:r>
            <a:r>
              <a:rPr lang="ru-RU" dirty="0" smtClean="0"/>
              <a:t>«</a:t>
            </a:r>
            <a:r>
              <a:rPr lang="ru-RU" dirty="0"/>
              <a:t>Литературный дебют» </a:t>
            </a:r>
            <a:endParaRPr lang="ru-RU" dirty="0" smtClean="0"/>
          </a:p>
          <a:p>
            <a:pPr algn="ctr"/>
            <a:r>
              <a:rPr lang="ru-RU" dirty="0" smtClean="0"/>
              <a:t>проводится в </a:t>
            </a:r>
            <a:r>
              <a:rPr lang="ru-RU" dirty="0"/>
              <a:t>соответствии с федеральным проектом </a:t>
            </a:r>
            <a:r>
              <a:rPr lang="ru-RU" dirty="0">
                <a:solidFill>
                  <a:schemeClr val="accent3">
                    <a:lumMod val="50000"/>
                  </a:schemeClr>
                </a:solidFill>
              </a:rPr>
              <a:t>«Успех каждого ребёнка</a:t>
            </a:r>
            <a:r>
              <a:rPr lang="ru-RU" dirty="0" smtClean="0">
                <a:solidFill>
                  <a:schemeClr val="accent3">
                    <a:lumMod val="50000"/>
                  </a:schemeClr>
                </a:solidFill>
              </a:rPr>
              <a:t>».</a:t>
            </a:r>
          </a:p>
          <a:p>
            <a:pPr algn="ctr"/>
            <a:endParaRPr lang="ru-RU" dirty="0"/>
          </a:p>
          <a:p>
            <a:pPr algn="ctr"/>
            <a:r>
              <a:rPr lang="ru-RU" b="1" dirty="0"/>
              <a:t>Цель</a:t>
            </a:r>
            <a:r>
              <a:rPr lang="ru-RU" dirty="0"/>
              <a:t> </a:t>
            </a:r>
            <a:r>
              <a:rPr lang="ru-RU" b="1" dirty="0"/>
              <a:t>Конкурса</a:t>
            </a:r>
            <a:r>
              <a:rPr lang="ru-RU" dirty="0"/>
              <a:t> - содействовать выявлению в образовательных организациях Костромской области обучающихся, имеющих литературно-творческую одарённость; организовать поддержку и продвижение лучших поэтических и прозаических произведений юных авторов в образовательной среде и писательском сообществе </a:t>
            </a:r>
            <a:r>
              <a:rPr lang="ru-RU" dirty="0" smtClean="0"/>
              <a:t>региона.</a:t>
            </a:r>
          </a:p>
          <a:p>
            <a:pPr algn="ctr"/>
            <a:endParaRPr lang="ru-RU" dirty="0"/>
          </a:p>
          <a:p>
            <a:pPr algn="ctr"/>
            <a:r>
              <a:rPr lang="ru-RU" b="1" dirty="0"/>
              <a:t>Лучшие произведения участников Конкурса будут опубликованы в сборнике «Литературный дебют</a:t>
            </a:r>
            <a:r>
              <a:rPr lang="ru-RU" b="1" dirty="0" smtClean="0"/>
              <a:t>», вступительную статью к которому напишет Н.Н. </a:t>
            </a:r>
            <a:r>
              <a:rPr lang="ru-RU" b="1" dirty="0" err="1" smtClean="0"/>
              <a:t>Мусинова</a:t>
            </a:r>
            <a:r>
              <a:rPr lang="ru-RU" b="1" dirty="0" smtClean="0"/>
              <a:t>, председатель Костромской областной писательской организации.</a:t>
            </a:r>
            <a:endParaRPr lang="ru-RU" dirty="0" smtClean="0"/>
          </a:p>
          <a:p>
            <a:pPr algn="ctr"/>
            <a:r>
              <a:rPr lang="ru-RU" dirty="0" smtClean="0"/>
              <a:t>Выпуск </a:t>
            </a:r>
            <a:r>
              <a:rPr lang="ru-RU" dirty="0"/>
              <a:t>издания планируется при поддержке Костромского областного отделения Российского детского </a:t>
            </a:r>
            <a:r>
              <a:rPr lang="ru-RU" dirty="0" smtClean="0"/>
              <a:t>фонда.</a:t>
            </a:r>
          </a:p>
          <a:p>
            <a:pPr algn="ctr"/>
            <a:endParaRPr lang="ru-RU" dirty="0"/>
          </a:p>
          <a:p>
            <a:pPr algn="ctr"/>
            <a:endParaRPr lang="ru-RU" dirty="0"/>
          </a:p>
        </p:txBody>
      </p:sp>
      <p:pic>
        <p:nvPicPr>
          <p:cNvPr id="5" name="Рисунок 4"/>
          <p:cNvPicPr>
            <a:picLocks noChangeAspect="1"/>
          </p:cNvPicPr>
          <p:nvPr/>
        </p:nvPicPr>
        <p:blipFill>
          <a:blip r:embed="rId2"/>
          <a:stretch>
            <a:fillRect/>
          </a:stretch>
        </p:blipFill>
        <p:spPr>
          <a:xfrm>
            <a:off x="7998939" y="5156074"/>
            <a:ext cx="680907" cy="1402668"/>
          </a:xfrm>
          <a:prstGeom prst="rect">
            <a:avLst/>
          </a:prstGeom>
        </p:spPr>
      </p:pic>
      <p:pic>
        <p:nvPicPr>
          <p:cNvPr id="6" name="Рисунок 5"/>
          <p:cNvPicPr>
            <a:picLocks noChangeAspect="1"/>
          </p:cNvPicPr>
          <p:nvPr/>
        </p:nvPicPr>
        <p:blipFill>
          <a:blip r:embed="rId3"/>
          <a:stretch>
            <a:fillRect/>
          </a:stretch>
        </p:blipFill>
        <p:spPr>
          <a:xfrm>
            <a:off x="2050037" y="5096422"/>
            <a:ext cx="1366754" cy="1619307"/>
          </a:xfrm>
          <a:prstGeom prst="rect">
            <a:avLst/>
          </a:prstGeom>
        </p:spPr>
      </p:pic>
      <p:pic>
        <p:nvPicPr>
          <p:cNvPr id="7" name="Рисунок 6"/>
          <p:cNvPicPr>
            <a:picLocks noChangeAspect="1"/>
          </p:cNvPicPr>
          <p:nvPr/>
        </p:nvPicPr>
        <p:blipFill>
          <a:blip r:embed="rId4"/>
          <a:stretch>
            <a:fillRect/>
          </a:stretch>
        </p:blipFill>
        <p:spPr>
          <a:xfrm>
            <a:off x="5175646" y="5294721"/>
            <a:ext cx="1064438" cy="1264021"/>
          </a:xfrm>
          <a:prstGeom prst="rect">
            <a:avLst/>
          </a:prstGeom>
        </p:spPr>
      </p:pic>
      <p:pic>
        <p:nvPicPr>
          <p:cNvPr id="8" name="Рисунок 7"/>
          <p:cNvPicPr>
            <a:picLocks noChangeAspect="1"/>
          </p:cNvPicPr>
          <p:nvPr/>
        </p:nvPicPr>
        <p:blipFill>
          <a:blip r:embed="rId5"/>
          <a:stretch>
            <a:fillRect/>
          </a:stretch>
        </p:blipFill>
        <p:spPr>
          <a:xfrm>
            <a:off x="10104249" y="5009282"/>
            <a:ext cx="1383939" cy="1549460"/>
          </a:xfrm>
          <a:prstGeom prst="rect">
            <a:avLst/>
          </a:prstGeom>
        </p:spPr>
      </p:pic>
    </p:spTree>
    <p:extLst>
      <p:ext uri="{BB962C8B-B14F-4D97-AF65-F5344CB8AC3E}">
        <p14:creationId xmlns:p14="http://schemas.microsoft.com/office/powerpoint/2010/main" val="21078978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89152" y="1025664"/>
            <a:ext cx="9468196" cy="4801314"/>
          </a:xfrm>
          <a:prstGeom prst="rect">
            <a:avLst/>
          </a:prstGeom>
        </p:spPr>
        <p:txBody>
          <a:bodyPr wrap="square">
            <a:spAutoFit/>
          </a:bodyPr>
          <a:lstStyle/>
          <a:p>
            <a:r>
              <a:rPr lang="ru-RU" b="1" dirty="0"/>
              <a:t>Участники Конкурса</a:t>
            </a:r>
          </a:p>
          <a:p>
            <a:r>
              <a:rPr lang="ru-RU" dirty="0" smtClean="0">
                <a:solidFill>
                  <a:schemeClr val="accent3">
                    <a:lumMod val="50000"/>
                  </a:schemeClr>
                </a:solidFill>
              </a:rPr>
              <a:t>1 </a:t>
            </a:r>
            <a:r>
              <a:rPr lang="ru-RU" dirty="0">
                <a:solidFill>
                  <a:schemeClr val="accent3">
                    <a:lumMod val="50000"/>
                  </a:schemeClr>
                </a:solidFill>
              </a:rPr>
              <a:t>группа </a:t>
            </a:r>
            <a:r>
              <a:rPr lang="ru-RU" dirty="0"/>
              <a:t>- обучающиеся общеобразовательных организаций Костромской области в возрасте от 9 до 12 лет;</a:t>
            </a:r>
          </a:p>
          <a:p>
            <a:r>
              <a:rPr lang="ru-RU" dirty="0" smtClean="0">
                <a:solidFill>
                  <a:schemeClr val="accent3">
                    <a:lumMod val="50000"/>
                  </a:schemeClr>
                </a:solidFill>
              </a:rPr>
              <a:t>2 </a:t>
            </a:r>
            <a:r>
              <a:rPr lang="ru-RU" dirty="0">
                <a:solidFill>
                  <a:schemeClr val="accent3">
                    <a:lumMod val="50000"/>
                  </a:schemeClr>
                </a:solidFill>
              </a:rPr>
              <a:t>группа </a:t>
            </a:r>
            <a:r>
              <a:rPr lang="ru-RU" dirty="0"/>
              <a:t>- обучающиеся общеобразовательных организаций Костромской области в возрасте от 13 до 17 лет.</a:t>
            </a:r>
          </a:p>
          <a:p>
            <a:endParaRPr lang="ru-RU" dirty="0"/>
          </a:p>
          <a:p>
            <a:r>
              <a:rPr lang="ru-RU" b="1" dirty="0" smtClean="0"/>
              <a:t>Номинации Конкурса</a:t>
            </a:r>
            <a:endParaRPr lang="ru-RU" dirty="0"/>
          </a:p>
          <a:p>
            <a:r>
              <a:rPr lang="ru-RU" dirty="0" smtClean="0">
                <a:solidFill>
                  <a:schemeClr val="accent3">
                    <a:lumMod val="50000"/>
                  </a:schemeClr>
                </a:solidFill>
              </a:rPr>
              <a:t>Поэзия</a:t>
            </a:r>
            <a:r>
              <a:rPr lang="ru-RU" dirty="0" smtClean="0"/>
              <a:t> </a:t>
            </a:r>
            <a:endParaRPr lang="ru-RU" dirty="0"/>
          </a:p>
          <a:p>
            <a:r>
              <a:rPr lang="ru-RU" dirty="0"/>
              <a:t>•	номинация «Философская лирика»;</a:t>
            </a:r>
          </a:p>
          <a:p>
            <a:r>
              <a:rPr lang="ru-RU" dirty="0"/>
              <a:t>•	номинация «Пейзажная лирика»;</a:t>
            </a:r>
          </a:p>
          <a:p>
            <a:r>
              <a:rPr lang="ru-RU" dirty="0"/>
              <a:t>•	номинация «Лирика дружбы и любви»; </a:t>
            </a:r>
          </a:p>
          <a:p>
            <a:r>
              <a:rPr lang="ru-RU" dirty="0"/>
              <a:t>•	номинация «Гражданская лирика».</a:t>
            </a:r>
          </a:p>
          <a:p>
            <a:r>
              <a:rPr lang="ru-RU" dirty="0" smtClean="0">
                <a:solidFill>
                  <a:schemeClr val="accent3">
                    <a:lumMod val="50000"/>
                  </a:schemeClr>
                </a:solidFill>
              </a:rPr>
              <a:t>Проза</a:t>
            </a:r>
            <a:endParaRPr lang="ru-RU" dirty="0">
              <a:solidFill>
                <a:schemeClr val="accent3">
                  <a:lumMod val="50000"/>
                </a:schemeClr>
              </a:solidFill>
            </a:endParaRPr>
          </a:p>
          <a:p>
            <a:r>
              <a:rPr lang="ru-RU" dirty="0"/>
              <a:t>•	номинация «Прозаическая миниатюра»;</a:t>
            </a:r>
          </a:p>
          <a:p>
            <a:r>
              <a:rPr lang="ru-RU" dirty="0"/>
              <a:t>•	номинация «Рассказ»;</a:t>
            </a:r>
          </a:p>
          <a:p>
            <a:r>
              <a:rPr lang="ru-RU" dirty="0"/>
              <a:t>•	номинация «Эссе»;</a:t>
            </a:r>
          </a:p>
          <a:p>
            <a:r>
              <a:rPr lang="ru-RU" dirty="0"/>
              <a:t>•	номинация «Пейзажная зарисовка».</a:t>
            </a:r>
          </a:p>
        </p:txBody>
      </p:sp>
      <p:pic>
        <p:nvPicPr>
          <p:cNvPr id="5" name="Рисунок 4"/>
          <p:cNvPicPr>
            <a:picLocks noChangeAspect="1"/>
          </p:cNvPicPr>
          <p:nvPr/>
        </p:nvPicPr>
        <p:blipFill>
          <a:blip r:embed="rId2"/>
          <a:stretch>
            <a:fillRect/>
          </a:stretch>
        </p:blipFill>
        <p:spPr>
          <a:xfrm>
            <a:off x="1484528" y="380701"/>
            <a:ext cx="9272820" cy="493819"/>
          </a:xfrm>
          <a:prstGeom prst="rect">
            <a:avLst/>
          </a:prstGeom>
        </p:spPr>
      </p:pic>
      <p:pic>
        <p:nvPicPr>
          <p:cNvPr id="6" name="Рисунок 5"/>
          <p:cNvPicPr>
            <a:picLocks noChangeAspect="1"/>
          </p:cNvPicPr>
          <p:nvPr/>
        </p:nvPicPr>
        <p:blipFill>
          <a:blip r:embed="rId3"/>
          <a:stretch>
            <a:fillRect/>
          </a:stretch>
        </p:blipFill>
        <p:spPr>
          <a:xfrm>
            <a:off x="8083238" y="3423343"/>
            <a:ext cx="1875409" cy="1952834"/>
          </a:xfrm>
          <a:prstGeom prst="rect">
            <a:avLst/>
          </a:prstGeom>
        </p:spPr>
      </p:pic>
    </p:spTree>
    <p:extLst>
      <p:ext uri="{BB962C8B-B14F-4D97-AF65-F5344CB8AC3E}">
        <p14:creationId xmlns:p14="http://schemas.microsoft.com/office/powerpoint/2010/main" val="101595471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585" y="515389"/>
            <a:ext cx="11147367" cy="2585323"/>
          </a:xfrm>
          <a:prstGeom prst="rect">
            <a:avLst/>
          </a:prstGeom>
          <a:noFill/>
        </p:spPr>
        <p:txBody>
          <a:bodyPr wrap="square" rtlCol="0">
            <a:spAutoFit/>
          </a:bodyPr>
          <a:lstStyle/>
          <a:p>
            <a:pPr algn="ctr"/>
            <a:r>
              <a:rPr lang="ru-RU" b="1" dirty="0" smtClean="0">
                <a:solidFill>
                  <a:schemeClr val="accent3">
                    <a:lumMod val="50000"/>
                  </a:schemeClr>
                </a:solidFill>
              </a:rPr>
              <a:t>Поддержка талантливых авторов Костромской областной писательской организацией</a:t>
            </a:r>
          </a:p>
          <a:p>
            <a:pPr algn="ctr"/>
            <a:endParaRPr lang="ru-RU" b="1" dirty="0" smtClean="0">
              <a:solidFill>
                <a:schemeClr val="accent3">
                  <a:lumMod val="50000"/>
                </a:schemeClr>
              </a:solidFill>
            </a:endParaRPr>
          </a:p>
          <a:p>
            <a:pPr algn="ctr"/>
            <a:r>
              <a:rPr lang="ru-RU" dirty="0" smtClean="0"/>
              <a:t>В 2021 году Костромская областная писательская организация выпустит </a:t>
            </a:r>
          </a:p>
          <a:p>
            <a:pPr algn="ctr"/>
            <a:r>
              <a:rPr lang="ru-RU" dirty="0" smtClean="0">
                <a:solidFill>
                  <a:schemeClr val="accent3">
                    <a:lumMod val="50000"/>
                  </a:schemeClr>
                </a:solidFill>
              </a:rPr>
              <a:t>молодёжный номер альманаха «Кострома»</a:t>
            </a:r>
            <a:r>
              <a:rPr lang="ru-RU" dirty="0" smtClean="0"/>
              <a:t>, </a:t>
            </a:r>
          </a:p>
          <a:p>
            <a:pPr algn="ctr"/>
            <a:r>
              <a:rPr lang="ru-RU" dirty="0" smtClean="0"/>
              <a:t>в котором (в рубрике «Проба пера») будут опубликованы поэтические и прозаические произведения начинающих авторов - победителей Областного конкурса «Литературный дебют», талантливых участников программы «Живое слово».</a:t>
            </a:r>
            <a:endParaRPr lang="ru-RU" dirty="0"/>
          </a:p>
          <a:p>
            <a:pPr algn="ctr"/>
            <a:endParaRPr lang="ru-RU" b="1" dirty="0" smtClean="0">
              <a:solidFill>
                <a:schemeClr val="accent3">
                  <a:lumMod val="50000"/>
                </a:schemeClr>
              </a:solidFill>
            </a:endParaRPr>
          </a:p>
          <a:p>
            <a:pPr algn="ctr"/>
            <a:endParaRPr lang="ru-RU" b="1" dirty="0">
              <a:solidFill>
                <a:schemeClr val="accent3">
                  <a:lumMod val="50000"/>
                </a:schemeClr>
              </a:solidFill>
            </a:endParaRPr>
          </a:p>
        </p:txBody>
      </p:sp>
      <p:pic>
        <p:nvPicPr>
          <p:cNvPr id="3" name="Рисунок 2"/>
          <p:cNvPicPr>
            <a:picLocks noChangeAspect="1"/>
          </p:cNvPicPr>
          <p:nvPr/>
        </p:nvPicPr>
        <p:blipFill>
          <a:blip r:embed="rId2"/>
          <a:stretch>
            <a:fillRect/>
          </a:stretch>
        </p:blipFill>
        <p:spPr>
          <a:xfrm>
            <a:off x="2069869" y="4680131"/>
            <a:ext cx="1654589" cy="1967916"/>
          </a:xfrm>
          <a:prstGeom prst="rect">
            <a:avLst/>
          </a:prstGeom>
        </p:spPr>
      </p:pic>
      <p:pic>
        <p:nvPicPr>
          <p:cNvPr id="5" name="Рисунок 4"/>
          <p:cNvPicPr>
            <a:picLocks noChangeAspect="1"/>
          </p:cNvPicPr>
          <p:nvPr/>
        </p:nvPicPr>
        <p:blipFill>
          <a:blip r:embed="rId3"/>
          <a:stretch>
            <a:fillRect/>
          </a:stretch>
        </p:blipFill>
        <p:spPr>
          <a:xfrm>
            <a:off x="8412122" y="4526038"/>
            <a:ext cx="1835055" cy="2054959"/>
          </a:xfrm>
          <a:prstGeom prst="rect">
            <a:avLst/>
          </a:prstGeom>
        </p:spPr>
      </p:pic>
      <p:pic>
        <p:nvPicPr>
          <p:cNvPr id="6" name="Рисунок 5"/>
          <p:cNvPicPr>
            <a:picLocks noChangeAspect="1"/>
          </p:cNvPicPr>
          <p:nvPr/>
        </p:nvPicPr>
        <p:blipFill>
          <a:blip r:embed="rId4"/>
          <a:stretch>
            <a:fillRect/>
          </a:stretch>
        </p:blipFill>
        <p:spPr>
          <a:xfrm>
            <a:off x="4854633" y="2729899"/>
            <a:ext cx="2857466" cy="3918148"/>
          </a:xfrm>
          <a:prstGeom prst="rect">
            <a:avLst/>
          </a:prstGeom>
        </p:spPr>
      </p:pic>
    </p:spTree>
    <p:extLst>
      <p:ext uri="{BB962C8B-B14F-4D97-AF65-F5344CB8AC3E}">
        <p14:creationId xmlns:p14="http://schemas.microsoft.com/office/powerpoint/2010/main" val="9491266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8225" y="548640"/>
            <a:ext cx="9867208" cy="3970318"/>
          </a:xfrm>
          <a:prstGeom prst="rect">
            <a:avLst/>
          </a:prstGeom>
          <a:noFill/>
        </p:spPr>
        <p:txBody>
          <a:bodyPr wrap="square" rtlCol="0">
            <a:spAutoFit/>
          </a:bodyPr>
          <a:lstStyle/>
          <a:p>
            <a:pPr algn="ctr"/>
            <a:r>
              <a:rPr lang="ru-RU" b="1" dirty="0" smtClean="0">
                <a:solidFill>
                  <a:schemeClr val="accent3">
                    <a:lumMod val="50000"/>
                  </a:schemeClr>
                </a:solidFill>
              </a:rPr>
              <a:t>Плюсы взаимодействия</a:t>
            </a:r>
          </a:p>
          <a:p>
            <a:endParaRPr lang="ru-RU" b="1" dirty="0">
              <a:solidFill>
                <a:schemeClr val="accent3">
                  <a:lumMod val="50000"/>
                </a:schemeClr>
              </a:solidFill>
            </a:endParaRPr>
          </a:p>
          <a:p>
            <a:pPr algn="just"/>
            <a:r>
              <a:rPr lang="ru-RU" b="1" dirty="0" smtClean="0"/>
              <a:t>Костромской областной Центр «Одарённые школьники» совместно с Костромской областной писательской организацией </a:t>
            </a:r>
            <a:r>
              <a:rPr lang="ru-RU" dirty="0" smtClean="0"/>
              <a:t>апробирует на областном уровне систему литературного наставничества, сопровождения литературно одарённых учащихся.</a:t>
            </a:r>
          </a:p>
          <a:p>
            <a:pPr algn="just"/>
            <a:endParaRPr lang="ru-RU" dirty="0"/>
          </a:p>
          <a:p>
            <a:pPr algn="just"/>
            <a:r>
              <a:rPr lang="ru-RU" b="1" dirty="0" smtClean="0"/>
              <a:t>Костромская областная писательская организация во взаимодействии с Костромским областным Центром «Одарённые школьники» </a:t>
            </a:r>
            <a:r>
              <a:rPr lang="ru-RU" dirty="0" smtClean="0"/>
              <a:t>формирует</a:t>
            </a:r>
            <a:r>
              <a:rPr lang="ru-RU" b="1" dirty="0" smtClean="0"/>
              <a:t> </a:t>
            </a:r>
            <a:r>
              <a:rPr lang="ru-RU" dirty="0" smtClean="0"/>
              <a:t>литературное сообщество молодых поэтов и прозаиков, осуществляет поиск талантливых авторов.</a:t>
            </a:r>
          </a:p>
          <a:p>
            <a:pPr algn="just"/>
            <a:endParaRPr lang="ru-RU" dirty="0" smtClean="0"/>
          </a:p>
          <a:p>
            <a:pPr algn="just"/>
            <a:r>
              <a:rPr lang="ru-RU" b="1" dirty="0" smtClean="0"/>
              <a:t>Совет молодых литераторов Костромской областной писательской организации во взаимодействии </a:t>
            </a:r>
            <a:r>
              <a:rPr lang="ru-RU" b="1" dirty="0"/>
              <a:t>с Костромским областным Центром «Одарённые школьники» </a:t>
            </a:r>
            <a:r>
              <a:rPr lang="ru-RU" dirty="0" smtClean="0"/>
              <a:t>получает поддержку деятельности со стороны педагогического сообщества, бесценный опыт литературного наставничества и критической деятельности.</a:t>
            </a:r>
            <a:endParaRPr lang="ru-RU" dirty="0"/>
          </a:p>
        </p:txBody>
      </p:sp>
      <p:pic>
        <p:nvPicPr>
          <p:cNvPr id="5" name="Рисунок 4"/>
          <p:cNvPicPr>
            <a:picLocks noChangeAspect="1"/>
          </p:cNvPicPr>
          <p:nvPr/>
        </p:nvPicPr>
        <p:blipFill>
          <a:blip r:embed="rId2"/>
          <a:stretch>
            <a:fillRect/>
          </a:stretch>
        </p:blipFill>
        <p:spPr>
          <a:xfrm>
            <a:off x="5340015" y="4795957"/>
            <a:ext cx="1750742" cy="1818952"/>
          </a:xfrm>
          <a:prstGeom prst="rect">
            <a:avLst/>
          </a:prstGeom>
        </p:spPr>
      </p:pic>
    </p:spTree>
    <p:extLst>
      <p:ext uri="{BB962C8B-B14F-4D97-AF65-F5344CB8AC3E}">
        <p14:creationId xmlns:p14="http://schemas.microsoft.com/office/powerpoint/2010/main" val="368209299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14153" y="1097318"/>
            <a:ext cx="10075026" cy="3513782"/>
          </a:xfrm>
          <a:prstGeom prst="rect">
            <a:avLst/>
          </a:prstGeom>
        </p:spPr>
        <p:txBody>
          <a:bodyPr wrap="square">
            <a:spAutoFit/>
          </a:bodyPr>
          <a:lstStyle/>
          <a:p>
            <a:pPr indent="449580" algn="ctr">
              <a:lnSpc>
                <a:spcPct val="150000"/>
              </a:lnSpc>
              <a:spcAft>
                <a:spcPts val="800"/>
              </a:spcAft>
            </a:pPr>
            <a:r>
              <a:rPr lang="ru-RU" dirty="0">
                <a:ea typeface="Times New Roman" panose="02020603050405020304" pitchFamily="18" charset="0"/>
                <a:cs typeface="Times New Roman" panose="02020603050405020304" pitchFamily="18" charset="0"/>
              </a:rPr>
              <a:t> В результате планомерной </a:t>
            </a:r>
            <a:r>
              <a:rPr lang="ru-RU" dirty="0" smtClean="0">
                <a:ea typeface="Times New Roman" panose="02020603050405020304" pitchFamily="18" charset="0"/>
                <a:cs typeface="Times New Roman" panose="02020603050405020304" pitchFamily="18" charset="0"/>
              </a:rPr>
              <a:t>работы в формате наставничества </a:t>
            </a:r>
          </a:p>
          <a:p>
            <a:pPr indent="449580" algn="ctr">
              <a:lnSpc>
                <a:spcPct val="150000"/>
              </a:lnSpc>
              <a:spcAft>
                <a:spcPts val="800"/>
              </a:spcAft>
            </a:pPr>
            <a:r>
              <a:rPr lang="ru-RU" dirty="0" smtClean="0">
                <a:ea typeface="Times New Roman" panose="02020603050405020304" pitchFamily="18" charset="0"/>
                <a:cs typeface="Times New Roman" panose="02020603050405020304" pitchFamily="18" charset="0"/>
              </a:rPr>
              <a:t>у </a:t>
            </a:r>
            <a:r>
              <a:rPr lang="ru-RU" dirty="0">
                <a:ea typeface="Times New Roman" panose="02020603050405020304" pitchFamily="18" charset="0"/>
                <a:cs typeface="Times New Roman" panose="02020603050405020304" pitchFamily="18" charset="0"/>
              </a:rPr>
              <a:t>юных авторов должен повыситься уровень художественного </a:t>
            </a:r>
            <a:r>
              <a:rPr lang="ru-RU" dirty="0" smtClean="0">
                <a:ea typeface="Times New Roman" panose="02020603050405020304" pitchFamily="18" charset="0"/>
                <a:cs typeface="Times New Roman" panose="02020603050405020304" pitchFamily="18" charset="0"/>
              </a:rPr>
              <a:t>мастерства, </a:t>
            </a:r>
          </a:p>
          <a:p>
            <a:pPr indent="449580" algn="ctr">
              <a:lnSpc>
                <a:spcPct val="150000"/>
              </a:lnSpc>
              <a:spcAft>
                <a:spcPts val="800"/>
              </a:spcAft>
            </a:pPr>
            <a:r>
              <a:rPr lang="ru-RU" dirty="0" smtClean="0">
                <a:ea typeface="Times New Roman" panose="02020603050405020304" pitchFamily="18" charset="0"/>
                <a:cs typeface="Times New Roman" panose="02020603050405020304" pitchFamily="18" charset="0"/>
              </a:rPr>
              <a:t>появиться </a:t>
            </a:r>
            <a:r>
              <a:rPr lang="ru-RU" dirty="0">
                <a:ea typeface="Times New Roman" panose="02020603050405020304" pitchFamily="18" charset="0"/>
                <a:cs typeface="Times New Roman" panose="02020603050405020304" pitchFamily="18" charset="0"/>
              </a:rPr>
              <a:t>чувство ответственности за литературное слово, идущее в общественное пространство.</a:t>
            </a:r>
            <a:r>
              <a:rPr lang="ru-RU" dirty="0">
                <a:ea typeface="Calibri" panose="020F0502020204030204" pitchFamily="34" charset="0"/>
                <a:cs typeface="Times New Roman" panose="02020603050405020304" pitchFamily="18" charset="0"/>
              </a:rPr>
              <a:t> </a:t>
            </a:r>
            <a:r>
              <a:rPr lang="ru-RU" dirty="0" smtClean="0">
                <a:ea typeface="Calibri" panose="020F0502020204030204" pitchFamily="34" charset="0"/>
                <a:cs typeface="Times New Roman" panose="02020603050405020304" pitchFamily="18" charset="0"/>
              </a:rPr>
              <a:t>Совместная </a:t>
            </a:r>
            <a:r>
              <a:rPr lang="ru-RU" dirty="0">
                <a:ea typeface="Calibri" panose="020F0502020204030204" pitchFamily="34" charset="0"/>
                <a:cs typeface="Times New Roman" panose="02020603050405020304" pitchFamily="18" charset="0"/>
              </a:rPr>
              <a:t>деятельность Центра «Одарённые школьники» </a:t>
            </a:r>
            <a:endParaRPr lang="ru-RU" dirty="0" smtClean="0">
              <a:ea typeface="Calibri" panose="020F0502020204030204" pitchFamily="34" charset="0"/>
              <a:cs typeface="Times New Roman" panose="02020603050405020304" pitchFamily="18" charset="0"/>
            </a:endParaRPr>
          </a:p>
          <a:p>
            <a:pPr indent="449580" algn="ctr">
              <a:lnSpc>
                <a:spcPct val="150000"/>
              </a:lnSpc>
              <a:spcAft>
                <a:spcPts val="800"/>
              </a:spcAft>
            </a:pPr>
            <a:r>
              <a:rPr lang="ru-RU" dirty="0" smtClean="0">
                <a:ea typeface="Calibri" panose="020F0502020204030204" pitchFamily="34" charset="0"/>
                <a:cs typeface="Times New Roman" panose="02020603050405020304" pitchFamily="18" charset="0"/>
              </a:rPr>
              <a:t>с </a:t>
            </a:r>
            <a:r>
              <a:rPr lang="ru-RU" dirty="0">
                <a:ea typeface="Calibri" panose="020F0502020204030204" pitchFamily="34" charset="0"/>
                <a:cs typeface="Times New Roman" panose="02020603050405020304" pitchFamily="18" charset="0"/>
              </a:rPr>
              <a:t>Костромской областной писательской организацией должна привести </a:t>
            </a:r>
            <a:endParaRPr lang="ru-RU" dirty="0" smtClean="0">
              <a:ea typeface="Calibri" panose="020F0502020204030204" pitchFamily="34" charset="0"/>
              <a:cs typeface="Times New Roman" panose="02020603050405020304" pitchFamily="18" charset="0"/>
            </a:endParaRPr>
          </a:p>
          <a:p>
            <a:pPr indent="449580" algn="ctr">
              <a:lnSpc>
                <a:spcPct val="150000"/>
              </a:lnSpc>
              <a:spcAft>
                <a:spcPts val="800"/>
              </a:spcAft>
            </a:pPr>
            <a:r>
              <a:rPr lang="ru-RU" dirty="0" smtClean="0">
                <a:ea typeface="Calibri" panose="020F0502020204030204" pitchFamily="34" charset="0"/>
                <a:cs typeface="Times New Roman" panose="02020603050405020304" pitchFamily="18" charset="0"/>
              </a:rPr>
              <a:t>к </a:t>
            </a:r>
            <a:r>
              <a:rPr lang="ru-RU" dirty="0">
                <a:ea typeface="Times New Roman" panose="02020603050405020304" pitchFamily="18" charset="0"/>
                <a:cs typeface="Times New Roman" panose="02020603050405020304" pitchFamily="18" charset="0"/>
              </a:rPr>
              <a:t>выстраиванию продуктивного диалога поколений </a:t>
            </a:r>
            <a:endParaRPr lang="ru-RU" dirty="0" smtClean="0">
              <a:ea typeface="Times New Roman" panose="02020603050405020304" pitchFamily="18" charset="0"/>
              <a:cs typeface="Times New Roman" panose="02020603050405020304" pitchFamily="18" charset="0"/>
            </a:endParaRPr>
          </a:p>
          <a:p>
            <a:pPr indent="449580" algn="ctr">
              <a:lnSpc>
                <a:spcPct val="150000"/>
              </a:lnSpc>
              <a:spcAft>
                <a:spcPts val="800"/>
              </a:spcAft>
            </a:pPr>
            <a:r>
              <a:rPr lang="ru-RU" dirty="0" smtClean="0">
                <a:ea typeface="Times New Roman" panose="02020603050405020304" pitchFamily="18" charset="0"/>
                <a:cs typeface="Times New Roman" panose="02020603050405020304" pitchFamily="18" charset="0"/>
              </a:rPr>
              <a:t>в </a:t>
            </a:r>
            <a:r>
              <a:rPr lang="ru-RU" dirty="0">
                <a:ea typeface="Times New Roman" panose="02020603050405020304" pitchFamily="18" charset="0"/>
                <a:cs typeface="Times New Roman" panose="02020603050405020304" pitchFamily="18" charset="0"/>
              </a:rPr>
              <a:t>литературном сообществе региона.</a:t>
            </a:r>
            <a:endParaRPr lang="ru-RU" dirty="0">
              <a:effectLst/>
              <a:ea typeface="Calibri" panose="020F0502020204030204" pitchFamily="34" charset="0"/>
              <a:cs typeface="Times New Roman" panose="02020603050405020304" pitchFamily="18" charset="0"/>
            </a:endParaRPr>
          </a:p>
        </p:txBody>
      </p:sp>
      <p:sp>
        <p:nvSpPr>
          <p:cNvPr id="6" name="TextBox 5"/>
          <p:cNvSpPr txBox="1"/>
          <p:nvPr/>
        </p:nvSpPr>
        <p:spPr>
          <a:xfrm>
            <a:off x="2867891" y="631767"/>
            <a:ext cx="6650182" cy="369332"/>
          </a:xfrm>
          <a:prstGeom prst="rect">
            <a:avLst/>
          </a:prstGeom>
          <a:noFill/>
        </p:spPr>
        <p:txBody>
          <a:bodyPr wrap="square" rtlCol="0">
            <a:spAutoFit/>
          </a:bodyPr>
          <a:lstStyle/>
          <a:p>
            <a:pPr algn="ctr"/>
            <a:r>
              <a:rPr lang="ru-RU" b="1" dirty="0" smtClean="0">
                <a:solidFill>
                  <a:schemeClr val="accent3">
                    <a:lumMod val="50000"/>
                  </a:schemeClr>
                </a:solidFill>
              </a:rPr>
              <a:t>В итоге…</a:t>
            </a:r>
            <a:endParaRPr lang="ru-RU" b="1" dirty="0">
              <a:solidFill>
                <a:schemeClr val="accent3">
                  <a:lumMod val="50000"/>
                </a:schemeClr>
              </a:solidFill>
            </a:endParaRPr>
          </a:p>
        </p:txBody>
      </p:sp>
      <p:pic>
        <p:nvPicPr>
          <p:cNvPr id="2" name="Рисунок 1"/>
          <p:cNvPicPr>
            <a:picLocks noChangeAspect="1"/>
          </p:cNvPicPr>
          <p:nvPr/>
        </p:nvPicPr>
        <p:blipFill>
          <a:blip r:embed="rId2"/>
          <a:stretch>
            <a:fillRect/>
          </a:stretch>
        </p:blipFill>
        <p:spPr>
          <a:xfrm>
            <a:off x="5440060" y="4809953"/>
            <a:ext cx="1505843" cy="1560711"/>
          </a:xfrm>
          <a:prstGeom prst="rect">
            <a:avLst/>
          </a:prstGeom>
        </p:spPr>
      </p:pic>
    </p:spTree>
    <p:extLst>
      <p:ext uri="{BB962C8B-B14F-4D97-AF65-F5344CB8AC3E}">
        <p14:creationId xmlns:p14="http://schemas.microsoft.com/office/powerpoint/2010/main" val="32322262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3411" y="490451"/>
            <a:ext cx="10208029" cy="369332"/>
          </a:xfrm>
          <a:prstGeom prst="rect">
            <a:avLst/>
          </a:prstGeom>
          <a:noFill/>
        </p:spPr>
        <p:txBody>
          <a:bodyPr wrap="square" rtlCol="0">
            <a:spAutoFit/>
          </a:bodyPr>
          <a:lstStyle/>
          <a:p>
            <a:pPr algn="ctr"/>
            <a:r>
              <a:rPr lang="ru-RU" b="1" dirty="0" smtClean="0">
                <a:solidFill>
                  <a:schemeClr val="accent3">
                    <a:lumMod val="50000"/>
                  </a:schemeClr>
                </a:solidFill>
              </a:rPr>
              <a:t>Начинающие поэты и прозаики </a:t>
            </a:r>
            <a:r>
              <a:rPr lang="ru-RU" b="1" dirty="0">
                <a:solidFill>
                  <a:schemeClr val="accent3">
                    <a:lumMod val="50000"/>
                  </a:schemeClr>
                </a:solidFill>
              </a:rPr>
              <a:t>К</a:t>
            </a:r>
            <a:r>
              <a:rPr lang="ru-RU" b="1" dirty="0" smtClean="0">
                <a:solidFill>
                  <a:schemeClr val="accent3">
                    <a:lumMod val="50000"/>
                  </a:schemeClr>
                </a:solidFill>
              </a:rPr>
              <a:t>остромской области</a:t>
            </a:r>
            <a:endParaRPr lang="ru-RU" b="1" dirty="0">
              <a:solidFill>
                <a:schemeClr val="accent3">
                  <a:lumMod val="50000"/>
                </a:schemeClr>
              </a:solidFill>
            </a:endParaRPr>
          </a:p>
        </p:txBody>
      </p:sp>
      <p:pic>
        <p:nvPicPr>
          <p:cNvPr id="5" name="Рисунок 4"/>
          <p:cNvPicPr>
            <a:picLocks noChangeAspect="1"/>
          </p:cNvPicPr>
          <p:nvPr/>
        </p:nvPicPr>
        <p:blipFill>
          <a:blip r:embed="rId2"/>
          <a:stretch>
            <a:fillRect/>
          </a:stretch>
        </p:blipFill>
        <p:spPr>
          <a:xfrm>
            <a:off x="1170647" y="1030778"/>
            <a:ext cx="1839858" cy="2726660"/>
          </a:xfrm>
          <a:prstGeom prst="rect">
            <a:avLst/>
          </a:prstGeom>
        </p:spPr>
      </p:pic>
      <p:sp>
        <p:nvSpPr>
          <p:cNvPr id="6" name="TextBox 5"/>
          <p:cNvSpPr txBox="1"/>
          <p:nvPr/>
        </p:nvSpPr>
        <p:spPr>
          <a:xfrm>
            <a:off x="997527" y="3848793"/>
            <a:ext cx="2344190" cy="400110"/>
          </a:xfrm>
          <a:prstGeom prst="rect">
            <a:avLst/>
          </a:prstGeom>
          <a:noFill/>
        </p:spPr>
        <p:txBody>
          <a:bodyPr wrap="square" rtlCol="0">
            <a:spAutoFit/>
          </a:bodyPr>
          <a:lstStyle/>
          <a:p>
            <a:pPr algn="ctr"/>
            <a:r>
              <a:rPr lang="ru-RU" sz="1000" b="1" dirty="0" err="1" smtClean="0">
                <a:solidFill>
                  <a:schemeClr val="accent3">
                    <a:lumMod val="50000"/>
                  </a:schemeClr>
                </a:solidFill>
              </a:rPr>
              <a:t>Лубенцева</a:t>
            </a:r>
            <a:r>
              <a:rPr lang="ru-RU" sz="1000" b="1" dirty="0" smtClean="0">
                <a:solidFill>
                  <a:schemeClr val="accent3">
                    <a:lumMod val="50000"/>
                  </a:schemeClr>
                </a:solidFill>
              </a:rPr>
              <a:t> Екатерина </a:t>
            </a:r>
            <a:r>
              <a:rPr lang="ru-RU" sz="1000" dirty="0" smtClean="0"/>
              <a:t>- учащаяся </a:t>
            </a:r>
            <a:r>
              <a:rPr lang="ru-RU" sz="1000" dirty="0"/>
              <a:t>МБОУ СОШ № 22 </a:t>
            </a:r>
            <a:r>
              <a:rPr lang="ru-RU" sz="1000" dirty="0" err="1"/>
              <a:t>г.Кострома</a:t>
            </a:r>
            <a:r>
              <a:rPr lang="ru-RU" sz="1000" dirty="0"/>
              <a:t>.</a:t>
            </a:r>
          </a:p>
        </p:txBody>
      </p:sp>
      <p:pic>
        <p:nvPicPr>
          <p:cNvPr id="7" name="Рисунок 6"/>
          <p:cNvPicPr>
            <a:picLocks noChangeAspect="1"/>
          </p:cNvPicPr>
          <p:nvPr/>
        </p:nvPicPr>
        <p:blipFill>
          <a:blip r:embed="rId3"/>
          <a:stretch>
            <a:fillRect/>
          </a:stretch>
        </p:blipFill>
        <p:spPr>
          <a:xfrm>
            <a:off x="3661905" y="1030778"/>
            <a:ext cx="1866491" cy="1821282"/>
          </a:xfrm>
          <a:prstGeom prst="rect">
            <a:avLst/>
          </a:prstGeom>
        </p:spPr>
      </p:pic>
      <p:sp>
        <p:nvSpPr>
          <p:cNvPr id="8" name="TextBox 7"/>
          <p:cNvSpPr txBox="1"/>
          <p:nvPr/>
        </p:nvSpPr>
        <p:spPr>
          <a:xfrm>
            <a:off x="3661905" y="3023055"/>
            <a:ext cx="1965811" cy="553998"/>
          </a:xfrm>
          <a:prstGeom prst="rect">
            <a:avLst/>
          </a:prstGeom>
          <a:noFill/>
        </p:spPr>
        <p:txBody>
          <a:bodyPr wrap="square" rtlCol="0">
            <a:spAutoFit/>
          </a:bodyPr>
          <a:lstStyle/>
          <a:p>
            <a:r>
              <a:rPr lang="ru-RU" sz="1000" b="1" dirty="0">
                <a:solidFill>
                  <a:schemeClr val="accent3">
                    <a:lumMod val="50000"/>
                  </a:schemeClr>
                </a:solidFill>
              </a:rPr>
              <a:t>Кузнецов Алексей </a:t>
            </a:r>
            <a:r>
              <a:rPr lang="ru-RU" sz="1000" dirty="0"/>
              <a:t>- учащийся МОУ «</a:t>
            </a:r>
            <a:r>
              <a:rPr lang="ru-RU" sz="1000" dirty="0" err="1"/>
              <a:t>Лапшинская</a:t>
            </a:r>
            <a:r>
              <a:rPr lang="ru-RU" sz="1000" dirty="0"/>
              <a:t> ООШ</a:t>
            </a:r>
            <a:r>
              <a:rPr lang="ru-RU" sz="1000" dirty="0" smtClean="0"/>
              <a:t>», </a:t>
            </a:r>
            <a:r>
              <a:rPr lang="ru-RU" sz="1000" dirty="0" err="1" smtClean="0"/>
              <a:t>Вохомский</a:t>
            </a:r>
            <a:r>
              <a:rPr lang="ru-RU" sz="1000" dirty="0" smtClean="0"/>
              <a:t> район.</a:t>
            </a:r>
            <a:endParaRPr lang="ru-RU" sz="1000" dirty="0"/>
          </a:p>
        </p:txBody>
      </p:sp>
      <p:pic>
        <p:nvPicPr>
          <p:cNvPr id="9" name="Рисунок 8"/>
          <p:cNvPicPr>
            <a:picLocks noChangeAspect="1"/>
          </p:cNvPicPr>
          <p:nvPr/>
        </p:nvPicPr>
        <p:blipFill>
          <a:blip r:embed="rId4"/>
          <a:stretch>
            <a:fillRect/>
          </a:stretch>
        </p:blipFill>
        <p:spPr>
          <a:xfrm>
            <a:off x="6176748" y="1006633"/>
            <a:ext cx="1612276" cy="2750805"/>
          </a:xfrm>
          <a:prstGeom prst="rect">
            <a:avLst/>
          </a:prstGeom>
        </p:spPr>
      </p:pic>
      <p:sp>
        <p:nvSpPr>
          <p:cNvPr id="10" name="TextBox 9"/>
          <p:cNvSpPr txBox="1"/>
          <p:nvPr/>
        </p:nvSpPr>
        <p:spPr>
          <a:xfrm>
            <a:off x="6151809" y="3848793"/>
            <a:ext cx="1978037" cy="1169551"/>
          </a:xfrm>
          <a:prstGeom prst="rect">
            <a:avLst/>
          </a:prstGeom>
          <a:noFill/>
        </p:spPr>
        <p:txBody>
          <a:bodyPr wrap="square" rtlCol="0">
            <a:spAutoFit/>
          </a:bodyPr>
          <a:lstStyle/>
          <a:p>
            <a:r>
              <a:rPr lang="ru-RU" sz="1000" b="1" dirty="0" err="1">
                <a:solidFill>
                  <a:schemeClr val="accent3">
                    <a:lumMod val="50000"/>
                  </a:schemeClr>
                </a:solidFill>
              </a:rPr>
              <a:t>Чекалова</a:t>
            </a:r>
            <a:r>
              <a:rPr lang="ru-RU" sz="1000" b="1" dirty="0">
                <a:solidFill>
                  <a:schemeClr val="accent3">
                    <a:lumMod val="50000"/>
                  </a:schemeClr>
                </a:solidFill>
              </a:rPr>
              <a:t> Светлана </a:t>
            </a:r>
            <a:r>
              <a:rPr lang="ru-RU" sz="1000" dirty="0"/>
              <a:t>- учащаяся МБОУ г. Костромы "СОШ № 38 имени выдающегося земляка дважды Героя Советского Союза Афанасия Петровича </a:t>
            </a:r>
            <a:r>
              <a:rPr lang="ru-RU" sz="1000" dirty="0" err="1"/>
              <a:t>Шилина</a:t>
            </a:r>
            <a:r>
              <a:rPr lang="ru-RU" sz="1000" dirty="0"/>
              <a:t>".</a:t>
            </a:r>
          </a:p>
        </p:txBody>
      </p:sp>
      <p:pic>
        <p:nvPicPr>
          <p:cNvPr id="11" name="Рисунок 10"/>
          <p:cNvPicPr>
            <a:picLocks noChangeAspect="1"/>
          </p:cNvPicPr>
          <p:nvPr/>
        </p:nvPicPr>
        <p:blipFill>
          <a:blip r:embed="rId5"/>
          <a:stretch>
            <a:fillRect/>
          </a:stretch>
        </p:blipFill>
        <p:spPr>
          <a:xfrm>
            <a:off x="8694638" y="1006633"/>
            <a:ext cx="2028779" cy="2710057"/>
          </a:xfrm>
          <a:prstGeom prst="rect">
            <a:avLst/>
          </a:prstGeom>
        </p:spPr>
      </p:pic>
      <p:sp>
        <p:nvSpPr>
          <p:cNvPr id="12" name="TextBox 11"/>
          <p:cNvSpPr txBox="1"/>
          <p:nvPr/>
        </p:nvSpPr>
        <p:spPr>
          <a:xfrm>
            <a:off x="8694638" y="3863540"/>
            <a:ext cx="2394540" cy="861774"/>
          </a:xfrm>
          <a:prstGeom prst="rect">
            <a:avLst/>
          </a:prstGeom>
          <a:noFill/>
        </p:spPr>
        <p:txBody>
          <a:bodyPr wrap="square" rtlCol="0">
            <a:spAutoFit/>
          </a:bodyPr>
          <a:lstStyle/>
          <a:p>
            <a:r>
              <a:rPr lang="ru-RU" sz="1000" b="1" dirty="0">
                <a:solidFill>
                  <a:schemeClr val="accent3">
                    <a:lumMod val="50000"/>
                  </a:schemeClr>
                </a:solidFill>
              </a:rPr>
              <a:t>Николаева Маргарита </a:t>
            </a:r>
            <a:r>
              <a:rPr lang="ru-RU" sz="1000" dirty="0"/>
              <a:t>- учащаяся МБОУ г. Костромы "СОШ № 38 имени выдающегося земляка дважды Героя Советского Союза Афанасия Петровича </a:t>
            </a:r>
            <a:r>
              <a:rPr lang="ru-RU" sz="1000" dirty="0" err="1"/>
              <a:t>Шилина</a:t>
            </a:r>
            <a:r>
              <a:rPr lang="ru-RU" sz="1000" dirty="0"/>
              <a:t>".</a:t>
            </a:r>
          </a:p>
        </p:txBody>
      </p:sp>
      <p:pic>
        <p:nvPicPr>
          <p:cNvPr id="13" name="Рисунок 12"/>
          <p:cNvPicPr>
            <a:picLocks noChangeAspect="1"/>
          </p:cNvPicPr>
          <p:nvPr/>
        </p:nvPicPr>
        <p:blipFill>
          <a:blip r:embed="rId6"/>
          <a:stretch>
            <a:fillRect/>
          </a:stretch>
        </p:blipFill>
        <p:spPr>
          <a:xfrm>
            <a:off x="3806856" y="3648814"/>
            <a:ext cx="1464277" cy="2603158"/>
          </a:xfrm>
          <a:prstGeom prst="rect">
            <a:avLst/>
          </a:prstGeom>
        </p:spPr>
      </p:pic>
      <p:sp>
        <p:nvSpPr>
          <p:cNvPr id="14" name="TextBox 13"/>
          <p:cNvSpPr txBox="1"/>
          <p:nvPr/>
        </p:nvSpPr>
        <p:spPr>
          <a:xfrm>
            <a:off x="2601883" y="6296815"/>
            <a:ext cx="4290665" cy="400110"/>
          </a:xfrm>
          <a:prstGeom prst="rect">
            <a:avLst/>
          </a:prstGeom>
          <a:noFill/>
        </p:spPr>
        <p:txBody>
          <a:bodyPr wrap="square" rtlCol="0">
            <a:spAutoFit/>
          </a:bodyPr>
          <a:lstStyle/>
          <a:p>
            <a:r>
              <a:rPr lang="ru-RU" sz="1000" b="1" dirty="0">
                <a:solidFill>
                  <a:schemeClr val="accent3">
                    <a:lumMod val="50000"/>
                  </a:schemeClr>
                </a:solidFill>
              </a:rPr>
              <a:t>Мария </a:t>
            </a:r>
            <a:r>
              <a:rPr lang="ru-RU" sz="1000" b="1" dirty="0" smtClean="0">
                <a:solidFill>
                  <a:schemeClr val="accent3">
                    <a:lumMod val="50000"/>
                  </a:schemeClr>
                </a:solidFill>
              </a:rPr>
              <a:t>Богданова</a:t>
            </a:r>
            <a:r>
              <a:rPr lang="ru-RU" sz="1000" dirty="0"/>
              <a:t> </a:t>
            </a:r>
            <a:r>
              <a:rPr lang="ru-RU" sz="1000" dirty="0" smtClean="0"/>
              <a:t>– учащаяся МБОУ СОШ №2 им. Л. Рябинина, участница </a:t>
            </a:r>
            <a:r>
              <a:rPr lang="ru-RU" sz="1000" dirty="0"/>
              <a:t>литературной гостиной "Живое слово".</a:t>
            </a:r>
          </a:p>
        </p:txBody>
      </p:sp>
      <p:pic>
        <p:nvPicPr>
          <p:cNvPr id="15" name="Рисунок 14"/>
          <p:cNvPicPr>
            <a:picLocks noChangeAspect="1"/>
          </p:cNvPicPr>
          <p:nvPr/>
        </p:nvPicPr>
        <p:blipFill>
          <a:blip r:embed="rId7"/>
          <a:stretch>
            <a:fillRect/>
          </a:stretch>
        </p:blipFill>
        <p:spPr>
          <a:xfrm>
            <a:off x="7548712" y="5109699"/>
            <a:ext cx="1503849" cy="1561487"/>
          </a:xfrm>
          <a:prstGeom prst="rect">
            <a:avLst/>
          </a:prstGeom>
        </p:spPr>
      </p:pic>
    </p:spTree>
    <p:extLst>
      <p:ext uri="{BB962C8B-B14F-4D97-AF65-F5344CB8AC3E}">
        <p14:creationId xmlns:p14="http://schemas.microsoft.com/office/powerpoint/2010/main" val="169849307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962707" y="223575"/>
            <a:ext cx="10632346" cy="841321"/>
          </a:xfrm>
          <a:prstGeom prst="rect">
            <a:avLst/>
          </a:prstGeom>
        </p:spPr>
      </p:pic>
      <p:sp>
        <p:nvSpPr>
          <p:cNvPr id="6" name="TextBox 5"/>
          <p:cNvSpPr txBox="1"/>
          <p:nvPr/>
        </p:nvSpPr>
        <p:spPr>
          <a:xfrm>
            <a:off x="962707" y="1147157"/>
            <a:ext cx="10856421" cy="738664"/>
          </a:xfrm>
          <a:prstGeom prst="rect">
            <a:avLst/>
          </a:prstGeom>
          <a:noFill/>
        </p:spPr>
        <p:txBody>
          <a:bodyPr wrap="square" rtlCol="0">
            <a:spAutoFit/>
          </a:bodyPr>
          <a:lstStyle/>
          <a:p>
            <a:pPr algn="just"/>
            <a:r>
              <a:rPr lang="ru-RU" sz="1400" b="1" dirty="0"/>
              <a:t>Совет молодых литераторов </a:t>
            </a:r>
            <a:r>
              <a:rPr lang="ru-RU" sz="1400" dirty="0"/>
              <a:t>Костромской областной писательской организации Общероссийской общественной организации «Союз писателей России</a:t>
            </a:r>
            <a:r>
              <a:rPr lang="ru-RU" sz="1400" dirty="0" smtClean="0"/>
              <a:t>» </a:t>
            </a:r>
            <a:r>
              <a:rPr lang="ru-RU" sz="1400" b="1" dirty="0" smtClean="0"/>
              <a:t>(СМЛ) – </a:t>
            </a:r>
            <a:r>
              <a:rPr lang="ru-RU" sz="1400" b="1" dirty="0"/>
              <a:t>это объединение молодых поэтов и прозаиков, сформированное для осуществления мер поддержки начинающих литераторов</a:t>
            </a:r>
            <a:r>
              <a:rPr lang="ru-RU" sz="1400" dirty="0"/>
              <a:t>, проживающих на территории Костромской области.</a:t>
            </a:r>
          </a:p>
        </p:txBody>
      </p:sp>
      <p:sp>
        <p:nvSpPr>
          <p:cNvPr id="7" name="Прямоугольник 6"/>
          <p:cNvSpPr/>
          <p:nvPr/>
        </p:nvSpPr>
        <p:spPr>
          <a:xfrm>
            <a:off x="962707" y="2072931"/>
            <a:ext cx="10749926" cy="2677656"/>
          </a:xfrm>
          <a:prstGeom prst="rect">
            <a:avLst/>
          </a:prstGeom>
        </p:spPr>
        <p:txBody>
          <a:bodyPr wrap="square">
            <a:spAutoFit/>
          </a:bodyPr>
          <a:lstStyle/>
          <a:p>
            <a:pPr algn="just"/>
            <a:r>
              <a:rPr lang="ru-RU" sz="1400" b="1" dirty="0" smtClean="0"/>
              <a:t>Цель деятельности СМЛ:</a:t>
            </a:r>
            <a:r>
              <a:rPr lang="ru-RU" sz="1400" dirty="0" smtClean="0"/>
              <a:t> </a:t>
            </a:r>
            <a:r>
              <a:rPr lang="ru-RU" sz="1400" dirty="0"/>
              <a:t>выявление и поддержка одаренных молодых писателей (в возрасте до 35 лет) на территории г. Костромы и Костромской области.</a:t>
            </a:r>
          </a:p>
          <a:p>
            <a:pPr algn="just"/>
            <a:endParaRPr lang="ru-RU" sz="1400" dirty="0"/>
          </a:p>
          <a:p>
            <a:pPr algn="just"/>
            <a:r>
              <a:rPr lang="ru-RU" sz="1400" b="1" dirty="0" smtClean="0"/>
              <a:t>Задачи</a:t>
            </a:r>
            <a:r>
              <a:rPr lang="ru-RU" sz="1400" b="1" dirty="0"/>
              <a:t>:</a:t>
            </a:r>
            <a:r>
              <a:rPr lang="ru-RU" sz="1400" dirty="0"/>
              <a:t> </a:t>
            </a:r>
            <a:endParaRPr lang="ru-RU" sz="1400" dirty="0" smtClean="0"/>
          </a:p>
          <a:p>
            <a:pPr algn="just"/>
            <a:r>
              <a:rPr lang="ru-RU" sz="1400" dirty="0"/>
              <a:t>-</a:t>
            </a:r>
            <a:r>
              <a:rPr lang="ru-RU" sz="1400" dirty="0" smtClean="0"/>
              <a:t>формирование </a:t>
            </a:r>
            <a:r>
              <a:rPr lang="ru-RU" sz="1400" dirty="0"/>
              <a:t>регионального литературного сообщества молодых писателей; </a:t>
            </a:r>
            <a:endParaRPr lang="ru-RU" sz="1400" dirty="0" smtClean="0"/>
          </a:p>
          <a:p>
            <a:pPr algn="just"/>
            <a:r>
              <a:rPr lang="ru-RU" sz="1400" dirty="0"/>
              <a:t>-</a:t>
            </a:r>
            <a:r>
              <a:rPr lang="ru-RU" sz="1400" dirty="0" smtClean="0"/>
              <a:t>продвижение </a:t>
            </a:r>
            <a:r>
              <a:rPr lang="ru-RU" sz="1400" dirty="0"/>
              <a:t>творчества талантливых поэтов и прозаиков в литературном пространстве региона, страны; </a:t>
            </a:r>
            <a:endParaRPr lang="ru-RU" sz="1400" dirty="0" smtClean="0"/>
          </a:p>
          <a:p>
            <a:pPr algn="just"/>
            <a:r>
              <a:rPr lang="ru-RU" sz="1400" dirty="0"/>
              <a:t>-</a:t>
            </a:r>
            <a:r>
              <a:rPr lang="ru-RU" sz="1400" dirty="0" smtClean="0"/>
              <a:t>выстраивание </a:t>
            </a:r>
            <a:r>
              <a:rPr lang="ru-RU" sz="1400" dirty="0"/>
              <a:t>системы литературного наставничества в тесной взаимосвязи с Костромской областной писательской организацией; </a:t>
            </a:r>
            <a:endParaRPr lang="ru-RU" sz="1400" dirty="0" smtClean="0"/>
          </a:p>
          <a:p>
            <a:pPr algn="just"/>
            <a:r>
              <a:rPr lang="ru-RU" sz="1400" dirty="0"/>
              <a:t>-</a:t>
            </a:r>
            <a:r>
              <a:rPr lang="ru-RU" sz="1400" dirty="0" smtClean="0"/>
              <a:t>организация </a:t>
            </a:r>
            <a:r>
              <a:rPr lang="ru-RU" sz="1400" dirty="0"/>
              <a:t>творческого развития начинающих авторов путем проведения семинаров, круглых столов, лекций и других мероприятий; </a:t>
            </a:r>
            <a:endParaRPr lang="ru-RU" sz="1400" dirty="0" smtClean="0"/>
          </a:p>
          <a:p>
            <a:pPr algn="just"/>
            <a:r>
              <a:rPr lang="ru-RU" sz="1400" dirty="0"/>
              <a:t>-</a:t>
            </a:r>
            <a:r>
              <a:rPr lang="ru-RU" sz="1400" dirty="0" smtClean="0"/>
              <a:t>организация </a:t>
            </a:r>
            <a:r>
              <a:rPr lang="ru-RU" sz="1400" dirty="0"/>
              <a:t>участия молодых литераторов в мероприятиях по линии СМЛ Союза писателей России; </a:t>
            </a:r>
            <a:endParaRPr lang="ru-RU" sz="1400" dirty="0" smtClean="0"/>
          </a:p>
          <a:p>
            <a:pPr algn="just"/>
            <a:r>
              <a:rPr lang="ru-RU" sz="1400" dirty="0"/>
              <a:t>-</a:t>
            </a:r>
            <a:r>
              <a:rPr lang="ru-RU" sz="1400" dirty="0" smtClean="0"/>
              <a:t>участие </a:t>
            </a:r>
            <a:r>
              <a:rPr lang="ru-RU" sz="1400" dirty="0"/>
              <a:t>в литературной и общественной жизни Костромской области.</a:t>
            </a:r>
          </a:p>
        </p:txBody>
      </p:sp>
      <p:sp>
        <p:nvSpPr>
          <p:cNvPr id="8" name="Прямоугольник 7"/>
          <p:cNvSpPr/>
          <p:nvPr/>
        </p:nvSpPr>
        <p:spPr>
          <a:xfrm>
            <a:off x="962707" y="4937697"/>
            <a:ext cx="10749926" cy="1169551"/>
          </a:xfrm>
          <a:prstGeom prst="rect">
            <a:avLst/>
          </a:prstGeom>
        </p:spPr>
        <p:txBody>
          <a:bodyPr wrap="square">
            <a:spAutoFit/>
          </a:bodyPr>
          <a:lstStyle/>
          <a:p>
            <a:pPr algn="just"/>
            <a:r>
              <a:rPr lang="ru-RU" sz="1400" b="1" dirty="0"/>
              <a:t>СМЛ имеет право рекомендовать кандидатуры молодых писателей (в возрасте до 35 лет) для участия в региональных и всероссийских литературных совещаниях, семинарах; выдвигать кандидатуры молодых писателей на именную премию, стипендию от Костромской областной писательской организации, от Союза писателей России;</a:t>
            </a:r>
            <a:r>
              <a:rPr lang="ru-RU" sz="1400" dirty="0"/>
              <a:t> выдвигать своих представителей для участия во всех мероприятиях по линии Костромской областной писательской организации.</a:t>
            </a:r>
          </a:p>
        </p:txBody>
      </p:sp>
    </p:spTree>
    <p:extLst>
      <p:ext uri="{BB962C8B-B14F-4D97-AF65-F5344CB8AC3E}">
        <p14:creationId xmlns:p14="http://schemas.microsoft.com/office/powerpoint/2010/main" val="66401426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30444" y="922713"/>
            <a:ext cx="1562532" cy="2777835"/>
          </a:xfrm>
          <a:prstGeom prst="rect">
            <a:avLst/>
          </a:prstGeom>
        </p:spPr>
      </p:pic>
      <p:pic>
        <p:nvPicPr>
          <p:cNvPr id="3" name="Рисунок 2"/>
          <p:cNvPicPr>
            <a:picLocks noChangeAspect="1"/>
          </p:cNvPicPr>
          <p:nvPr/>
        </p:nvPicPr>
        <p:blipFill>
          <a:blip r:embed="rId3"/>
          <a:stretch>
            <a:fillRect/>
          </a:stretch>
        </p:blipFill>
        <p:spPr>
          <a:xfrm>
            <a:off x="998470" y="297574"/>
            <a:ext cx="10211685" cy="493819"/>
          </a:xfrm>
          <a:prstGeom prst="rect">
            <a:avLst/>
          </a:prstGeom>
        </p:spPr>
      </p:pic>
      <p:sp>
        <p:nvSpPr>
          <p:cNvPr id="4" name="TextBox 3"/>
          <p:cNvSpPr txBox="1"/>
          <p:nvPr/>
        </p:nvSpPr>
        <p:spPr>
          <a:xfrm>
            <a:off x="831273" y="3700548"/>
            <a:ext cx="2319250" cy="707886"/>
          </a:xfrm>
          <a:prstGeom prst="rect">
            <a:avLst/>
          </a:prstGeom>
          <a:noFill/>
        </p:spPr>
        <p:txBody>
          <a:bodyPr wrap="square" rtlCol="0">
            <a:spAutoFit/>
          </a:bodyPr>
          <a:lstStyle/>
          <a:p>
            <a:pPr algn="ctr"/>
            <a:r>
              <a:rPr lang="ru-RU" sz="1000" b="1" dirty="0">
                <a:solidFill>
                  <a:schemeClr val="accent3">
                    <a:lumMod val="50000"/>
                  </a:schemeClr>
                </a:solidFill>
              </a:rPr>
              <a:t>Даниил </a:t>
            </a:r>
            <a:r>
              <a:rPr lang="ru-RU" sz="1000" b="1" dirty="0" smtClean="0">
                <a:solidFill>
                  <a:schemeClr val="accent3">
                    <a:lumMod val="50000"/>
                  </a:schemeClr>
                </a:solidFill>
              </a:rPr>
              <a:t>Чернов </a:t>
            </a:r>
            <a:r>
              <a:rPr lang="ru-RU" sz="1000" dirty="0"/>
              <a:t>- учащийся МБОУ «</a:t>
            </a:r>
            <a:r>
              <a:rPr lang="ru-RU" sz="1000" dirty="0" err="1"/>
              <a:t>Красносельская</a:t>
            </a:r>
            <a:r>
              <a:rPr lang="ru-RU" sz="1000" dirty="0"/>
              <a:t> средняя школа», участник литературной гостиной "Живое слово".</a:t>
            </a:r>
          </a:p>
        </p:txBody>
      </p:sp>
      <p:pic>
        <p:nvPicPr>
          <p:cNvPr id="5" name="Рисунок 4"/>
          <p:cNvPicPr>
            <a:picLocks noChangeAspect="1"/>
          </p:cNvPicPr>
          <p:nvPr/>
        </p:nvPicPr>
        <p:blipFill>
          <a:blip r:embed="rId4"/>
          <a:stretch>
            <a:fillRect/>
          </a:stretch>
        </p:blipFill>
        <p:spPr>
          <a:xfrm>
            <a:off x="3835452" y="922713"/>
            <a:ext cx="1598010" cy="2130680"/>
          </a:xfrm>
          <a:prstGeom prst="rect">
            <a:avLst/>
          </a:prstGeom>
        </p:spPr>
      </p:pic>
      <p:sp>
        <p:nvSpPr>
          <p:cNvPr id="6" name="TextBox 5"/>
          <p:cNvSpPr txBox="1"/>
          <p:nvPr/>
        </p:nvSpPr>
        <p:spPr>
          <a:xfrm>
            <a:off x="3537508" y="3130921"/>
            <a:ext cx="2443941" cy="400110"/>
          </a:xfrm>
          <a:prstGeom prst="rect">
            <a:avLst/>
          </a:prstGeom>
          <a:noFill/>
        </p:spPr>
        <p:txBody>
          <a:bodyPr wrap="square" rtlCol="0">
            <a:spAutoFit/>
          </a:bodyPr>
          <a:lstStyle/>
          <a:p>
            <a:pPr algn="ctr"/>
            <a:r>
              <a:rPr lang="ru-RU" sz="1000" b="1" dirty="0">
                <a:solidFill>
                  <a:schemeClr val="accent3">
                    <a:lumMod val="50000"/>
                  </a:schemeClr>
                </a:solidFill>
              </a:rPr>
              <a:t>Иван Воробьёв </a:t>
            </a:r>
            <a:r>
              <a:rPr lang="ru-RU" sz="1000" dirty="0"/>
              <a:t>- учащийся МБОУ СОШ № 22, г. </a:t>
            </a:r>
            <a:r>
              <a:rPr lang="ru-RU" sz="1000" dirty="0" smtClean="0"/>
              <a:t>Кострома.</a:t>
            </a:r>
            <a:endParaRPr lang="ru-RU" sz="1000" dirty="0"/>
          </a:p>
        </p:txBody>
      </p:sp>
      <p:pic>
        <p:nvPicPr>
          <p:cNvPr id="7" name="Рисунок 6"/>
          <p:cNvPicPr>
            <a:picLocks noChangeAspect="1"/>
          </p:cNvPicPr>
          <p:nvPr/>
        </p:nvPicPr>
        <p:blipFill>
          <a:blip r:embed="rId5"/>
          <a:stretch>
            <a:fillRect/>
          </a:stretch>
        </p:blipFill>
        <p:spPr>
          <a:xfrm>
            <a:off x="6302336" y="914368"/>
            <a:ext cx="1918951" cy="2691861"/>
          </a:xfrm>
          <a:prstGeom prst="rect">
            <a:avLst/>
          </a:prstGeom>
        </p:spPr>
      </p:pic>
      <p:sp>
        <p:nvSpPr>
          <p:cNvPr id="8" name="TextBox 7"/>
          <p:cNvSpPr txBox="1"/>
          <p:nvPr/>
        </p:nvSpPr>
        <p:spPr>
          <a:xfrm>
            <a:off x="6104312" y="3700548"/>
            <a:ext cx="2475904" cy="400110"/>
          </a:xfrm>
          <a:prstGeom prst="rect">
            <a:avLst/>
          </a:prstGeom>
          <a:noFill/>
        </p:spPr>
        <p:txBody>
          <a:bodyPr wrap="square" rtlCol="0">
            <a:spAutoFit/>
          </a:bodyPr>
          <a:lstStyle/>
          <a:p>
            <a:pPr algn="ctr"/>
            <a:r>
              <a:rPr lang="ru-RU" sz="1000" b="1" dirty="0">
                <a:solidFill>
                  <a:schemeClr val="accent3">
                    <a:lumMod val="50000"/>
                  </a:schemeClr>
                </a:solidFill>
              </a:rPr>
              <a:t>Глеб Еремеев </a:t>
            </a:r>
            <a:r>
              <a:rPr lang="ru-RU" sz="1000" dirty="0"/>
              <a:t>- учащийся МОУ СОШ № 2, г. Буй.</a:t>
            </a:r>
          </a:p>
        </p:txBody>
      </p:sp>
      <p:pic>
        <p:nvPicPr>
          <p:cNvPr id="9" name="Рисунок 8"/>
          <p:cNvPicPr>
            <a:picLocks noChangeAspect="1"/>
          </p:cNvPicPr>
          <p:nvPr/>
        </p:nvPicPr>
        <p:blipFill>
          <a:blip r:embed="rId6"/>
          <a:stretch>
            <a:fillRect/>
          </a:stretch>
        </p:blipFill>
        <p:spPr>
          <a:xfrm>
            <a:off x="9090161" y="908669"/>
            <a:ext cx="1798374" cy="2697560"/>
          </a:xfrm>
          <a:prstGeom prst="rect">
            <a:avLst/>
          </a:prstGeom>
        </p:spPr>
      </p:pic>
      <p:sp>
        <p:nvSpPr>
          <p:cNvPr id="10" name="TextBox 9"/>
          <p:cNvSpPr txBox="1"/>
          <p:nvPr/>
        </p:nvSpPr>
        <p:spPr>
          <a:xfrm>
            <a:off x="8958569" y="3654381"/>
            <a:ext cx="2251586" cy="553998"/>
          </a:xfrm>
          <a:prstGeom prst="rect">
            <a:avLst/>
          </a:prstGeom>
          <a:noFill/>
        </p:spPr>
        <p:txBody>
          <a:bodyPr wrap="square" rtlCol="0">
            <a:spAutoFit/>
          </a:bodyPr>
          <a:lstStyle/>
          <a:p>
            <a:pPr algn="ctr"/>
            <a:r>
              <a:rPr lang="ru-RU" sz="1000" b="1" dirty="0">
                <a:solidFill>
                  <a:schemeClr val="accent3">
                    <a:lumMod val="50000"/>
                  </a:schemeClr>
                </a:solidFill>
              </a:rPr>
              <a:t>Полина Поспелова </a:t>
            </a:r>
            <a:r>
              <a:rPr lang="ru-RU" sz="1000" dirty="0"/>
              <a:t>- учащаяся МАОУ "Гимназия № 25" г. </a:t>
            </a:r>
            <a:r>
              <a:rPr lang="ru-RU" sz="1000" dirty="0" smtClean="0"/>
              <a:t>Костромы.</a:t>
            </a:r>
            <a:endParaRPr lang="ru-RU" sz="1000" dirty="0"/>
          </a:p>
        </p:txBody>
      </p:sp>
      <p:pic>
        <p:nvPicPr>
          <p:cNvPr id="11" name="Рисунок 10"/>
          <p:cNvPicPr>
            <a:picLocks noChangeAspect="1"/>
          </p:cNvPicPr>
          <p:nvPr/>
        </p:nvPicPr>
        <p:blipFill>
          <a:blip r:embed="rId7"/>
          <a:stretch>
            <a:fillRect/>
          </a:stretch>
        </p:blipFill>
        <p:spPr>
          <a:xfrm>
            <a:off x="3853022" y="3607193"/>
            <a:ext cx="1580440" cy="2129435"/>
          </a:xfrm>
          <a:prstGeom prst="rect">
            <a:avLst/>
          </a:prstGeom>
        </p:spPr>
      </p:pic>
      <p:sp>
        <p:nvSpPr>
          <p:cNvPr id="12" name="TextBox 11"/>
          <p:cNvSpPr txBox="1"/>
          <p:nvPr/>
        </p:nvSpPr>
        <p:spPr>
          <a:xfrm>
            <a:off x="3458095" y="5869053"/>
            <a:ext cx="2452254" cy="400110"/>
          </a:xfrm>
          <a:prstGeom prst="rect">
            <a:avLst/>
          </a:prstGeom>
          <a:noFill/>
        </p:spPr>
        <p:txBody>
          <a:bodyPr wrap="square" rtlCol="0">
            <a:spAutoFit/>
          </a:bodyPr>
          <a:lstStyle/>
          <a:p>
            <a:pPr algn="ctr"/>
            <a:r>
              <a:rPr lang="ru-RU" sz="1000" b="1" dirty="0">
                <a:solidFill>
                  <a:schemeClr val="accent3">
                    <a:lumMod val="50000"/>
                  </a:schemeClr>
                </a:solidFill>
              </a:rPr>
              <a:t>Петрова Ксения </a:t>
            </a:r>
            <a:r>
              <a:rPr lang="ru-RU" sz="1000" dirty="0"/>
              <a:t>- учащаяся МБОУ СОШ № 22 г. Костромы.</a:t>
            </a:r>
          </a:p>
        </p:txBody>
      </p:sp>
      <p:pic>
        <p:nvPicPr>
          <p:cNvPr id="13" name="Рисунок 12"/>
          <p:cNvPicPr>
            <a:picLocks noChangeAspect="1"/>
          </p:cNvPicPr>
          <p:nvPr/>
        </p:nvPicPr>
        <p:blipFill>
          <a:blip r:embed="rId8"/>
          <a:stretch>
            <a:fillRect/>
          </a:stretch>
        </p:blipFill>
        <p:spPr>
          <a:xfrm>
            <a:off x="7886773" y="4408434"/>
            <a:ext cx="1505843" cy="1560711"/>
          </a:xfrm>
          <a:prstGeom prst="rect">
            <a:avLst/>
          </a:prstGeom>
        </p:spPr>
      </p:pic>
    </p:spTree>
    <p:extLst>
      <p:ext uri="{BB962C8B-B14F-4D97-AF65-F5344CB8AC3E}">
        <p14:creationId xmlns:p14="http://schemas.microsoft.com/office/powerpoint/2010/main" val="10819786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404" y="349135"/>
            <a:ext cx="10631978" cy="707886"/>
          </a:xfrm>
          <a:prstGeom prst="rect">
            <a:avLst/>
          </a:prstGeom>
          <a:noFill/>
        </p:spPr>
        <p:txBody>
          <a:bodyPr wrap="square" rtlCol="0">
            <a:spAutoFit/>
          </a:bodyPr>
          <a:lstStyle/>
          <a:p>
            <a:pPr algn="ctr"/>
            <a:r>
              <a:rPr lang="ru-RU" sz="2000" b="1" dirty="0" smtClean="0">
                <a:solidFill>
                  <a:schemeClr val="accent3">
                    <a:lumMod val="50000"/>
                  </a:schemeClr>
                </a:solidFill>
              </a:rPr>
              <a:t>Совет молодых литераторов </a:t>
            </a:r>
          </a:p>
          <a:p>
            <a:pPr algn="ctr"/>
            <a:r>
              <a:rPr lang="ru-RU" sz="2000" b="1" dirty="0" smtClean="0">
                <a:solidFill>
                  <a:schemeClr val="accent3">
                    <a:lumMod val="50000"/>
                  </a:schemeClr>
                </a:solidFill>
              </a:rPr>
              <a:t>Костромской областной писательской организации</a:t>
            </a:r>
            <a:endParaRPr lang="ru-RU" sz="2000" b="1" dirty="0">
              <a:solidFill>
                <a:schemeClr val="accent3">
                  <a:lumMod val="50000"/>
                </a:schemeClr>
              </a:solidFill>
            </a:endParaRPr>
          </a:p>
        </p:txBody>
      </p:sp>
      <p:sp>
        <p:nvSpPr>
          <p:cNvPr id="4" name="TextBox 3"/>
          <p:cNvSpPr txBox="1"/>
          <p:nvPr/>
        </p:nvSpPr>
        <p:spPr>
          <a:xfrm>
            <a:off x="4551218" y="3557847"/>
            <a:ext cx="3354186" cy="3139321"/>
          </a:xfrm>
          <a:prstGeom prst="rect">
            <a:avLst/>
          </a:prstGeom>
          <a:noFill/>
        </p:spPr>
        <p:txBody>
          <a:bodyPr wrap="square" rtlCol="0">
            <a:spAutoFit/>
          </a:bodyPr>
          <a:lstStyle/>
          <a:p>
            <a:pPr algn="just"/>
            <a:r>
              <a:rPr lang="ru-RU" b="1" dirty="0" smtClean="0"/>
              <a:t> </a:t>
            </a:r>
            <a:r>
              <a:rPr lang="ru-RU" sz="1200" b="1" dirty="0"/>
              <a:t>Ирина </a:t>
            </a:r>
            <a:r>
              <a:rPr lang="ru-RU" sz="1200" b="1" dirty="0" smtClean="0"/>
              <a:t>Леонидовна Манина </a:t>
            </a:r>
            <a:r>
              <a:rPr lang="ru-RU" sz="1200" dirty="0"/>
              <a:t>– </a:t>
            </a:r>
            <a:r>
              <a:rPr lang="ru-RU" sz="1000" dirty="0"/>
              <a:t>поэт, прозаик, член Совета молодых литераторов Костромской областной писательской организации. Родилась 21 марта 1983 года. Окончила филологический факультет Костромского государственного университета им. Н.А. Некрасова</a:t>
            </a:r>
            <a:r>
              <a:rPr lang="ru-RU" sz="1000" dirty="0" smtClean="0"/>
              <a:t>. Живёт </a:t>
            </a:r>
            <a:r>
              <a:rPr lang="ru-RU" sz="1000" i="1" dirty="0">
                <a:solidFill>
                  <a:schemeClr val="accent3">
                    <a:lumMod val="50000"/>
                  </a:schemeClr>
                </a:solidFill>
              </a:rPr>
              <a:t>в г. </a:t>
            </a:r>
            <a:r>
              <a:rPr lang="ru-RU" sz="1000" i="1" dirty="0" smtClean="0">
                <a:solidFill>
                  <a:schemeClr val="accent3">
                    <a:lumMod val="50000"/>
                  </a:schemeClr>
                </a:solidFill>
              </a:rPr>
              <a:t>Шарье </a:t>
            </a:r>
            <a:r>
              <a:rPr lang="ru-RU" sz="1000" dirty="0"/>
              <a:t>Костромской области. Работает корреспондентом в районной газете «Ветлужский край», член Союза журналистов </a:t>
            </a:r>
            <a:r>
              <a:rPr lang="ru-RU" sz="1000" dirty="0" smtClean="0"/>
              <a:t>России. Участвовала </a:t>
            </a:r>
            <a:r>
              <a:rPr lang="ru-RU" sz="1000" dirty="0"/>
              <a:t>в 12-м Семинаре молодых писателей, пишущих для детей, проводимом Фондом СЭИП в </a:t>
            </a:r>
            <a:r>
              <a:rPr lang="ru-RU" sz="1000" dirty="0" smtClean="0"/>
              <a:t>Москве. Публикации: "Невский </a:t>
            </a:r>
            <a:r>
              <a:rPr lang="ru-RU" sz="1000" dirty="0"/>
              <a:t>альманах", "Литературный МИКС", "Вокзал", </a:t>
            </a:r>
            <a:r>
              <a:rPr lang="ru-RU" sz="1000" dirty="0" smtClean="0"/>
              <a:t>"</a:t>
            </a:r>
            <a:r>
              <a:rPr lang="ru-RU" sz="1000" dirty="0"/>
              <a:t>Зеленая среда" (г. Санкт-Петербург), "Журнал </a:t>
            </a:r>
            <a:r>
              <a:rPr lang="ru-RU" sz="1000" dirty="0" err="1"/>
              <a:t>ПОэтов</a:t>
            </a:r>
            <a:r>
              <a:rPr lang="ru-RU" sz="1000" dirty="0"/>
              <a:t>","Интеллигент. Москва</a:t>
            </a:r>
            <a:r>
              <a:rPr lang="ru-RU" sz="1000" dirty="0" smtClean="0"/>
              <a:t>" (Москва, 2013 год),«</a:t>
            </a:r>
            <a:r>
              <a:rPr lang="ru-RU" sz="1000" dirty="0"/>
              <a:t>Губернский дом», «Параграф</a:t>
            </a:r>
            <a:r>
              <a:rPr lang="ru-RU" sz="1000" dirty="0" smtClean="0"/>
              <a:t>» (Кострома, 2013), </a:t>
            </a:r>
            <a:r>
              <a:rPr lang="ru-RU" sz="1000" dirty="0"/>
              <a:t>"Южная звезда</a:t>
            </a:r>
            <a:r>
              <a:rPr lang="ru-RU" sz="1000" dirty="0" smtClean="0"/>
              <a:t>" (г. Ставрополь, 2014, 2017), </a:t>
            </a:r>
            <a:r>
              <a:rPr lang="ru-RU" sz="1000" dirty="0"/>
              <a:t>«Наше поколение» (</a:t>
            </a:r>
            <a:r>
              <a:rPr lang="ru-RU" sz="1000" dirty="0" smtClean="0"/>
              <a:t>Кишинев, 2014), </a:t>
            </a:r>
            <a:r>
              <a:rPr lang="ru-RU" sz="1000" dirty="0"/>
              <a:t>"Дальний Восток" </a:t>
            </a:r>
            <a:r>
              <a:rPr lang="ru-RU" sz="1000" dirty="0" smtClean="0"/>
              <a:t>(Хабаровск</a:t>
            </a:r>
            <a:r>
              <a:rPr lang="ru-RU" sz="1000" dirty="0"/>
              <a:t>, 2015, 2017), "Калининград" (2015), "</a:t>
            </a:r>
            <a:r>
              <a:rPr lang="ru-RU" sz="1000" dirty="0" err="1"/>
              <a:t>Дарьял</a:t>
            </a:r>
            <a:r>
              <a:rPr lang="ru-RU" sz="1000" dirty="0"/>
              <a:t>" (2016</a:t>
            </a:r>
            <a:r>
              <a:rPr lang="ru-RU" sz="1000" dirty="0" smtClean="0"/>
              <a:t>) и др.</a:t>
            </a:r>
            <a:endParaRPr lang="ru-RU" sz="1000" dirty="0"/>
          </a:p>
        </p:txBody>
      </p:sp>
      <p:pic>
        <p:nvPicPr>
          <p:cNvPr id="5" name="Рисунок 4"/>
          <p:cNvPicPr>
            <a:picLocks noChangeAspect="1"/>
          </p:cNvPicPr>
          <p:nvPr/>
        </p:nvPicPr>
        <p:blipFill>
          <a:blip r:embed="rId2"/>
          <a:stretch>
            <a:fillRect/>
          </a:stretch>
        </p:blipFill>
        <p:spPr>
          <a:xfrm>
            <a:off x="1606433" y="1213657"/>
            <a:ext cx="1681943" cy="2344189"/>
          </a:xfrm>
          <a:prstGeom prst="rect">
            <a:avLst/>
          </a:prstGeom>
        </p:spPr>
      </p:pic>
      <p:pic>
        <p:nvPicPr>
          <p:cNvPr id="6" name="Рисунок 5"/>
          <p:cNvPicPr>
            <a:picLocks noChangeAspect="1"/>
          </p:cNvPicPr>
          <p:nvPr/>
        </p:nvPicPr>
        <p:blipFill>
          <a:blip r:embed="rId3"/>
          <a:stretch>
            <a:fillRect/>
          </a:stretch>
        </p:blipFill>
        <p:spPr>
          <a:xfrm>
            <a:off x="5394959" y="1213658"/>
            <a:ext cx="1610171" cy="2344189"/>
          </a:xfrm>
          <a:prstGeom prst="rect">
            <a:avLst/>
          </a:prstGeom>
        </p:spPr>
      </p:pic>
      <p:sp>
        <p:nvSpPr>
          <p:cNvPr id="8" name="TextBox 7"/>
          <p:cNvSpPr txBox="1"/>
          <p:nvPr/>
        </p:nvSpPr>
        <p:spPr>
          <a:xfrm>
            <a:off x="926870" y="3557846"/>
            <a:ext cx="3428999" cy="2739211"/>
          </a:xfrm>
          <a:prstGeom prst="rect">
            <a:avLst/>
          </a:prstGeom>
          <a:noFill/>
        </p:spPr>
        <p:txBody>
          <a:bodyPr wrap="square" rtlCol="0">
            <a:spAutoFit/>
          </a:bodyPr>
          <a:lstStyle/>
          <a:p>
            <a:pPr algn="just"/>
            <a:r>
              <a:rPr lang="ru-RU" sz="1200" b="1" dirty="0" smtClean="0"/>
              <a:t>Екатерина Евгеньевна </a:t>
            </a:r>
            <a:r>
              <a:rPr lang="ru-RU" sz="1200" b="1" dirty="0" err="1" smtClean="0"/>
              <a:t>Каргопольцева</a:t>
            </a:r>
            <a:r>
              <a:rPr lang="ru-RU" sz="1200" b="1" dirty="0" smtClean="0"/>
              <a:t> </a:t>
            </a:r>
            <a:r>
              <a:rPr lang="ru-RU" sz="1200" dirty="0" smtClean="0"/>
              <a:t>– </a:t>
            </a:r>
            <a:r>
              <a:rPr lang="ru-RU" sz="1000" dirty="0"/>
              <a:t>поэт, родилась 23 января 1982 года в с. Верхнеспасское </a:t>
            </a:r>
            <a:r>
              <a:rPr lang="ru-RU" sz="1000" dirty="0" err="1"/>
              <a:t>Пыщугского</a:t>
            </a:r>
            <a:r>
              <a:rPr lang="ru-RU" sz="1000" dirty="0"/>
              <a:t> района Костромской области. Окончила филологический факультет Костромского государственного университета им. Н.А. Некрасова. Живёт </a:t>
            </a:r>
            <a:r>
              <a:rPr lang="ru-RU" sz="1000" i="1" dirty="0">
                <a:solidFill>
                  <a:schemeClr val="accent3">
                    <a:lumMod val="50000"/>
                  </a:schemeClr>
                </a:solidFill>
              </a:rPr>
              <a:t>в Костроме</a:t>
            </a:r>
            <a:r>
              <a:rPr lang="ru-RU" sz="1000" dirty="0"/>
              <a:t>, работает методистом в Костромском областном Центре «Одарённые школьники». Член Союза писателей России, руководитель Совета молодых литераторов Костромской областной писательской организации, член правления Костромской областной писательской организации. Автор поэтических сборников «Бессонница» (2011г), «В уединении» (2018г). Участница всероссийских совещаний молодых писателей в г. </a:t>
            </a:r>
            <a:r>
              <a:rPr lang="ru-RU" sz="1000" dirty="0" smtClean="0"/>
              <a:t>Москве (</a:t>
            </a:r>
            <a:r>
              <a:rPr lang="ru-RU" sz="1000" dirty="0"/>
              <a:t>2018, 2020гг). Стихи публиковались в региональных, всероссийских и зарубежных изданиях. </a:t>
            </a:r>
          </a:p>
        </p:txBody>
      </p:sp>
      <p:pic>
        <p:nvPicPr>
          <p:cNvPr id="9" name="Рисунок 8"/>
          <p:cNvPicPr>
            <a:picLocks noChangeAspect="1"/>
          </p:cNvPicPr>
          <p:nvPr/>
        </p:nvPicPr>
        <p:blipFill>
          <a:blip r:embed="rId4"/>
          <a:stretch>
            <a:fillRect/>
          </a:stretch>
        </p:blipFill>
        <p:spPr>
          <a:xfrm>
            <a:off x="9312312" y="1213658"/>
            <a:ext cx="1612143" cy="2277688"/>
          </a:xfrm>
          <a:prstGeom prst="rect">
            <a:avLst/>
          </a:prstGeom>
        </p:spPr>
      </p:pic>
      <p:sp>
        <p:nvSpPr>
          <p:cNvPr id="11" name="TextBox 10"/>
          <p:cNvSpPr txBox="1"/>
          <p:nvPr/>
        </p:nvSpPr>
        <p:spPr>
          <a:xfrm>
            <a:off x="8325196" y="3630053"/>
            <a:ext cx="3354186" cy="1661993"/>
          </a:xfrm>
          <a:prstGeom prst="rect">
            <a:avLst/>
          </a:prstGeom>
          <a:noFill/>
        </p:spPr>
        <p:txBody>
          <a:bodyPr wrap="square" rtlCol="0">
            <a:spAutoFit/>
          </a:bodyPr>
          <a:lstStyle/>
          <a:p>
            <a:pPr algn="just"/>
            <a:r>
              <a:rPr lang="ru-RU" sz="1200" b="1" dirty="0" smtClean="0"/>
              <a:t>Ольга </a:t>
            </a:r>
            <a:r>
              <a:rPr lang="ru-RU" sz="1200" b="1" dirty="0"/>
              <a:t>Александровна </a:t>
            </a:r>
            <a:r>
              <a:rPr lang="ru-RU" sz="1000" b="1" dirty="0" smtClean="0"/>
              <a:t>Уланова </a:t>
            </a:r>
            <a:r>
              <a:rPr lang="ru-RU" sz="1000" dirty="0" smtClean="0"/>
              <a:t>- </a:t>
            </a:r>
            <a:r>
              <a:rPr lang="ru-RU" sz="1000" dirty="0"/>
              <a:t>поэт, </a:t>
            </a:r>
            <a:r>
              <a:rPr lang="ru-RU" sz="1000" dirty="0" err="1"/>
              <a:t>романсист</a:t>
            </a:r>
            <a:r>
              <a:rPr lang="ru-RU" sz="1000" dirty="0"/>
              <a:t>, член Совета молодых литераторов Костромской областной писательской организации. Родилась 8 мая 1979 года в г. Долгопрудном Московской области. С 1993 года проживает </a:t>
            </a:r>
            <a:r>
              <a:rPr lang="ru-RU" sz="1000" i="1" dirty="0">
                <a:solidFill>
                  <a:schemeClr val="accent3">
                    <a:lumMod val="50000"/>
                  </a:schemeClr>
                </a:solidFill>
              </a:rPr>
              <a:t>в г. Солигаличе</a:t>
            </a:r>
            <a:r>
              <a:rPr lang="ru-RU" sz="1000" dirty="0"/>
              <a:t> Костромской области. Член литературного объединения </a:t>
            </a:r>
            <a:r>
              <a:rPr lang="ru-RU" sz="1000" dirty="0" smtClean="0"/>
              <a:t>«</a:t>
            </a:r>
            <a:r>
              <a:rPr lang="ru-RU" sz="1000" dirty="0" err="1" smtClean="0"/>
              <a:t>Светица</a:t>
            </a:r>
            <a:r>
              <a:rPr lang="ru-RU" sz="1000" dirty="0" smtClean="0"/>
              <a:t>» (</a:t>
            </a:r>
            <a:r>
              <a:rPr lang="ru-RU" sz="1000" dirty="0" err="1"/>
              <a:t>г.Солигалич</a:t>
            </a:r>
            <a:r>
              <a:rPr lang="ru-RU" sz="1000" dirty="0" smtClean="0"/>
              <a:t>). Издан </a:t>
            </a:r>
            <a:r>
              <a:rPr lang="ru-RU" sz="1000" dirty="0"/>
              <a:t>сборник стихотворений "В ожидании чуда", имеет публикации в литературных сборниках и журналах Костромской области.</a:t>
            </a:r>
          </a:p>
        </p:txBody>
      </p:sp>
      <p:pic>
        <p:nvPicPr>
          <p:cNvPr id="12" name="Рисунок 11"/>
          <p:cNvPicPr>
            <a:picLocks noChangeAspect="1"/>
          </p:cNvPicPr>
          <p:nvPr/>
        </p:nvPicPr>
        <p:blipFill>
          <a:blip r:embed="rId5"/>
          <a:stretch>
            <a:fillRect/>
          </a:stretch>
        </p:blipFill>
        <p:spPr>
          <a:xfrm>
            <a:off x="9454651" y="5292046"/>
            <a:ext cx="1327464" cy="1384379"/>
          </a:xfrm>
          <a:prstGeom prst="rect">
            <a:avLst/>
          </a:prstGeom>
        </p:spPr>
      </p:pic>
    </p:spTree>
    <p:extLst>
      <p:ext uri="{BB962C8B-B14F-4D97-AF65-F5344CB8AC3E}">
        <p14:creationId xmlns:p14="http://schemas.microsoft.com/office/powerpoint/2010/main" val="28875684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21229" y="271195"/>
            <a:ext cx="9459884" cy="707886"/>
          </a:xfrm>
          <a:prstGeom prst="rect">
            <a:avLst/>
          </a:prstGeom>
        </p:spPr>
        <p:txBody>
          <a:bodyPr wrap="square">
            <a:spAutoFit/>
          </a:bodyPr>
          <a:lstStyle/>
          <a:p>
            <a:pPr algn="ctr"/>
            <a:r>
              <a:rPr lang="ru-RU" sz="2000" b="1" dirty="0">
                <a:solidFill>
                  <a:schemeClr val="accent3">
                    <a:lumMod val="50000"/>
                  </a:schemeClr>
                </a:solidFill>
              </a:rPr>
              <a:t>Совет молодых литераторов </a:t>
            </a:r>
          </a:p>
          <a:p>
            <a:pPr algn="ctr"/>
            <a:r>
              <a:rPr lang="ru-RU" sz="2000" b="1" dirty="0">
                <a:solidFill>
                  <a:schemeClr val="accent3">
                    <a:lumMod val="50000"/>
                  </a:schemeClr>
                </a:solidFill>
              </a:rPr>
              <a:t>Костромской областной писательской организации</a:t>
            </a:r>
          </a:p>
        </p:txBody>
      </p:sp>
      <p:sp>
        <p:nvSpPr>
          <p:cNvPr id="6" name="Прямоугольник 5"/>
          <p:cNvSpPr/>
          <p:nvPr/>
        </p:nvSpPr>
        <p:spPr>
          <a:xfrm>
            <a:off x="748079" y="3249321"/>
            <a:ext cx="3668684" cy="3046988"/>
          </a:xfrm>
          <a:prstGeom prst="rect">
            <a:avLst/>
          </a:prstGeom>
        </p:spPr>
        <p:txBody>
          <a:bodyPr wrap="square">
            <a:spAutoFit/>
          </a:bodyPr>
          <a:lstStyle/>
          <a:p>
            <a:pPr algn="just">
              <a:spcAft>
                <a:spcPts val="0"/>
              </a:spcAft>
            </a:pPr>
            <a:r>
              <a:rPr lang="ru-RU" sz="1200" b="1" dirty="0" smtClean="0">
                <a:ea typeface="Times New Roman" panose="02020603050405020304" pitchFamily="18" charset="0"/>
                <a:cs typeface="Times New Roman" panose="02020603050405020304" pitchFamily="18" charset="0"/>
              </a:rPr>
              <a:t>Анна Александровна Волкова </a:t>
            </a:r>
            <a:r>
              <a:rPr lang="ru-RU" sz="1200" dirty="0" smtClean="0">
                <a:ea typeface="Times New Roman" panose="02020603050405020304" pitchFamily="18" charset="0"/>
                <a:cs typeface="Times New Roman" panose="02020603050405020304" pitchFamily="18" charset="0"/>
              </a:rPr>
              <a:t>- </a:t>
            </a:r>
            <a:r>
              <a:rPr lang="ru-RU" sz="1000" dirty="0" smtClean="0">
                <a:ea typeface="Times New Roman" panose="02020603050405020304" pitchFamily="18" charset="0"/>
                <a:cs typeface="Times New Roman" panose="02020603050405020304" pitchFamily="18" charset="0"/>
              </a:rPr>
              <a:t>поэт</a:t>
            </a:r>
            <a:r>
              <a:rPr lang="ru-RU" sz="1000" dirty="0">
                <a:ea typeface="Times New Roman" panose="02020603050405020304" pitchFamily="18" charset="0"/>
                <a:cs typeface="Times New Roman" panose="02020603050405020304" pitchFamily="18" charset="0"/>
              </a:rPr>
              <a:t>, методист Муниципального казенного учреждения культуры «</a:t>
            </a:r>
            <a:r>
              <a:rPr lang="ru-RU" sz="1000" dirty="0" err="1">
                <a:ea typeface="Times New Roman" panose="02020603050405020304" pitchFamily="18" charset="0"/>
                <a:cs typeface="Times New Roman" panose="02020603050405020304" pitchFamily="18" charset="0"/>
              </a:rPr>
              <a:t>Межпоселенческая</a:t>
            </a:r>
            <a:r>
              <a:rPr lang="ru-RU" sz="1000" dirty="0">
                <a:ea typeface="Times New Roman" panose="02020603050405020304" pitchFamily="18" charset="0"/>
                <a:cs typeface="Times New Roman" panose="02020603050405020304" pitchFamily="18" charset="0"/>
              </a:rPr>
              <a:t> библиотека имени М. Горького Галичского муниципального района Костромской области». Родилась 10 августа 1976 года. Окончила </a:t>
            </a:r>
            <a:r>
              <a:rPr lang="ru-RU" sz="1000" dirty="0" err="1">
                <a:ea typeface="Times New Roman" panose="02020603050405020304" pitchFamily="18" charset="0"/>
                <a:cs typeface="Times New Roman" panose="02020603050405020304" pitchFamily="18" charset="0"/>
              </a:rPr>
              <a:t>Парфеньевскую</a:t>
            </a:r>
            <a:r>
              <a:rPr lang="ru-RU" sz="1000" dirty="0">
                <a:ea typeface="Times New Roman" panose="02020603050405020304" pitchFamily="18" charset="0"/>
                <a:cs typeface="Times New Roman" panose="02020603050405020304" pitchFamily="18" charset="0"/>
              </a:rPr>
              <a:t> среднюю школу, затем Галичский педагогический колледж по специальности учитель начальных классов. В </a:t>
            </a:r>
            <a:r>
              <a:rPr lang="ru-RU" sz="1000" dirty="0" smtClean="0">
                <a:ea typeface="Times New Roman" panose="02020603050405020304" pitchFamily="18" charset="0"/>
                <a:cs typeface="Times New Roman" panose="02020603050405020304" pitchFamily="18" charset="0"/>
              </a:rPr>
              <a:t>2020 </a:t>
            </a:r>
            <a:r>
              <a:rPr lang="ru-RU" sz="1000" dirty="0">
                <a:ea typeface="Times New Roman" panose="02020603050405020304" pitchFamily="18" charset="0"/>
                <a:cs typeface="Times New Roman" panose="02020603050405020304" pitchFamily="18" charset="0"/>
              </a:rPr>
              <a:t>году окончила </a:t>
            </a:r>
            <a:r>
              <a:rPr lang="ru-RU" sz="1000" dirty="0" err="1">
                <a:ea typeface="Times New Roman" panose="02020603050405020304" pitchFamily="18" charset="0"/>
                <a:cs typeface="Times New Roman" panose="02020603050405020304" pitchFamily="18" charset="0"/>
              </a:rPr>
              <a:t>Караваевскую</a:t>
            </a:r>
            <a:r>
              <a:rPr lang="ru-RU" sz="1000" dirty="0">
                <a:ea typeface="Times New Roman" panose="02020603050405020304" pitchFamily="18" charset="0"/>
                <a:cs typeface="Times New Roman" panose="02020603050405020304" pitchFamily="18" charset="0"/>
              </a:rPr>
              <a:t> </a:t>
            </a:r>
            <a:r>
              <a:rPr lang="ru-RU" sz="1000" dirty="0" err="1">
                <a:ea typeface="Times New Roman" panose="02020603050405020304" pitchFamily="18" charset="0"/>
                <a:cs typeface="Times New Roman" panose="02020603050405020304" pitchFamily="18" charset="0"/>
              </a:rPr>
              <a:t>сельскохозяйтвенную</a:t>
            </a:r>
            <a:r>
              <a:rPr lang="ru-RU" sz="1000" dirty="0">
                <a:ea typeface="Times New Roman" panose="02020603050405020304" pitchFamily="18" charset="0"/>
                <a:cs typeface="Times New Roman" panose="02020603050405020304" pitchFamily="18" charset="0"/>
              </a:rPr>
              <a:t> академию. Работала в редакции газеты «</a:t>
            </a:r>
            <a:r>
              <a:rPr lang="ru-RU" sz="1000" dirty="0" err="1">
                <a:ea typeface="Times New Roman" panose="02020603050405020304" pitchFamily="18" charset="0"/>
                <a:cs typeface="Times New Roman" panose="02020603050405020304" pitchFamily="18" charset="0"/>
              </a:rPr>
              <a:t>Парфеньевский</a:t>
            </a:r>
            <a:r>
              <a:rPr lang="ru-RU" sz="1000" dirty="0">
                <a:ea typeface="Times New Roman" panose="02020603050405020304" pitchFamily="18" charset="0"/>
                <a:cs typeface="Times New Roman" panose="02020603050405020304" pitchFamily="18" charset="0"/>
              </a:rPr>
              <a:t> вестник», Детской библиотеке имени Я. Акима городского округа – </a:t>
            </a:r>
            <a:r>
              <a:rPr lang="ru-RU" sz="1000" i="1" dirty="0">
                <a:solidFill>
                  <a:schemeClr val="accent3">
                    <a:lumMod val="50000"/>
                  </a:schemeClr>
                </a:solidFill>
                <a:ea typeface="Times New Roman" panose="02020603050405020304" pitchFamily="18" charset="0"/>
                <a:cs typeface="Times New Roman" panose="02020603050405020304" pitchFamily="18" charset="0"/>
              </a:rPr>
              <a:t>город Галич</a:t>
            </a:r>
            <a:r>
              <a:rPr lang="ru-RU" sz="1000" dirty="0">
                <a:ea typeface="Times New Roman" panose="02020603050405020304" pitchFamily="18" charset="0"/>
                <a:cs typeface="Times New Roman" panose="02020603050405020304" pitchFamily="18" charset="0"/>
              </a:rPr>
              <a:t>, заведующей библиотекой ОГБПОУ Галичский аграрный техникум Костромской области.</a:t>
            </a:r>
          </a:p>
          <a:p>
            <a:pPr indent="449580" algn="just">
              <a:spcAft>
                <a:spcPts val="1000"/>
              </a:spcAft>
            </a:pPr>
            <a:r>
              <a:rPr lang="ru-RU" sz="1000" dirty="0">
                <a:ea typeface="Times New Roman" panose="02020603050405020304" pitchFamily="18" charset="0"/>
                <a:cs typeface="Times New Roman" panose="02020603050405020304" pitchFamily="18" charset="0"/>
              </a:rPr>
              <a:t>Стихи публиковались в областной газете «Северная правда», районных газетах «Галичские известия», «</a:t>
            </a:r>
            <a:r>
              <a:rPr lang="ru-RU" sz="1000" dirty="0" err="1">
                <a:ea typeface="Times New Roman" panose="02020603050405020304" pitchFamily="18" charset="0"/>
                <a:cs typeface="Times New Roman" panose="02020603050405020304" pitchFamily="18" charset="0"/>
              </a:rPr>
              <a:t>Парфеньевский</a:t>
            </a:r>
            <a:r>
              <a:rPr lang="ru-RU" sz="1000" dirty="0">
                <a:ea typeface="Times New Roman" panose="02020603050405020304" pitchFamily="18" charset="0"/>
                <a:cs typeface="Times New Roman" panose="02020603050405020304" pitchFamily="18" charset="0"/>
              </a:rPr>
              <a:t> вестник» (рассказы, очерки, статьи), журналах «Библиотека» (№ 6, 2012 г), «Светоч» (№ 11 – 2018 г, № 14 – 2019 г, № 15 – 2019 г.), альманахе «ДТ», Санкт-Петербург – 2019 г.</a:t>
            </a:r>
            <a:endParaRPr lang="ru-RU" sz="1000" dirty="0">
              <a:effectLst/>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1112320" y="1263996"/>
            <a:ext cx="2638004" cy="1770150"/>
          </a:xfrm>
          <a:prstGeom prst="rect">
            <a:avLst/>
          </a:prstGeom>
        </p:spPr>
      </p:pic>
      <p:pic>
        <p:nvPicPr>
          <p:cNvPr id="8" name="Рисунок 7"/>
          <p:cNvPicPr>
            <a:picLocks noChangeAspect="1"/>
          </p:cNvPicPr>
          <p:nvPr/>
        </p:nvPicPr>
        <p:blipFill>
          <a:blip r:embed="rId3"/>
          <a:stretch>
            <a:fillRect/>
          </a:stretch>
        </p:blipFill>
        <p:spPr>
          <a:xfrm>
            <a:off x="5244465" y="1202827"/>
            <a:ext cx="1704975" cy="1965940"/>
          </a:xfrm>
          <a:prstGeom prst="rect">
            <a:avLst/>
          </a:prstGeom>
        </p:spPr>
      </p:pic>
      <p:sp>
        <p:nvSpPr>
          <p:cNvPr id="9" name="Прямоугольник 8"/>
          <p:cNvSpPr/>
          <p:nvPr/>
        </p:nvSpPr>
        <p:spPr>
          <a:xfrm>
            <a:off x="4619105" y="3247703"/>
            <a:ext cx="3344487" cy="2431435"/>
          </a:xfrm>
          <a:prstGeom prst="rect">
            <a:avLst/>
          </a:prstGeom>
        </p:spPr>
        <p:txBody>
          <a:bodyPr wrap="square">
            <a:spAutoFit/>
          </a:bodyPr>
          <a:lstStyle/>
          <a:p>
            <a:pPr algn="just"/>
            <a:r>
              <a:rPr lang="ru-RU" sz="1200" b="1" dirty="0" smtClean="0"/>
              <a:t>Юлия </a:t>
            </a:r>
            <a:r>
              <a:rPr lang="ru-RU" sz="1200" b="1" dirty="0"/>
              <a:t>Борисовна </a:t>
            </a:r>
            <a:r>
              <a:rPr lang="ru-RU" sz="1200" b="1" dirty="0" smtClean="0"/>
              <a:t>Кузнецова </a:t>
            </a:r>
            <a:r>
              <a:rPr lang="ru-RU" sz="1000" dirty="0" smtClean="0"/>
              <a:t>- </a:t>
            </a:r>
            <a:r>
              <a:rPr lang="ru-RU" sz="1000" dirty="0"/>
              <a:t>поэт, </a:t>
            </a:r>
            <a:r>
              <a:rPr lang="ru-RU" sz="1000" dirty="0" smtClean="0"/>
              <a:t>краевед, член </a:t>
            </a:r>
            <a:r>
              <a:rPr lang="ru-RU" sz="1000" dirty="0"/>
              <a:t>литературного объединения «Северные Увалы» (</a:t>
            </a:r>
            <a:r>
              <a:rPr lang="ru-RU" sz="1000" i="1" dirty="0">
                <a:solidFill>
                  <a:schemeClr val="accent3">
                    <a:lumMod val="50000"/>
                  </a:schemeClr>
                </a:solidFill>
              </a:rPr>
              <a:t>п. Вохма</a:t>
            </a:r>
            <a:r>
              <a:rPr lang="ru-RU" sz="1000" dirty="0"/>
              <a:t>, Костромская область), член Совета молодых литераторов Костромской областной писательской организации; автор поэтических сборников «Лирика» и «Улыбка Бога — радуга». </a:t>
            </a:r>
            <a:r>
              <a:rPr lang="ru-RU" sz="1000" dirty="0" smtClean="0"/>
              <a:t>Произведения </a:t>
            </a:r>
            <a:r>
              <a:rPr lang="ru-RU" sz="1000" dirty="0"/>
              <a:t>публиковались в </a:t>
            </a:r>
            <a:r>
              <a:rPr lang="ru-RU" sz="1000" dirty="0" smtClean="0"/>
              <a:t>изданиях: </a:t>
            </a:r>
            <a:r>
              <a:rPr lang="ru-RU" sz="1000" dirty="0"/>
              <a:t>«Кострома литературная», «Костромской собеседник», в книге «Междуречье» (сборник стихотворений пятого литературного конкурса «Горю поэзии огнём»), в двух сборниках стихотворений по итогам конкурса "Призвание любить", проводимого благотворительным фондом «Будущее сейчас» г. Кострома; в журнале «</a:t>
            </a:r>
            <a:r>
              <a:rPr lang="ru-RU" sz="1000" dirty="0" err="1"/>
              <a:t>Библиополе</a:t>
            </a:r>
            <a:r>
              <a:rPr lang="ru-RU" sz="1000" dirty="0"/>
              <a:t>», газете «</a:t>
            </a:r>
            <a:r>
              <a:rPr lang="ru-RU" sz="1000" dirty="0" err="1"/>
              <a:t>Вохомская</a:t>
            </a:r>
            <a:r>
              <a:rPr lang="ru-RU" sz="1000" dirty="0"/>
              <a:t> правда».</a:t>
            </a:r>
          </a:p>
        </p:txBody>
      </p:sp>
      <p:pic>
        <p:nvPicPr>
          <p:cNvPr id="10" name="Рисунок 9"/>
          <p:cNvPicPr>
            <a:picLocks noChangeAspect="1"/>
          </p:cNvPicPr>
          <p:nvPr/>
        </p:nvPicPr>
        <p:blipFill>
          <a:blip r:embed="rId4"/>
          <a:stretch>
            <a:fillRect/>
          </a:stretch>
        </p:blipFill>
        <p:spPr>
          <a:xfrm>
            <a:off x="9152313" y="1202827"/>
            <a:ext cx="1828800" cy="2433971"/>
          </a:xfrm>
          <a:prstGeom prst="rect">
            <a:avLst/>
          </a:prstGeom>
        </p:spPr>
      </p:pic>
      <p:sp>
        <p:nvSpPr>
          <p:cNvPr id="11" name="Прямоугольник 10"/>
          <p:cNvSpPr/>
          <p:nvPr/>
        </p:nvSpPr>
        <p:spPr>
          <a:xfrm>
            <a:off x="8208818" y="3737879"/>
            <a:ext cx="3715789" cy="1508105"/>
          </a:xfrm>
          <a:prstGeom prst="rect">
            <a:avLst/>
          </a:prstGeom>
        </p:spPr>
        <p:txBody>
          <a:bodyPr wrap="square">
            <a:spAutoFit/>
          </a:bodyPr>
          <a:lstStyle/>
          <a:p>
            <a:pPr algn="just"/>
            <a:r>
              <a:rPr lang="ru-RU" sz="1200" b="1" dirty="0" smtClean="0"/>
              <a:t>Владимир Евгеньевич Герасимов </a:t>
            </a:r>
            <a:r>
              <a:rPr lang="ru-RU" sz="1000" dirty="0" smtClean="0"/>
              <a:t>- прозаик</a:t>
            </a:r>
            <a:r>
              <a:rPr lang="ru-RU" sz="1000" dirty="0"/>
              <a:t>, член Совета молодых литераторов Костромской областной писательской организации. Автор романа "Хроники опера-1. Сорванные маски." Участник Совещания молодых литераторов г. Москвы и Центра России (2019 год); семинара «Вешние воды» для начинающих прозаиков Центральной России (2020 год). Родился в г. Галиче Костромской области в 1987 году, живёт и работает </a:t>
            </a:r>
            <a:r>
              <a:rPr lang="ru-RU" sz="1000" i="1" dirty="0">
                <a:solidFill>
                  <a:schemeClr val="accent3">
                    <a:lumMod val="50000"/>
                  </a:schemeClr>
                </a:solidFill>
              </a:rPr>
              <a:t>в Костроме.</a:t>
            </a:r>
            <a:r>
              <a:rPr lang="ru-RU" sz="1000" dirty="0"/>
              <a:t> </a:t>
            </a:r>
          </a:p>
        </p:txBody>
      </p:sp>
      <p:pic>
        <p:nvPicPr>
          <p:cNvPr id="12" name="Рисунок 11"/>
          <p:cNvPicPr>
            <a:picLocks noChangeAspect="1"/>
          </p:cNvPicPr>
          <p:nvPr/>
        </p:nvPicPr>
        <p:blipFill>
          <a:blip r:embed="rId5"/>
          <a:stretch>
            <a:fillRect/>
          </a:stretch>
        </p:blipFill>
        <p:spPr>
          <a:xfrm>
            <a:off x="9463150" y="5245984"/>
            <a:ext cx="1329043" cy="1383912"/>
          </a:xfrm>
          <a:prstGeom prst="rect">
            <a:avLst/>
          </a:prstGeom>
        </p:spPr>
      </p:pic>
    </p:spTree>
    <p:extLst>
      <p:ext uri="{BB962C8B-B14F-4D97-AF65-F5344CB8AC3E}">
        <p14:creationId xmlns:p14="http://schemas.microsoft.com/office/powerpoint/2010/main" val="9985486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05345" y="462939"/>
            <a:ext cx="10000211" cy="4001095"/>
          </a:xfrm>
          <a:prstGeom prst="rect">
            <a:avLst/>
          </a:prstGeom>
        </p:spPr>
        <p:txBody>
          <a:bodyPr wrap="square">
            <a:spAutoFit/>
          </a:bodyPr>
          <a:lstStyle/>
          <a:p>
            <a:pPr algn="ctr"/>
            <a:r>
              <a:rPr lang="ru-RU" sz="2000" b="1" dirty="0" smtClean="0">
                <a:solidFill>
                  <a:schemeClr val="accent3">
                    <a:lumMod val="50000"/>
                  </a:schemeClr>
                </a:solidFill>
              </a:rPr>
              <a:t>Суть наставничества</a:t>
            </a:r>
          </a:p>
          <a:p>
            <a:pPr algn="just"/>
            <a:endParaRPr lang="ru-RU" dirty="0"/>
          </a:p>
          <a:p>
            <a:pPr marL="285750" indent="-285750" algn="just">
              <a:buFont typeface="Arial" panose="020B0604020202020204" pitchFamily="34" charset="0"/>
              <a:buChar char="•"/>
            </a:pPr>
            <a:r>
              <a:rPr lang="ru-RU" b="1" dirty="0"/>
              <a:t>И</a:t>
            </a:r>
            <a:r>
              <a:rPr lang="ru-RU" b="1" dirty="0" smtClean="0"/>
              <a:t>ндивидуальное </a:t>
            </a:r>
            <a:r>
              <a:rPr lang="ru-RU" b="1" dirty="0"/>
              <a:t>консультирование </a:t>
            </a:r>
            <a:r>
              <a:rPr lang="ru-RU" dirty="0"/>
              <a:t>начинающих авторов по вопросам корректировки поэтических и прозаических текстов; </a:t>
            </a:r>
            <a:endParaRPr lang="ru-RU" dirty="0" smtClean="0"/>
          </a:p>
          <a:p>
            <a:pPr marL="285750" indent="-285750" algn="just">
              <a:buFont typeface="Arial" panose="020B0604020202020204" pitchFamily="34" charset="0"/>
              <a:buChar char="•"/>
            </a:pPr>
            <a:r>
              <a:rPr lang="ru-RU" b="1" dirty="0" smtClean="0"/>
              <a:t>написание </a:t>
            </a:r>
            <a:r>
              <a:rPr lang="ru-RU" b="1" dirty="0"/>
              <a:t>отзывов</a:t>
            </a:r>
            <a:r>
              <a:rPr lang="ru-RU" dirty="0"/>
              <a:t> на поэтические и прозаические произведения с рекомендациями по их доработке; </a:t>
            </a:r>
            <a:endParaRPr lang="ru-RU" dirty="0" smtClean="0"/>
          </a:p>
          <a:p>
            <a:pPr marL="285750" indent="-285750" algn="just">
              <a:buFont typeface="Arial" panose="020B0604020202020204" pitchFamily="34" charset="0"/>
              <a:buChar char="•"/>
            </a:pPr>
            <a:r>
              <a:rPr lang="ru-RU" b="1" dirty="0" smtClean="0"/>
              <a:t>организация </a:t>
            </a:r>
            <a:r>
              <a:rPr lang="ru-RU" b="1" dirty="0"/>
              <a:t>сопровождения </a:t>
            </a:r>
            <a:r>
              <a:rPr lang="ru-RU" dirty="0"/>
              <a:t>литературно-одарённых учащихся; </a:t>
            </a:r>
            <a:endParaRPr lang="ru-RU" dirty="0" smtClean="0"/>
          </a:p>
          <a:p>
            <a:pPr marL="285750" indent="-285750" algn="just">
              <a:buFont typeface="Arial" panose="020B0604020202020204" pitchFamily="34" charset="0"/>
              <a:buChar char="•"/>
            </a:pPr>
            <a:r>
              <a:rPr lang="ru-RU" dirty="0" smtClean="0"/>
              <a:t>подготовка </a:t>
            </a:r>
            <a:r>
              <a:rPr lang="ru-RU" dirty="0"/>
              <a:t>поэтических и прозаических подборок к публикациям в литературных изданиях; </a:t>
            </a:r>
            <a:endParaRPr lang="ru-RU" dirty="0" smtClean="0"/>
          </a:p>
          <a:p>
            <a:pPr marL="285750" indent="-285750" algn="just">
              <a:buFont typeface="Arial" panose="020B0604020202020204" pitchFamily="34" charset="0"/>
              <a:buChar char="•"/>
            </a:pPr>
            <a:r>
              <a:rPr lang="ru-RU" b="1" dirty="0" smtClean="0"/>
              <a:t>продвижение </a:t>
            </a:r>
            <a:r>
              <a:rPr lang="ru-RU" b="1" dirty="0"/>
              <a:t>творчества </a:t>
            </a:r>
            <a:r>
              <a:rPr lang="ru-RU" dirty="0"/>
              <a:t>юных литераторов (публикация их </a:t>
            </a:r>
            <a:r>
              <a:rPr lang="ru-RU" dirty="0" smtClean="0"/>
              <a:t>произведений в социальной сети «</a:t>
            </a:r>
            <a:r>
              <a:rPr lang="ru-RU" dirty="0" err="1" smtClean="0"/>
              <a:t>Вконтакте</a:t>
            </a:r>
            <a:r>
              <a:rPr lang="ru-RU" dirty="0" smtClean="0"/>
              <a:t>» -  </a:t>
            </a:r>
            <a:r>
              <a:rPr lang="ru-RU" dirty="0"/>
              <a:t>в группах «Живое слово», «Центр «Одарённые школьники», «Костромская областная писательская организация»; а также в литературных сборниках, издаваемых по линии Костромской областной писательской организации).</a:t>
            </a:r>
          </a:p>
        </p:txBody>
      </p:sp>
      <p:pic>
        <p:nvPicPr>
          <p:cNvPr id="5" name="Рисунок 4"/>
          <p:cNvPicPr>
            <a:picLocks noChangeAspect="1"/>
          </p:cNvPicPr>
          <p:nvPr/>
        </p:nvPicPr>
        <p:blipFill>
          <a:blip r:embed="rId2"/>
          <a:stretch>
            <a:fillRect/>
          </a:stretch>
        </p:blipFill>
        <p:spPr>
          <a:xfrm>
            <a:off x="5424550" y="4856789"/>
            <a:ext cx="1329043" cy="1383912"/>
          </a:xfrm>
          <a:prstGeom prst="rect">
            <a:avLst/>
          </a:prstGeom>
        </p:spPr>
      </p:pic>
    </p:spTree>
    <p:extLst>
      <p:ext uri="{BB962C8B-B14F-4D97-AF65-F5344CB8AC3E}">
        <p14:creationId xmlns:p14="http://schemas.microsoft.com/office/powerpoint/2010/main" val="21153508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5425" y="523702"/>
            <a:ext cx="8744990" cy="553998"/>
          </a:xfrm>
          <a:prstGeom prst="rect">
            <a:avLst/>
          </a:prstGeom>
          <a:noFill/>
        </p:spPr>
        <p:txBody>
          <a:bodyPr wrap="square" rtlCol="0">
            <a:spAutoFit/>
          </a:bodyPr>
          <a:lstStyle/>
          <a:p>
            <a:pPr algn="ctr"/>
            <a:r>
              <a:rPr lang="ru-RU" b="1" dirty="0" smtClean="0">
                <a:solidFill>
                  <a:schemeClr val="accent3">
                    <a:lumMod val="50000"/>
                  </a:schemeClr>
                </a:solidFill>
              </a:rPr>
              <a:t>Литературная гостиная для начинающих авторов «Живое слово»</a:t>
            </a:r>
          </a:p>
          <a:p>
            <a:pPr algn="ctr"/>
            <a:r>
              <a:rPr lang="ru-RU" sz="1200" b="1" dirty="0">
                <a:solidFill>
                  <a:schemeClr val="accent3">
                    <a:lumMod val="50000"/>
                  </a:schemeClr>
                </a:solidFill>
              </a:rPr>
              <a:t>н</a:t>
            </a:r>
            <a:r>
              <a:rPr lang="ru-RU" sz="1200" b="1" dirty="0" smtClean="0">
                <a:solidFill>
                  <a:schemeClr val="accent3">
                    <a:lumMod val="50000"/>
                  </a:schemeClr>
                </a:solidFill>
              </a:rPr>
              <a:t>а интернет-платформе «</a:t>
            </a:r>
            <a:r>
              <a:rPr lang="en-US" sz="1200" b="1" dirty="0" smtClean="0">
                <a:solidFill>
                  <a:schemeClr val="accent3">
                    <a:lumMod val="50000"/>
                  </a:schemeClr>
                </a:solidFill>
              </a:rPr>
              <a:t>ZOOM</a:t>
            </a:r>
            <a:r>
              <a:rPr lang="ru-RU" sz="1200" b="1" dirty="0" smtClean="0">
                <a:solidFill>
                  <a:schemeClr val="accent3">
                    <a:lumMod val="50000"/>
                  </a:schemeClr>
                </a:solidFill>
              </a:rPr>
              <a:t>»</a:t>
            </a:r>
            <a:endParaRPr lang="ru-RU" sz="1200" b="1" dirty="0">
              <a:solidFill>
                <a:schemeClr val="accent3">
                  <a:lumMod val="50000"/>
                </a:schemeClr>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2827" y="1167495"/>
            <a:ext cx="5126183" cy="2532561"/>
          </a:xfrm>
          <a:prstGeom prst="rect">
            <a:avLst/>
          </a:prstGeom>
        </p:spPr>
      </p:pic>
      <p:sp>
        <p:nvSpPr>
          <p:cNvPr id="6" name="TextBox 5"/>
          <p:cNvSpPr txBox="1"/>
          <p:nvPr/>
        </p:nvSpPr>
        <p:spPr>
          <a:xfrm>
            <a:off x="6910646" y="3789851"/>
            <a:ext cx="5059681" cy="1200329"/>
          </a:xfrm>
          <a:prstGeom prst="rect">
            <a:avLst/>
          </a:prstGeom>
          <a:noFill/>
        </p:spPr>
        <p:txBody>
          <a:bodyPr wrap="square" rtlCol="0">
            <a:spAutoFit/>
          </a:bodyPr>
          <a:lstStyle/>
          <a:p>
            <a:pPr algn="just"/>
            <a:r>
              <a:rPr lang="ru-RU" sz="1200" b="1" dirty="0" smtClean="0"/>
              <a:t>Второе заседание литературной гостиной «Живое слово».</a:t>
            </a:r>
            <a:r>
              <a:rPr lang="ru-RU" sz="1200" dirty="0" smtClean="0"/>
              <a:t> </a:t>
            </a:r>
          </a:p>
          <a:p>
            <a:pPr algn="just"/>
            <a:r>
              <a:rPr lang="ru-RU" sz="1200" dirty="0" smtClean="0"/>
              <a:t>В роли наставников выступают: Екатерина </a:t>
            </a:r>
            <a:r>
              <a:rPr lang="ru-RU" sz="1200" dirty="0" err="1" smtClean="0"/>
              <a:t>Каргопольцева</a:t>
            </a:r>
            <a:r>
              <a:rPr lang="ru-RU" sz="1200" dirty="0" smtClean="0"/>
              <a:t> (</a:t>
            </a:r>
            <a:r>
              <a:rPr lang="ru-RU" sz="1200" dirty="0" err="1" smtClean="0"/>
              <a:t>г.Кострома</a:t>
            </a:r>
            <a:r>
              <a:rPr lang="ru-RU" sz="1200" dirty="0" smtClean="0"/>
              <a:t>), Ирина Манина (г. Шарья), Светлана Фёдорова (г. Галич). </a:t>
            </a:r>
          </a:p>
          <a:p>
            <a:pPr algn="ctr"/>
            <a:endParaRPr lang="ru-RU" sz="1200" dirty="0"/>
          </a:p>
          <a:p>
            <a:r>
              <a:rPr lang="ru-RU" sz="1200" dirty="0" smtClean="0"/>
              <a:t>Август 2020 года.</a:t>
            </a:r>
            <a:endParaRPr lang="ru-RU" sz="1200"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79" y="1234889"/>
            <a:ext cx="4605252" cy="2494512"/>
          </a:xfrm>
          <a:prstGeom prst="rect">
            <a:avLst/>
          </a:prstGeom>
        </p:spPr>
      </p:pic>
      <p:sp>
        <p:nvSpPr>
          <p:cNvPr id="8" name="Прямоугольник 7"/>
          <p:cNvSpPr/>
          <p:nvPr/>
        </p:nvSpPr>
        <p:spPr>
          <a:xfrm>
            <a:off x="1097280" y="3917988"/>
            <a:ext cx="5813366" cy="1015663"/>
          </a:xfrm>
          <a:prstGeom prst="rect">
            <a:avLst/>
          </a:prstGeom>
        </p:spPr>
        <p:txBody>
          <a:bodyPr wrap="square">
            <a:spAutoFit/>
          </a:bodyPr>
          <a:lstStyle/>
          <a:p>
            <a:r>
              <a:rPr lang="ru-RU" sz="1200" b="1" dirty="0" smtClean="0"/>
              <a:t>Первое </a:t>
            </a:r>
            <a:r>
              <a:rPr lang="ru-RU" sz="1200" b="1" dirty="0"/>
              <a:t>заседание литературной гостиной «Живое слово». </a:t>
            </a:r>
          </a:p>
          <a:p>
            <a:r>
              <a:rPr lang="ru-RU" sz="1200" dirty="0"/>
              <a:t>В роли наставников выступают: Екатерина </a:t>
            </a:r>
            <a:r>
              <a:rPr lang="ru-RU" sz="1200" dirty="0" err="1"/>
              <a:t>Каргопольцева</a:t>
            </a:r>
            <a:r>
              <a:rPr lang="ru-RU" sz="1200" dirty="0"/>
              <a:t> (</a:t>
            </a:r>
            <a:r>
              <a:rPr lang="ru-RU" sz="1200" dirty="0" err="1"/>
              <a:t>г.Кострома</a:t>
            </a:r>
            <a:r>
              <a:rPr lang="ru-RU" sz="1200" dirty="0"/>
              <a:t>), Ирина Манина (г. Шарья), А</a:t>
            </a:r>
            <a:r>
              <a:rPr lang="ru-RU" sz="1200" dirty="0" smtClean="0"/>
              <a:t>нна </a:t>
            </a:r>
            <a:r>
              <a:rPr lang="ru-RU" sz="1200" dirty="0"/>
              <a:t>В</a:t>
            </a:r>
            <a:r>
              <a:rPr lang="ru-RU" sz="1200" dirty="0" smtClean="0"/>
              <a:t>олкова (г</a:t>
            </a:r>
            <a:r>
              <a:rPr lang="ru-RU" sz="1200" dirty="0"/>
              <a:t>. Галич</a:t>
            </a:r>
            <a:r>
              <a:rPr lang="ru-RU" sz="1200" dirty="0" smtClean="0"/>
              <a:t>), Юлия Кузнецова (п. Вохма) </a:t>
            </a:r>
            <a:endParaRPr lang="ru-RU" sz="1200" dirty="0"/>
          </a:p>
          <a:p>
            <a:endParaRPr lang="ru-RU" sz="1200" dirty="0"/>
          </a:p>
          <a:p>
            <a:r>
              <a:rPr lang="ru-RU" sz="1200" dirty="0" smtClean="0"/>
              <a:t>Июль </a:t>
            </a:r>
            <a:r>
              <a:rPr lang="ru-RU" sz="1200" dirty="0"/>
              <a:t>2020 года.</a:t>
            </a:r>
          </a:p>
        </p:txBody>
      </p:sp>
      <p:sp>
        <p:nvSpPr>
          <p:cNvPr id="9" name="TextBox 8"/>
          <p:cNvSpPr txBox="1"/>
          <p:nvPr/>
        </p:nvSpPr>
        <p:spPr>
          <a:xfrm>
            <a:off x="1097279" y="5118317"/>
            <a:ext cx="10449099" cy="1231106"/>
          </a:xfrm>
          <a:prstGeom prst="rect">
            <a:avLst/>
          </a:prstGeom>
          <a:noFill/>
        </p:spPr>
        <p:txBody>
          <a:bodyPr wrap="square" rtlCol="0">
            <a:spAutoFit/>
          </a:bodyPr>
          <a:lstStyle/>
          <a:p>
            <a:r>
              <a:rPr lang="ru-RU" b="1" dirty="0" smtClean="0">
                <a:solidFill>
                  <a:schemeClr val="accent3">
                    <a:lumMod val="50000"/>
                  </a:schemeClr>
                </a:solidFill>
              </a:rPr>
              <a:t>Участники:</a:t>
            </a:r>
          </a:p>
          <a:p>
            <a:pPr marL="285750" indent="-285750">
              <a:buFont typeface="Arial" panose="020B0604020202020204" pitchFamily="34" charset="0"/>
              <a:buChar char="•"/>
            </a:pPr>
            <a:r>
              <a:rPr lang="ru-RU" sz="1400" b="1" dirty="0" smtClean="0">
                <a:solidFill>
                  <a:schemeClr val="accent3">
                    <a:lumMod val="50000"/>
                  </a:schemeClr>
                </a:solidFill>
              </a:rPr>
              <a:t>начинающие поэты, прозаики в возрасте от 12 до 18 лет, проживающие на территории Костромской области;</a:t>
            </a:r>
          </a:p>
          <a:p>
            <a:pPr marL="285750" indent="-285750">
              <a:buFont typeface="Arial" panose="020B0604020202020204" pitchFamily="34" charset="0"/>
              <a:buChar char="•"/>
            </a:pPr>
            <a:r>
              <a:rPr lang="ru-RU" sz="1400" b="1" dirty="0">
                <a:solidFill>
                  <a:schemeClr val="accent3">
                    <a:lumMod val="50000"/>
                  </a:schemeClr>
                </a:solidFill>
              </a:rPr>
              <a:t>ч</a:t>
            </a:r>
            <a:r>
              <a:rPr lang="ru-RU" sz="1400" b="1" dirty="0" smtClean="0">
                <a:solidFill>
                  <a:schemeClr val="accent3">
                    <a:lumMod val="50000"/>
                  </a:schemeClr>
                </a:solidFill>
              </a:rPr>
              <a:t>лены Совета молодых литераторов Костромской областной писательской организации (поэты, прозаики), выступающие в качестве наставников;</a:t>
            </a:r>
          </a:p>
          <a:p>
            <a:pPr marL="285750" indent="-285750">
              <a:buFont typeface="Arial" panose="020B0604020202020204" pitchFamily="34" charset="0"/>
              <a:buChar char="•"/>
            </a:pPr>
            <a:r>
              <a:rPr lang="ru-RU" sz="1400" b="1" dirty="0">
                <a:solidFill>
                  <a:schemeClr val="accent3">
                    <a:lumMod val="50000"/>
                  </a:schemeClr>
                </a:solidFill>
              </a:rPr>
              <a:t>л</a:t>
            </a:r>
            <a:r>
              <a:rPr lang="ru-RU" sz="1400" b="1" dirty="0" smtClean="0">
                <a:solidFill>
                  <a:schemeClr val="accent3">
                    <a:lumMod val="50000"/>
                  </a:schemeClr>
                </a:solidFill>
              </a:rPr>
              <a:t>итераторы Костромской области (по приглашению).</a:t>
            </a:r>
            <a:endParaRPr lang="ru-RU" sz="1400" b="1" dirty="0">
              <a:solidFill>
                <a:schemeClr val="accent3">
                  <a:lumMod val="50000"/>
                </a:schemeClr>
              </a:solidFill>
            </a:endParaRPr>
          </a:p>
        </p:txBody>
      </p:sp>
    </p:spTree>
    <p:extLst>
      <p:ext uri="{BB962C8B-B14F-4D97-AF65-F5344CB8AC3E}">
        <p14:creationId xmlns:p14="http://schemas.microsoft.com/office/powerpoint/2010/main" val="34900623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8386" y="124691"/>
            <a:ext cx="7340138" cy="369332"/>
          </a:xfrm>
          <a:prstGeom prst="rect">
            <a:avLst/>
          </a:prstGeom>
          <a:noFill/>
        </p:spPr>
        <p:txBody>
          <a:bodyPr wrap="square" rtlCol="0">
            <a:spAutoFit/>
          </a:bodyPr>
          <a:lstStyle/>
          <a:p>
            <a:pPr algn="ctr"/>
            <a:r>
              <a:rPr lang="ru-RU" b="1" dirty="0" smtClean="0">
                <a:solidFill>
                  <a:schemeClr val="accent3">
                    <a:lumMod val="50000"/>
                  </a:schemeClr>
                </a:solidFill>
              </a:rPr>
              <a:t>Лист отзывов и рекомендаций от наставников</a:t>
            </a:r>
            <a:endParaRPr lang="ru-RU" b="1" dirty="0">
              <a:solidFill>
                <a:schemeClr val="accent3">
                  <a:lumMod val="50000"/>
                </a:schemeClr>
              </a:solidFill>
            </a:endParaRPr>
          </a:p>
        </p:txBody>
      </p:sp>
      <p:pic>
        <p:nvPicPr>
          <p:cNvPr id="7" name="Рисунок 6"/>
          <p:cNvPicPr>
            <a:picLocks noChangeAspect="1"/>
          </p:cNvPicPr>
          <p:nvPr/>
        </p:nvPicPr>
        <p:blipFill>
          <a:blip r:embed="rId2"/>
          <a:stretch>
            <a:fillRect/>
          </a:stretch>
        </p:blipFill>
        <p:spPr>
          <a:xfrm>
            <a:off x="1097280" y="595009"/>
            <a:ext cx="10631977" cy="6013610"/>
          </a:xfrm>
          <a:prstGeom prst="rect">
            <a:avLst/>
          </a:prstGeom>
        </p:spPr>
      </p:pic>
    </p:spTree>
    <p:extLst>
      <p:ext uri="{BB962C8B-B14F-4D97-AF65-F5344CB8AC3E}">
        <p14:creationId xmlns:p14="http://schemas.microsoft.com/office/powerpoint/2010/main" val="23240249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7651" y="1080653"/>
            <a:ext cx="10873047" cy="5644343"/>
          </a:xfrm>
          <a:prstGeom prst="rect">
            <a:avLst/>
          </a:prstGeom>
          <a:solidFill>
            <a:schemeClr val="bg1">
              <a:lumMod val="85000"/>
            </a:schemeClr>
          </a:solidFill>
        </p:spPr>
        <p:txBody>
          <a:bodyPr wrap="square" rtlCol="0">
            <a:spAutoFit/>
          </a:bodyPr>
          <a:lstStyle/>
          <a:p>
            <a:endParaRPr lang="ru-RU" dirty="0"/>
          </a:p>
        </p:txBody>
      </p:sp>
      <p:sp>
        <p:nvSpPr>
          <p:cNvPr id="4" name="TextBox 3"/>
          <p:cNvSpPr txBox="1"/>
          <p:nvPr/>
        </p:nvSpPr>
        <p:spPr>
          <a:xfrm>
            <a:off x="2159702" y="350995"/>
            <a:ext cx="7996843" cy="800219"/>
          </a:xfrm>
          <a:prstGeom prst="rect">
            <a:avLst/>
          </a:prstGeom>
          <a:noFill/>
        </p:spPr>
        <p:txBody>
          <a:bodyPr wrap="square" rtlCol="0">
            <a:spAutoFit/>
          </a:bodyPr>
          <a:lstStyle/>
          <a:p>
            <a:pPr algn="ctr"/>
            <a:r>
              <a:rPr lang="ru-RU" b="1" dirty="0" smtClean="0">
                <a:solidFill>
                  <a:schemeClr val="accent3">
                    <a:lumMod val="50000"/>
                  </a:schemeClr>
                </a:solidFill>
              </a:rPr>
              <a:t>Дополнительная общеразвивающая программа «ЖИВОЕ СЛОВО»</a:t>
            </a:r>
          </a:p>
          <a:p>
            <a:pPr algn="ctr"/>
            <a:r>
              <a:rPr lang="ru-RU" sz="1400" b="1" dirty="0" smtClean="0"/>
              <a:t>(для начинающих авторов)</a:t>
            </a:r>
          </a:p>
          <a:p>
            <a:pPr algn="ctr"/>
            <a:endParaRPr lang="ru-RU" sz="1400"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9058" y="1221776"/>
            <a:ext cx="4507545" cy="550322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269" y="1221776"/>
            <a:ext cx="4327879" cy="5503220"/>
          </a:xfrm>
          <a:prstGeom prst="rect">
            <a:avLst/>
          </a:prstGeom>
        </p:spPr>
      </p:pic>
    </p:spTree>
    <p:extLst>
      <p:ext uri="{BB962C8B-B14F-4D97-AF65-F5344CB8AC3E}">
        <p14:creationId xmlns:p14="http://schemas.microsoft.com/office/powerpoint/2010/main" val="429341429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875102" y="4315718"/>
            <a:ext cx="977247" cy="977247"/>
          </a:xfrm>
          <a:prstGeom prst="rect">
            <a:avLst/>
          </a:prstGeom>
        </p:spPr>
      </p:pic>
      <p:sp>
        <p:nvSpPr>
          <p:cNvPr id="4" name="TextBox 3"/>
          <p:cNvSpPr txBox="1"/>
          <p:nvPr/>
        </p:nvSpPr>
        <p:spPr>
          <a:xfrm>
            <a:off x="1766894" y="4481177"/>
            <a:ext cx="9551324" cy="646331"/>
          </a:xfrm>
          <a:prstGeom prst="rect">
            <a:avLst/>
          </a:prstGeom>
          <a:noFill/>
        </p:spPr>
        <p:txBody>
          <a:bodyPr wrap="square" rtlCol="0">
            <a:spAutoFit/>
          </a:bodyPr>
          <a:lstStyle/>
          <a:p>
            <a:pPr algn="ctr"/>
            <a:r>
              <a:rPr lang="ru-RU" b="1" dirty="0" smtClean="0">
                <a:solidFill>
                  <a:schemeClr val="accent3">
                    <a:lumMod val="50000"/>
                  </a:schemeClr>
                </a:solidFill>
              </a:rPr>
              <a:t>В рамках реализации программы «Живое слово» возможно выстраивание для участников индивидуальных образовательных траекторий.</a:t>
            </a:r>
            <a:endParaRPr lang="ru-RU" b="1" dirty="0">
              <a:solidFill>
                <a:schemeClr val="accent3">
                  <a:lumMod val="50000"/>
                </a:schemeClr>
              </a:solidFill>
            </a:endParaRPr>
          </a:p>
        </p:txBody>
      </p:sp>
      <p:sp>
        <p:nvSpPr>
          <p:cNvPr id="6" name="TextBox 5"/>
          <p:cNvSpPr txBox="1"/>
          <p:nvPr/>
        </p:nvSpPr>
        <p:spPr>
          <a:xfrm>
            <a:off x="1467637" y="1895854"/>
            <a:ext cx="9850581" cy="2585323"/>
          </a:xfrm>
          <a:prstGeom prst="rect">
            <a:avLst/>
          </a:prstGeom>
          <a:noFill/>
        </p:spPr>
        <p:txBody>
          <a:bodyPr wrap="square" rtlCol="0">
            <a:spAutoFit/>
          </a:bodyPr>
          <a:lstStyle/>
          <a:p>
            <a:r>
              <a:rPr lang="ru-RU" dirty="0"/>
              <a:t>Обучение по дополнительной общеразвивающей программе "Живое слово" предполагает разделение учащихся на две группы: </a:t>
            </a:r>
          </a:p>
          <a:p>
            <a:endParaRPr lang="ru-RU" dirty="0"/>
          </a:p>
          <a:p>
            <a:r>
              <a:rPr lang="ru-RU" b="1" dirty="0"/>
              <a:t>1) группа </a:t>
            </a:r>
            <a:r>
              <a:rPr lang="ru-RU" dirty="0"/>
              <a:t>(теория литературы + анализ и корректировка авторских текстов) - начинающие </a:t>
            </a:r>
            <a:r>
              <a:rPr lang="ru-RU" dirty="0" smtClean="0"/>
              <a:t>поэты и прозаики;</a:t>
            </a:r>
            <a:endParaRPr lang="ru-RU" dirty="0"/>
          </a:p>
          <a:p>
            <a:endParaRPr lang="ru-RU" dirty="0"/>
          </a:p>
          <a:p>
            <a:r>
              <a:rPr lang="ru-RU" b="1" dirty="0"/>
              <a:t>2) группа </a:t>
            </a:r>
            <a:r>
              <a:rPr lang="ru-RU" dirty="0"/>
              <a:t>(теория литературы) - учащиеся, желающие получить углублённые знания по теории литературы.</a:t>
            </a:r>
          </a:p>
          <a:p>
            <a:endParaRPr lang="ru-RU" dirty="0"/>
          </a:p>
        </p:txBody>
      </p:sp>
      <p:sp>
        <p:nvSpPr>
          <p:cNvPr id="7" name="TextBox 6"/>
          <p:cNvSpPr txBox="1"/>
          <p:nvPr/>
        </p:nvSpPr>
        <p:spPr>
          <a:xfrm>
            <a:off x="2011681" y="631767"/>
            <a:ext cx="8720050" cy="923330"/>
          </a:xfrm>
          <a:prstGeom prst="rect">
            <a:avLst/>
          </a:prstGeom>
          <a:noFill/>
        </p:spPr>
        <p:txBody>
          <a:bodyPr wrap="square" rtlCol="0">
            <a:spAutoFit/>
          </a:bodyPr>
          <a:lstStyle/>
          <a:p>
            <a:pPr algn="ctr"/>
            <a:r>
              <a:rPr lang="ru-RU" b="1" dirty="0" smtClean="0">
                <a:solidFill>
                  <a:schemeClr val="accent3">
                    <a:lumMod val="50000"/>
                  </a:schemeClr>
                </a:solidFill>
              </a:rPr>
              <a:t>Участники программы «Живое слово»</a:t>
            </a:r>
          </a:p>
          <a:p>
            <a:pPr algn="ctr"/>
            <a:endParaRPr lang="ru-RU" b="1" dirty="0" smtClean="0">
              <a:solidFill>
                <a:schemeClr val="accent3">
                  <a:lumMod val="50000"/>
                </a:schemeClr>
              </a:solidFill>
            </a:endParaRPr>
          </a:p>
          <a:p>
            <a:pPr algn="ctr"/>
            <a:r>
              <a:rPr lang="ru-RU" b="1" dirty="0" smtClean="0"/>
              <a:t>В настоящее время по программе обучается 18 начинающих авторов </a:t>
            </a:r>
            <a:endParaRPr lang="ru-RU" b="1" dirty="0"/>
          </a:p>
        </p:txBody>
      </p:sp>
    </p:spTree>
    <p:extLst>
      <p:ext uri="{BB962C8B-B14F-4D97-AF65-F5344CB8AC3E}">
        <p14:creationId xmlns:p14="http://schemas.microsoft.com/office/powerpoint/2010/main" val="26513870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533E0A40001E814E995471E0489B1028" ma:contentTypeVersion="1" ma:contentTypeDescription="Создание документа." ma:contentTypeScope="" ma:versionID="1ef7d38ec03c930eb334f4ee5131ff55">
  <xsd:schema xmlns:xsd="http://www.w3.org/2001/XMLSchema" xmlns:xs="http://www.w3.org/2001/XMLSchema" xmlns:p="http://schemas.microsoft.com/office/2006/metadata/properties" xmlns:ns2="d93f08c7-4dc9-4366-b183-71f4e46057df" targetNamespace="http://schemas.microsoft.com/office/2006/metadata/properties" ma:root="true" ma:fieldsID="901426136c3cb9e8a8df3f1a14d2308d" ns2:_="">
    <xsd:import namespace="d93f08c7-4dc9-4366-b183-71f4e46057d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f08c7-4dc9-4366-b183-71f4e46057df"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358112-6B9D-4CBE-843A-B763AACBE3A4}"/>
</file>

<file path=customXml/itemProps2.xml><?xml version="1.0" encoding="utf-8"?>
<ds:datastoreItem xmlns:ds="http://schemas.openxmlformats.org/officeDocument/2006/customXml" ds:itemID="{EC6E9FA9-5BD3-45A9-8374-97B313D770C1}"/>
</file>

<file path=customXml/itemProps3.xml><?xml version="1.0" encoding="utf-8"?>
<ds:datastoreItem xmlns:ds="http://schemas.openxmlformats.org/officeDocument/2006/customXml" ds:itemID="{699CBCB1-A292-41FE-B2E2-1BEDF4003EA4}"/>
</file>

<file path=docProps/app.xml><?xml version="1.0" encoding="utf-8"?>
<Properties xmlns="http://schemas.openxmlformats.org/officeDocument/2006/extended-properties" xmlns:vt="http://schemas.openxmlformats.org/officeDocument/2006/docPropsVTypes">
  <Template>TM10001114[[fn=Галерея]]</Template>
  <TotalTime>454</TotalTime>
  <Words>1857</Words>
  <Application>Microsoft Office PowerPoint</Application>
  <PresentationFormat>Широкоэкранный</PresentationFormat>
  <Paragraphs>127</Paragraphs>
  <Slides>20</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Arial</vt:lpstr>
      <vt:lpstr>Arial Black</vt:lpstr>
      <vt:lpstr>Calibri</vt:lpstr>
      <vt:lpstr>Times New Roman</vt:lpstr>
      <vt:lpstr>Univers</vt:lpstr>
      <vt:lpstr>GradientVTI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Работник</dc:creator>
  <cp:lastModifiedBy>User</cp:lastModifiedBy>
  <cp:revision>48</cp:revision>
  <dcterms:created xsi:type="dcterms:W3CDTF">2020-11-18T07:06:08Z</dcterms:created>
  <dcterms:modified xsi:type="dcterms:W3CDTF">2020-11-19T09:25:47Z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0x010100533E0A40001E814E995471E0489B1028</vt:lpwstr>
  </property>
</Properties>
</file>