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6" r:id="rId3"/>
    <p:sldId id="297" r:id="rId4"/>
    <p:sldId id="298" r:id="rId5"/>
    <p:sldId id="303" r:id="rId6"/>
    <p:sldId id="275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299" r:id="rId23"/>
    <p:sldId id="300" r:id="rId24"/>
    <p:sldId id="301" r:id="rId25"/>
    <p:sldId id="302" r:id="rId26"/>
    <p:sldId id="27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FA2E-C20E-4A33-BC3B-3ADC93DF572E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3074-429E-48F6-BDDF-9EEBFB509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0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11" y="3705527"/>
            <a:ext cx="3810000" cy="837403"/>
          </a:xfrm>
          <a:prstGeom prst="rect">
            <a:avLst/>
          </a:prstGeom>
        </p:spPr>
      </p:pic>
      <p:pic>
        <p:nvPicPr>
          <p:cNvPr id="1026" name="Picture 2" descr="http://qrcoder.ru/code/?http%3A%2F%2Fwww.eduportal44.ru%2Fkoiro%2Fdefault.aspx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36" y="3639272"/>
            <a:ext cx="969914" cy="9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5" y="173161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6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  <p:sldLayoutId id="214748369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ko44.ru/monitorings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escort/SitePages/%D0%93%D0%98%D0%90_23.aspx" TargetMode="External"/><Relationship Id="rId2" Type="http://schemas.openxmlformats.org/officeDocument/2006/relationships/hyperlink" Target="http://www.fipi.org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dsoo.ru/&#1084;&#1088;-&#1080;&#1085;&#1092;&#1086;&#1088;&#1084;&#1072;&#1090;&#1080;&#1082;&#1072;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ОСОБЕННОСТИ ПРЕПОДАВАНИЯ УЧЕБНОГО ПРЕДМЕТА «ИНФОРМАТИКА» В 2023 - 2024 УЧЕБНОМ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Николаева Т.В., проректор,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32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2-4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178" y="1404648"/>
            <a:ext cx="11531065" cy="4351338"/>
          </a:xfrm>
        </p:spPr>
        <p:txBody>
          <a:bodyPr/>
          <a:lstStyle/>
          <a:p>
            <a:r>
              <a:rPr lang="ru-RU" dirty="0"/>
              <a:t>Приложение № 1 (допущенные к использованию)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862760-7764-3F41-05C4-851D6846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1928"/>
            <a:ext cx="12192000" cy="51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2-4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178" y="1404648"/>
            <a:ext cx="11531065" cy="4351338"/>
          </a:xfrm>
        </p:spPr>
        <p:txBody>
          <a:bodyPr/>
          <a:lstStyle/>
          <a:p>
            <a:r>
              <a:rPr lang="ru-RU" dirty="0"/>
              <a:t>Приложение № 1 (допущенные к использованию)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31B3C1-6BD8-0A0E-C1F5-391E0BB45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395"/>
            <a:ext cx="12192000" cy="24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6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5-9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178" y="1404648"/>
            <a:ext cx="11531065" cy="4351338"/>
          </a:xfrm>
        </p:spPr>
        <p:txBody>
          <a:bodyPr/>
          <a:lstStyle/>
          <a:p>
            <a:r>
              <a:rPr lang="ru-RU" dirty="0"/>
              <a:t>Приложение № 1 (допущенные к использованию)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D84E47-E95F-27F9-8D48-9EB135BA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2008786"/>
            <a:ext cx="11942619" cy="7214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D26BDE-7274-6FB9-BCB6-4501A88FE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3558"/>
            <a:ext cx="12108873" cy="37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 2-4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16" y="1182975"/>
            <a:ext cx="10228058" cy="4351338"/>
          </a:xfrm>
        </p:spPr>
        <p:txBody>
          <a:bodyPr/>
          <a:lstStyle/>
          <a:p>
            <a:r>
              <a:rPr lang="ru-RU" dirty="0"/>
              <a:t>Приложение № 2 (допущенные к использованию с установленным предельным сроком))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A3987B-6BC7-CEFB-CB69-5FACF8B1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3191"/>
            <a:ext cx="12192000" cy="34101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47C1F6-3DE4-553E-749D-85B9E85D7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4714"/>
            <a:ext cx="12192000" cy="8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9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 5-9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16" y="1182975"/>
            <a:ext cx="10228058" cy="4351338"/>
          </a:xfrm>
        </p:spPr>
        <p:txBody>
          <a:bodyPr/>
          <a:lstStyle/>
          <a:p>
            <a:r>
              <a:rPr lang="ru-RU" dirty="0"/>
              <a:t>Приложение № 2 (допущенные к использованию с установленным предельным сроком))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84A39B-4B3F-7DA7-8885-36C22D0B7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0" y="2071165"/>
            <a:ext cx="12192000" cy="42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 5-9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16" y="1182975"/>
            <a:ext cx="10228058" cy="4351338"/>
          </a:xfrm>
        </p:spPr>
        <p:txBody>
          <a:bodyPr/>
          <a:lstStyle/>
          <a:p>
            <a:r>
              <a:rPr lang="ru-RU" dirty="0"/>
              <a:t>Приложение № 2 (допущенные к использованию с установленным предельным сроком))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97EAC7-CEDE-69AC-D0C8-9683F84DF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703"/>
            <a:ext cx="12192000" cy="14835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25A2F1-771E-13A8-E88C-345020880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2019"/>
            <a:ext cx="12192000" cy="26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91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 10-11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16" y="1182975"/>
            <a:ext cx="10228058" cy="4351338"/>
          </a:xfrm>
        </p:spPr>
        <p:txBody>
          <a:bodyPr/>
          <a:lstStyle/>
          <a:p>
            <a:r>
              <a:rPr lang="ru-RU" dirty="0"/>
              <a:t>Приложение № 2 (допущенные к использованию с установленным предельным сроком))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426DAC-BB9C-73CB-2FFB-647A76A4C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6" y="2145288"/>
            <a:ext cx="12192000" cy="35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 10-11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16" y="1182975"/>
            <a:ext cx="10228058" cy="4351338"/>
          </a:xfrm>
        </p:spPr>
        <p:txBody>
          <a:bodyPr/>
          <a:lstStyle/>
          <a:p>
            <a:r>
              <a:rPr lang="ru-RU" dirty="0"/>
              <a:t>Приложение № 2 (допущенные к использованию с установленным предельным сроком))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324A0-050C-E0F8-2768-DC1FCEB2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1711"/>
            <a:ext cx="12192000" cy="34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28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5"/>
            <a:ext cx="9894771" cy="1325563"/>
          </a:xfrm>
        </p:spPr>
        <p:txBody>
          <a:bodyPr/>
          <a:lstStyle/>
          <a:p>
            <a:r>
              <a:rPr lang="ru-RU" dirty="0"/>
              <a:t>УМК по информатике 10-11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16" y="1182975"/>
            <a:ext cx="10228058" cy="4351338"/>
          </a:xfrm>
        </p:spPr>
        <p:txBody>
          <a:bodyPr/>
          <a:lstStyle/>
          <a:p>
            <a:r>
              <a:rPr lang="ru-RU" dirty="0"/>
              <a:t>Приложение № 2 (допущенные к использованию с установленным предельным сроком))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C311C1-8FC1-E2D7-1924-EC7D75C9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850"/>
            <a:ext cx="12192000" cy="23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4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6"/>
            <a:ext cx="9894771" cy="761424"/>
          </a:xfrm>
        </p:spPr>
        <p:txBody>
          <a:bodyPr/>
          <a:lstStyle/>
          <a:p>
            <a:r>
              <a:rPr lang="ru-RU" dirty="0"/>
              <a:t>УМК по информатике 2-4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942" y="702684"/>
            <a:ext cx="10228058" cy="4351338"/>
          </a:xfrm>
        </p:spPr>
        <p:txBody>
          <a:bodyPr/>
          <a:lstStyle/>
          <a:p>
            <a:r>
              <a:rPr lang="ru-RU" dirty="0"/>
              <a:t>Приложение № 2 (допущенные к использованию с установленным предельным сроком, при реализации части учебного плана, формируемого участниками образовательных отношений 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5EAF45-F4BD-7674-5795-2690A47BD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2074388"/>
            <a:ext cx="12192000" cy="16079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607B6-C75F-D29A-E49F-F55B1CD5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1" y="3574324"/>
            <a:ext cx="12192000" cy="29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7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Обновлённые ФГОС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6884" y="2005011"/>
            <a:ext cx="11531065" cy="466925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2023/24 учебном году обучающиеся </a:t>
            </a:r>
            <a:r>
              <a:rPr lang="ru-RU" b="1" dirty="0"/>
              <a:t>1-2, 5-6 и 10 классов </a:t>
            </a:r>
            <a:r>
              <a:rPr lang="ru-RU" dirty="0"/>
              <a:t>обучаются по обновленным ФГОС соответствующего уровня образования, возможны и другие модели перехода, реализуемые в образовательных организациях Костромской области в зависимости от имеющихся ресурсов. </a:t>
            </a:r>
          </a:p>
          <a:p>
            <a:r>
              <a:rPr lang="ru-RU" dirty="0"/>
              <a:t>11 классы могут продолжить обучение по учебным планам, соответствующим ФГОС среднего общего образования до вступления в силу изменений 2022 года. При этом </a:t>
            </a:r>
            <a:r>
              <a:rPr lang="ru-RU" b="1" dirty="0"/>
              <a:t>необходимо привести рабочую программу по учебному предмету «Информатика» в соответствие с федеральной рабочей программой</a:t>
            </a:r>
            <a:r>
              <a:rPr lang="ru-RU" dirty="0"/>
              <a:t>.</a:t>
            </a:r>
          </a:p>
          <a:p>
            <a:r>
              <a:rPr lang="ru-RU" dirty="0"/>
              <a:t>Решение в отношении других классов о переходе на обучение в соответствии с требованиями обновленных ФГОС НОО и ФГОС ООО принимается образовательной организацией при наличии соответствующих условий и согласия родителей (законных представителей) несовершеннолетних обучающихся (приказы </a:t>
            </a:r>
            <a:r>
              <a:rPr lang="ru-RU" dirty="0" err="1"/>
              <a:t>Минпросвещения</a:t>
            </a:r>
            <a:r>
              <a:rPr lang="ru-RU" dirty="0"/>
              <a:t> России от 31.05.2021 № 286 и №287).</a:t>
            </a:r>
          </a:p>
          <a:p>
            <a:r>
              <a:rPr lang="ru-RU" dirty="0"/>
              <a:t>Учебный предмет «Информатика» входит в состав предметной области </a:t>
            </a:r>
            <a:r>
              <a:rPr lang="ru-RU" b="1" dirty="0"/>
              <a:t>«Математика и информатика»</a:t>
            </a:r>
            <a:r>
              <a:rPr lang="ru-RU" dirty="0"/>
              <a:t>. В соответствии с ФГОС общего образования «Информатика» является </a:t>
            </a:r>
            <a:r>
              <a:rPr lang="ru-RU" b="1" dirty="0"/>
              <a:t>обязательным предметом на уровнях основного (7-9 классы) и среднего общего образования</a:t>
            </a:r>
            <a:r>
              <a:rPr lang="ru-RU" dirty="0"/>
              <a:t> и не является обязательным предметом для изучения на уровне начального общего образования.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527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6"/>
            <a:ext cx="9894771" cy="761424"/>
          </a:xfrm>
        </p:spPr>
        <p:txBody>
          <a:bodyPr/>
          <a:lstStyle/>
          <a:p>
            <a:r>
              <a:rPr lang="ru-RU" dirty="0"/>
              <a:t>УМК по информатике 2-4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942" y="702684"/>
            <a:ext cx="10228058" cy="4351338"/>
          </a:xfrm>
        </p:spPr>
        <p:txBody>
          <a:bodyPr/>
          <a:lstStyle/>
          <a:p>
            <a:r>
              <a:rPr lang="ru-RU" dirty="0"/>
              <a:t>Приложение № 2 (допущенные к использованию с установленным предельным сроком, при реализации части учебного плана, формируемого участниками образовательных отношений )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863B74-5CED-7AAD-F18B-95CFE551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8195"/>
            <a:ext cx="12192000" cy="3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33" y="79086"/>
            <a:ext cx="9894771" cy="761424"/>
          </a:xfrm>
        </p:spPr>
        <p:txBody>
          <a:bodyPr/>
          <a:lstStyle/>
          <a:p>
            <a:r>
              <a:rPr lang="ru-RU" dirty="0"/>
              <a:t>УМК по информатике 5-6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942" y="702684"/>
            <a:ext cx="10228058" cy="4351338"/>
          </a:xfrm>
        </p:spPr>
        <p:txBody>
          <a:bodyPr/>
          <a:lstStyle/>
          <a:p>
            <a:r>
              <a:rPr lang="ru-RU" dirty="0"/>
              <a:t>Приложение № 2 (допущенные к использованию с установленным предельным сроком, при реализации части учебного плана, формируемого участниками образовательных отношений 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4FD365-31BF-D129-A1CA-A1563C69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782"/>
            <a:ext cx="12192000" cy="13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33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Региональная система оценки качества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87" y="1978429"/>
            <a:ext cx="11400511" cy="487957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 аналитическими материалами можно познакомиться на сайте </a:t>
            </a:r>
            <a:r>
              <a:rPr lang="ru-RU" u="sng" dirty="0">
                <a:hlinkClick r:id="rId2"/>
              </a:rPr>
              <a:t>https://oko44.ru/monitorings</a:t>
            </a:r>
            <a:r>
              <a:rPr lang="ru-RU" u="sng" dirty="0"/>
              <a:t> </a:t>
            </a:r>
            <a:r>
              <a:rPr lang="en-US" u="sng" dirty="0"/>
              <a:t> </a:t>
            </a:r>
            <a:r>
              <a:rPr lang="ru-RU" u="sng" dirty="0"/>
              <a:t> </a:t>
            </a:r>
            <a:r>
              <a:rPr lang="ru-RU" dirty="0"/>
              <a:t>(региональные контрольные работы по информатике проводятся ежегодно в 10 классах).</a:t>
            </a:r>
          </a:p>
          <a:p>
            <a:r>
              <a:rPr lang="ru-RU" dirty="0"/>
              <a:t>Региональная контрольная работа (далее – РКР) по информатике в 10 классе (профильный) проводилась 06 апреля 2023 года.</a:t>
            </a:r>
          </a:p>
          <a:p>
            <a:r>
              <a:rPr lang="ru-RU" dirty="0"/>
              <a:t>Полученные результаты позволяют сделать вывод о том, что обучающиеся справились с заданиями, расширяющими или дополняющими опорную систему знаний и направленных на углубленное содержание предмета, что свидетельствует о достижении качества массового образования и является достаточным для обучения по профильному направлению и участия в проектной деятельности на уровне среднего общего образования.</a:t>
            </a:r>
          </a:p>
          <a:p>
            <a:r>
              <a:rPr lang="ru-RU" dirty="0"/>
              <a:t>Выявлен недостаточный уровень овладения 10-классниками следующими знаниями, умениями и навыками:</a:t>
            </a:r>
          </a:p>
          <a:p>
            <a:r>
              <a:rPr lang="ru-RU" dirty="0"/>
              <a:t>•	составлять алгоритм обработки числовой последовательности и записи его в виде простой программы (10–15 строк) на языке программирования; </a:t>
            </a:r>
          </a:p>
          <a:p>
            <a:r>
              <a:rPr lang="ru-RU" dirty="0"/>
              <a:t>•	использовать электронные таблицы для обработки целочисленных данных;</a:t>
            </a:r>
          </a:p>
          <a:p>
            <a:r>
              <a:rPr lang="ru-RU" dirty="0"/>
              <a:t>•	строить математические объекты информатики, в том числе логические формулы;</a:t>
            </a:r>
          </a:p>
          <a:p>
            <a:r>
              <a:rPr lang="ru-RU" dirty="0"/>
              <a:t>•	знание основных понятий и законов математической логики. </a:t>
            </a:r>
          </a:p>
          <a:p>
            <a:r>
              <a:rPr lang="ru-RU" dirty="0"/>
              <a:t>Рекомендуется проанализировать ошибки, допущенные учащимися в диагностических работах и организовать целенаправленное повторение разделов курса предмета на различных уровнях.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0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 2023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33" y="2157181"/>
            <a:ext cx="11071167" cy="456429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Рекомендуем педагогам до начала учебного года провести анализ результатов ГИА 2023 года, что поможет увидеть преемственность уровней требований к выпускникам основной и средней школы. Для организации этой работы необходимо использовать в работе:</a:t>
            </a:r>
          </a:p>
          <a:p>
            <a:pPr marL="457200" lvl="1" indent="0">
              <a:buNone/>
            </a:pPr>
            <a:r>
              <a:rPr lang="ru-RU" dirty="0"/>
              <a:t>1. Методические рекомендации для учителей, подготовленные на основе анализа типичных ошибок участников ГИА 2023 года по ИНФОРМАТИКЕ (текст будет размещен на сайте ФИПИ </a:t>
            </a:r>
            <a:r>
              <a:rPr lang="ru-RU" u="sng" dirty="0">
                <a:hlinkClick r:id="rId2"/>
              </a:rPr>
              <a:t>http://www.fipi.org/</a:t>
            </a:r>
            <a:r>
              <a:rPr lang="ru-RU" dirty="0"/>
              <a:t>). </a:t>
            </a:r>
          </a:p>
          <a:p>
            <a:pPr lvl="1"/>
            <a:r>
              <a:rPr lang="ru-RU" dirty="0"/>
              <a:t>2. Методический анализ результатов выполнения заданий ЕГЭ по предмету «Информатика» в 11 классах ОО Костромской области (методические рекомендации на сайте </a:t>
            </a:r>
            <a:r>
              <a:rPr lang="en-US" dirty="0">
                <a:hlinkClick r:id="rId3"/>
              </a:rPr>
              <a:t>http://www.eduportal44.ru/escort/SitePages/%D0%93%D0%98%D0%90_23.aspx</a:t>
            </a:r>
            <a:r>
              <a:rPr lang="ru-RU" dirty="0"/>
              <a:t> и РСМО учителей информатики).</a:t>
            </a:r>
          </a:p>
          <a:p>
            <a:pPr lvl="1"/>
            <a:r>
              <a:rPr lang="ru-RU" dirty="0"/>
              <a:t>3. Методический анализ результатов выполнения заданий ОГЭ по предмету «Информатика» в 9 классах ОО Костромской области (методические рекомендации на сайте </a:t>
            </a:r>
            <a:r>
              <a:rPr lang="en-US" dirty="0">
                <a:hlinkClick r:id="rId3"/>
              </a:rPr>
              <a:t>http://www.eduportal44.ru/escort/SitePages/%D0%93%D0%98%D0%90_23.aspx</a:t>
            </a:r>
            <a:r>
              <a:rPr lang="ru-RU" dirty="0"/>
              <a:t> и РСМО учителей информатики).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3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 (основное общее образование)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69" y="1953491"/>
            <a:ext cx="11837324" cy="490450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всех групп участников экзаменационной работы можно считать </a:t>
            </a:r>
            <a:r>
              <a:rPr lang="ru-RU" i="1" dirty="0"/>
              <a:t>достаточным уровень</a:t>
            </a:r>
            <a:r>
              <a:rPr lang="ru-RU" dirty="0"/>
              <a:t> усвоения следующих элементов содержания, умений и видов деятельности:</a:t>
            </a:r>
          </a:p>
          <a:p>
            <a:pPr lvl="1"/>
            <a:r>
              <a:rPr lang="ru-RU" dirty="0"/>
              <a:t>–	умения оценивать объём памяти, необходимый для хранения текстовых данных;</a:t>
            </a:r>
          </a:p>
          <a:p>
            <a:pPr lvl="1"/>
            <a:r>
              <a:rPr lang="ru-RU" dirty="0"/>
              <a:t>–	умения декодировать кодовую последовательность;</a:t>
            </a:r>
          </a:p>
          <a:p>
            <a:pPr lvl="1"/>
            <a:r>
              <a:rPr lang="ru-RU" dirty="0"/>
              <a:t>–	умения анализировать простейшие модели объектов;</a:t>
            </a:r>
          </a:p>
          <a:p>
            <a:pPr lvl="1"/>
            <a:r>
              <a:rPr lang="ru-RU" dirty="0"/>
              <a:t>–	умения анализировать простые алгоритмы для конкретного исполнителя с фиксированным набором команд;</a:t>
            </a:r>
          </a:p>
          <a:p>
            <a:pPr lvl="1"/>
            <a:r>
              <a:rPr lang="ru-RU" dirty="0"/>
              <a:t>–	знание принципов адресации в сети Интернет.</a:t>
            </a:r>
          </a:p>
          <a:p>
            <a:r>
              <a:rPr lang="ru-RU" i="1" dirty="0"/>
              <a:t>На базовом уровне </a:t>
            </a:r>
            <a:r>
              <a:rPr lang="ru-RU" dirty="0"/>
              <a:t>усвоения находятся следующие умения и виды деятельности:</a:t>
            </a:r>
          </a:p>
          <a:p>
            <a:pPr lvl="1"/>
            <a:r>
              <a:rPr lang="ru-RU" dirty="0"/>
              <a:t>–	умение анализировать информацию, представленную в виде схем;</a:t>
            </a:r>
          </a:p>
          <a:p>
            <a:pPr lvl="1"/>
            <a:r>
              <a:rPr lang="ru-RU" dirty="0"/>
              <a:t>–	поиск информации в файлах и каталогах компьютера;</a:t>
            </a:r>
          </a:p>
          <a:p>
            <a:pPr lvl="1"/>
            <a:r>
              <a:rPr lang="ru-RU" dirty="0"/>
              <a:t>–	умение записывать числа в различных системах счисления;</a:t>
            </a:r>
          </a:p>
          <a:p>
            <a:pPr lvl="1"/>
            <a:r>
              <a:rPr lang="ru-RU" dirty="0"/>
              <a:t>–	умения создавать презентации или создавать текстовый документ.</a:t>
            </a:r>
          </a:p>
          <a:p>
            <a:r>
              <a:rPr lang="ru-RU" dirty="0"/>
              <a:t>Наиболее </a:t>
            </a:r>
            <a:r>
              <a:rPr lang="ru-RU" i="1" dirty="0"/>
              <a:t>сложными</a:t>
            </a:r>
            <a:r>
              <a:rPr lang="ru-RU" dirty="0"/>
              <a:t> для изучения учащихся являются следующие элементы содержания, умения и виды деятельности:</a:t>
            </a:r>
          </a:p>
          <a:p>
            <a:pPr lvl="1"/>
            <a:r>
              <a:rPr lang="ru-RU" dirty="0"/>
              <a:t>–	определять истинность составного высказывания;</a:t>
            </a:r>
          </a:p>
          <a:p>
            <a:pPr lvl="1"/>
            <a:r>
              <a:rPr lang="ru-RU" dirty="0"/>
              <a:t>–	умения формально исполнить алгоритм, записанный на языке программирования; </a:t>
            </a:r>
          </a:p>
          <a:p>
            <a:pPr lvl="1"/>
            <a:r>
              <a:rPr lang="ru-RU" dirty="0"/>
              <a:t>–	умения определять количество и информационный объём файлов, отобранных по некоторому условию; </a:t>
            </a:r>
          </a:p>
          <a:p>
            <a:pPr lvl="1"/>
            <a:r>
              <a:rPr lang="ru-RU" dirty="0"/>
              <a:t>–	понимание принципов поиска информации в Интернете;</a:t>
            </a:r>
          </a:p>
          <a:p>
            <a:pPr lvl="1"/>
            <a:r>
              <a:rPr lang="ru-RU" dirty="0"/>
              <a:t>–	проводить обработку большого массива данных с использованием средств электронной таблицы;</a:t>
            </a:r>
          </a:p>
          <a:p>
            <a:pPr lvl="1"/>
            <a:r>
              <a:rPr lang="ru-RU" dirty="0"/>
              <a:t>–	создание и выполнение программы для заданного исполнителя.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74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 (среднее общее образование)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12" y="1941210"/>
            <a:ext cx="5845324" cy="4813069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/>
              <a:t>Перечень элементов содержания / умений и видов деятельности, усвоение которых всеми школьниками региона в целом можно считать достаточным</a:t>
            </a:r>
            <a:r>
              <a:rPr lang="ru-RU" b="1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умения представлять и считывать данные в разных типах информационных моделей (схемы, карты, таблицы, графики и формулы) – задание 1 (93%);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­умение строить таблицы истинности и логические схемы – задание 2 (86%);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­умение осуществлять поиск информации в реляционных базах данных – задание 3 (80%);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­знание основных конструкций языка программирования, понятия переменной, оператора присваивания – задание 6 (86%);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­информационный поиск средствами операционной системы или текстового процессора – задание 10 (85%);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­умение представлять и считывать данные в разных типах информационных моделей (схемы, карты, таблицы, графики и формулы) – задание 13 (70%);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­умение анализировать алгоритм логической игры – задание 19 (78%).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­умение определять объём памяти, необходимый для хранения графической и звуковой информации – задание 7 (67%);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­умение подсчитывать информационный объём сообщения – задание 11 (61%);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­знание позиционных систем счисления – задание 14 (52%);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­знание основных понятий и законов математической логики – задание 15 (53%)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­вычисление рекуррентных выражений – задание 16 (63%);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­умение найти выигрышную стратегию игры – задание 20 (3%);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­умение построить дерево игры по заданному алгоритму и найти выигрышную стратегию – задание 21 (50%);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­умение анализировать алгоритм, содержащий ветвление и цикл - задание 22 (61%);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­умение анализировать результат исполнения алгоритма – задание 23 (50%).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25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21729" y="1941210"/>
            <a:ext cx="5633838" cy="322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i="1" dirty="0"/>
              <a:t>Перечень элементов содержания / умений и видов деятельности, усвоение которых всеми школьниками региона в целом, школьниками с разным уровнем подготовки нельзя считать достаточным</a:t>
            </a:r>
            <a:r>
              <a:rPr lang="ru-RU" sz="1700" b="1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­</a:t>
            </a:r>
            <a:r>
              <a:rPr lang="ru-RU" sz="1400" dirty="0"/>
              <a:t>	умение формально исполнять алгоритм, записанный на естественном языке, или умение создавать линейный алгоритм для формального исполнителя с ограниченным набором команд – задание 5 (36%);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/>
              <a:t>­	умение применять знания основных конструкций языка программирования, понятия переменной, оператора присваивания – задание 6 (21%);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/>
              <a:t>­	умение составить алгоритм и записать его в виде простой программы (10–15 строк) на языке программирования – задание 17 (20%);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/>
              <a:t>­	умение использовать электронные таблицы для обработки целочисленных данных – задание 18 (23%);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/>
              <a:t>­	умение создавать собственные программы (10–20 строк) для обработки символьной информации – задание 24 (12%);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/>
              <a:t>­	умение обрабатывать целочисленную информацию с использованием сортировки – задание 26 (6%);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/>
              <a:t>­	умение создавать собственные программы (20–40 строк) для анализа числовых последовательностей – задание 27 (6%).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027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9827" y="1895475"/>
            <a:ext cx="7404653" cy="3028950"/>
          </a:xfrm>
        </p:spPr>
        <p:txBody>
          <a:bodyPr>
            <a:normAutofit fontScale="62500" lnSpcReduction="20000"/>
          </a:bodyPr>
          <a:lstStyle/>
          <a:p>
            <a:pPr marL="34290" algn="ctr"/>
            <a:r>
              <a:rPr lang="ru-RU" sz="6450" dirty="0"/>
              <a:t> Спасибо за внимание!</a:t>
            </a:r>
          </a:p>
          <a:p>
            <a:pPr marL="34290" algn="ctr"/>
            <a:endParaRPr lang="ru-RU" sz="3300" dirty="0"/>
          </a:p>
          <a:p>
            <a:pPr marL="34290" algn="ctr"/>
            <a:endParaRPr lang="ru-RU" sz="3300" dirty="0"/>
          </a:p>
          <a:p>
            <a:pPr marL="34290" algn="ctr"/>
            <a:r>
              <a:rPr lang="ru-RU" dirty="0"/>
              <a:t>Контактная информация:</a:t>
            </a:r>
          </a:p>
          <a:p>
            <a:pPr marL="34290" algn="ctr"/>
            <a:r>
              <a:rPr lang="ru-RU" dirty="0"/>
              <a:t>Николаева Татьяна Викторовна, проректор по научно-методической работе ОГБОУ ДПО «Костромской областной институт развития образования»,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  <a:p>
            <a:pPr marL="34290" algn="ctr"/>
            <a:r>
              <a:rPr lang="ru-RU" dirty="0"/>
              <a:t>Адрес: ул. Ив. Сусанина, д. 52, ауд. 13</a:t>
            </a:r>
          </a:p>
          <a:p>
            <a:pPr marL="34290" algn="ctr"/>
            <a:r>
              <a:rPr lang="ru-RU" dirty="0"/>
              <a:t>Тел. (4942) 31-77-91</a:t>
            </a:r>
          </a:p>
          <a:p>
            <a:pPr algn="ctr"/>
            <a:r>
              <a:rPr lang="en-US" dirty="0"/>
              <a:t>E-mail</a:t>
            </a:r>
            <a:r>
              <a:rPr lang="en-US"/>
              <a:t>: nikolaevatat.koiro@yandex.ru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2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F0B0C-7267-9165-04F6-E700A3D3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934" y="0"/>
            <a:ext cx="9557657" cy="1325563"/>
          </a:xfrm>
        </p:spPr>
        <p:txBody>
          <a:bodyPr>
            <a:normAutofit/>
          </a:bodyPr>
          <a:lstStyle/>
          <a:p>
            <a:r>
              <a:rPr lang="ru-RU" dirty="0"/>
              <a:t>Место Информатики в учебном плане на уровне НОО и ООО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95D8E3E-F022-9826-90E0-9B8FC48DE5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272" y="1690255"/>
          <a:ext cx="11360727" cy="4747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128">
                  <a:extLst>
                    <a:ext uri="{9D8B030D-6E8A-4147-A177-3AD203B41FA5}">
                      <a16:colId xmlns:a16="http://schemas.microsoft.com/office/drawing/2014/main" val="560823546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val="3010468290"/>
                    </a:ext>
                  </a:extLst>
                </a:gridCol>
                <a:gridCol w="5615709">
                  <a:extLst>
                    <a:ext uri="{9D8B030D-6E8A-4147-A177-3AD203B41FA5}">
                      <a16:colId xmlns:a16="http://schemas.microsoft.com/office/drawing/2014/main" val="776561839"/>
                    </a:ext>
                  </a:extLst>
                </a:gridCol>
                <a:gridCol w="2872508">
                  <a:extLst>
                    <a:ext uri="{9D8B030D-6E8A-4147-A177-3AD203B41FA5}">
                      <a16:colId xmlns:a16="http://schemas.microsoft.com/office/drawing/2014/main" val="1875355833"/>
                    </a:ext>
                  </a:extLst>
                </a:gridCol>
              </a:tblGrid>
              <a:tr h="26403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Начальная школа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2-4 классы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Пропедевтический курс (из части учебного плана, формируемого участниками образовательных отношений)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 ч. в нед. 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631861682"/>
                  </a:ext>
                </a:extLst>
              </a:tr>
              <a:tr h="264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3-4 классы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 ч. в нед.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2662528588"/>
                  </a:ext>
                </a:extLst>
              </a:tr>
              <a:tr h="525976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Основная школа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5-6 классы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Пропедевтический курс (из части учебного плана, формируемой участниками образовательных отношений)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 ч. в нед.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3838934354"/>
                  </a:ext>
                </a:extLst>
              </a:tr>
              <a:tr h="1045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7-9 классы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Обязательный учебный предмет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(базовый уровень)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 класс – 1 ч. в нед.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8 класс – 1 ч. в нед.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9 класс – 1 ч. в нед.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3331356774"/>
                  </a:ext>
                </a:extLst>
              </a:tr>
              <a:tr h="1112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Обязательный учебный предмет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(углублённый уровень) в соответствии с обновлёнными ФГОС 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 класс – 2 ч. в нед.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8 класс – 2 ч. в нед.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9 класс – 2 ч. в нед.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3561432268"/>
                  </a:ext>
                </a:extLst>
              </a:tr>
              <a:tr h="1535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Учебные курсы, обеспечивающие интересы и потребности участников образовательных отношений;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Учебно-исследовательская и проектная деятельность.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(за счёт части учебного плана, формируемой участниками образовательных отношений).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7 класс – 1 ч. в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нед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8-9 классы – 2 ч. в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нед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3" marR="8693" marT="0" marB="0"/>
                </a:tc>
                <a:extLst>
                  <a:ext uri="{0D108BD9-81ED-4DB2-BD59-A6C34878D82A}">
                    <a16:rowId xmlns:a16="http://schemas.microsoft.com/office/drawing/2014/main" val="389184911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A5E64C-1966-6F1E-F9D2-894C560A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5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5CA99-6244-B02B-C7E2-6D50D381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Место Информатики в учебном плане на уровне СОО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44905-8EA8-5F9D-BEDF-BFFC21632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Учебным планом на изучение информатики на базовом уровне в 10-11 классах отведено 68 учебных часов – по 1 часу в неделю в 10 и 11 классах соответственно; на углублённом уровне в 10-11 классах отведено 280 учебных часа — по 4 часа в неделю.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Образовательная организация обеспечивает реализацию учебных планов одного или нескольких профилей обучения (естественно-научный, гуманитарный, социально-экономический, технологический, универсальный). </a:t>
            </a: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Учебный план профиля обучения и (или) индивидуальный учебный план должны содержать не менее 13 учебных предметов (русский язык, литература, математика, иностранный язык, информатика, физика, химия, биология, история, обществознание, география, физическая культура, основы безопасности жизнедеятельности) и предусматривать изучение не менее 2 учебных предметов на углубленном уровне из соответствующей профилю обучения предметной области и (или) смежной с ней предметной области. 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Углублённый уровень изучения информатики рекомендуется для технологического профиля, ориентированного на инженерную и информационную сферы деятельности. </a:t>
            </a:r>
          </a:p>
          <a:p>
            <a:endParaRPr lang="ru-RU" sz="1800" dirty="0">
              <a:latin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учебном плане должно быть предусмотрено выполнение обучающимися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индивидуального(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проекта(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 проект выполняется обучающимся в течение одного или двух лет в рамках учебного времени, специально отведенного учебным планом, и должен быть представлен в виде завершенного учебного исследования или разработанного проекта: информационного, творческого, социального, прикладного, инновационного, конструкторского, инженерного.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6E9115-5F71-BAD6-802D-4543E8E5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C72772B-24FE-12F6-63F9-0A06F9DA0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46341"/>
              </p:ext>
            </p:extLst>
          </p:nvPr>
        </p:nvGraphicFramePr>
        <p:xfrm>
          <a:off x="494555" y="4180681"/>
          <a:ext cx="10515600" cy="796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9388">
                  <a:extLst>
                    <a:ext uri="{9D8B030D-6E8A-4147-A177-3AD203B41FA5}">
                      <a16:colId xmlns:a16="http://schemas.microsoft.com/office/drawing/2014/main" val="1203092164"/>
                    </a:ext>
                  </a:extLst>
                </a:gridCol>
                <a:gridCol w="1991655">
                  <a:extLst>
                    <a:ext uri="{9D8B030D-6E8A-4147-A177-3AD203B41FA5}">
                      <a16:colId xmlns:a16="http://schemas.microsoft.com/office/drawing/2014/main" val="3751401453"/>
                    </a:ext>
                  </a:extLst>
                </a:gridCol>
                <a:gridCol w="3699388">
                  <a:extLst>
                    <a:ext uri="{9D8B030D-6E8A-4147-A177-3AD203B41FA5}">
                      <a16:colId xmlns:a16="http://schemas.microsoft.com/office/drawing/2014/main" val="2039027351"/>
                    </a:ext>
                  </a:extLst>
                </a:gridCol>
                <a:gridCol w="1125169">
                  <a:extLst>
                    <a:ext uri="{9D8B030D-6E8A-4147-A177-3AD203B41FA5}">
                      <a16:colId xmlns:a16="http://schemas.microsoft.com/office/drawing/2014/main" val="1273463509"/>
                    </a:ext>
                  </a:extLst>
                </a:gridCol>
              </a:tblGrid>
              <a:tr h="39809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Средняя 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10-11 классы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Базовый уровень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 ч. в нед.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0344265"/>
                  </a:ext>
                </a:extLst>
              </a:tr>
              <a:tr h="398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Углублённый уровень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 ч. в </a:t>
                      </a:r>
                      <a:r>
                        <a:rPr lang="ru-RU" sz="1600" dirty="0" err="1">
                          <a:effectLst/>
                        </a:rPr>
                        <a:t>нед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70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3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Единое содержание общего образования </a:t>
            </a:r>
            <a:r>
              <a:rPr lang="en-US" dirty="0">
                <a:hlinkClick r:id="rId2"/>
              </a:rPr>
              <a:t>https://edsoo.ru/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958" y="1945193"/>
            <a:ext cx="5411278" cy="4351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7892" y="2039197"/>
            <a:ext cx="52300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Нормативные документы</a:t>
            </a:r>
          </a:p>
          <a:p>
            <a:r>
              <a:rPr lang="ru-RU" dirty="0"/>
              <a:t>Федеральные рабочие программы по уровням образования;</a:t>
            </a:r>
          </a:p>
          <a:p>
            <a:r>
              <a:rPr lang="ru-RU" dirty="0"/>
              <a:t>Методические пособия;</a:t>
            </a:r>
          </a:p>
          <a:p>
            <a:r>
              <a:rPr lang="ru-RU" dirty="0"/>
              <a:t>Конструктор рабочих программ (использование конструктора рабочих программ возможно, если школа перешла на обучение по обновленным стандартам)</a:t>
            </a:r>
          </a:p>
          <a:p>
            <a:r>
              <a:rPr lang="ru-RU" dirty="0"/>
              <a:t>Методические семинары</a:t>
            </a:r>
          </a:p>
          <a:p>
            <a:r>
              <a:rPr lang="ru-RU" dirty="0"/>
              <a:t>Методические интерактивные кейсы</a:t>
            </a:r>
          </a:p>
          <a:p>
            <a:r>
              <a:rPr lang="ru-RU" dirty="0"/>
              <a:t>Функциональная грамотность</a:t>
            </a:r>
          </a:p>
          <a:p>
            <a:r>
              <a:rPr lang="ru-RU" dirty="0"/>
              <a:t>Всероссийская олимпиада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96066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Методические пособия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hlinkClick r:id="rId2"/>
              </a:rPr>
              <a:t>https://edsoo.ru/</a:t>
            </a:r>
            <a:r>
              <a:rPr lang="ru-RU" dirty="0" err="1">
                <a:solidFill>
                  <a:schemeClr val="tx2"/>
                </a:solidFill>
                <a:hlinkClick r:id="rId2"/>
              </a:rPr>
              <a:t>мр</a:t>
            </a:r>
            <a:r>
              <a:rPr lang="ru-RU" dirty="0">
                <a:solidFill>
                  <a:schemeClr val="tx2"/>
                </a:solidFill>
                <a:hlinkClick r:id="rId2"/>
              </a:rPr>
              <a:t>-информатика/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26" y="2126798"/>
            <a:ext cx="3187582" cy="410244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7985" y="2126798"/>
            <a:ext cx="2954547" cy="4351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934" y="2126798"/>
            <a:ext cx="3077866" cy="43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3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C345A-53C9-85D4-3A14-5C071E2A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Федеральный перечень учебников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EA96F-3892-F0EF-4868-74968FF6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67" y="1874691"/>
            <a:ext cx="11531065" cy="4766254"/>
          </a:xfrm>
        </p:spPr>
        <p:txBody>
          <a:bodyPr>
            <a:normAutofit fontScale="85000" lnSpcReduction="10000"/>
          </a:bodyPr>
          <a:lstStyle/>
          <a:p>
            <a:r>
              <a:rPr lang="ru-RU" b="0" i="0" dirty="0">
                <a:effectLst/>
                <a:latin typeface="Roboto" panose="02000000000000000000" pitchFamily="2" charset="0"/>
              </a:rPr>
              <a:t>Приказ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Минпросвещения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России от 21 сентября 2022 г. №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</a:t>
            </a:r>
          </a:p>
          <a:p>
            <a:endParaRPr lang="ru-RU" dirty="0">
              <a:solidFill>
                <a:srgbClr val="3B4255"/>
              </a:solidFill>
              <a:latin typeface="Roboto" panose="02000000000000000000" pitchFamily="2" charset="0"/>
            </a:endParaRPr>
          </a:p>
          <a:p>
            <a:r>
              <a:rPr lang="ru-RU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п. 2. Учебники, из числа учебников, входивших в федеральный перечень, рекомендованных к использованию (ФПУ, утверждённый приказом № 254 от 20 мая 2020 г.) и включённые в перечень учебников, допущенных к использованию и включённых в Приложение № 1 к ФПУ, утверждённому приказом № 858 от 21 сентября 2022 г., </a:t>
            </a:r>
            <a:r>
              <a:rPr lang="ru-RU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используются до 25 сентября 2025 года.</a:t>
            </a:r>
          </a:p>
          <a:p>
            <a:r>
              <a:rPr lang="ru-RU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п. 3. Для учебников </a:t>
            </a:r>
            <a:r>
              <a:rPr lang="ru-RU" dirty="0">
                <a:solidFill>
                  <a:schemeClr val="tx2"/>
                </a:solidFill>
                <a:latin typeface="Roboto" panose="02000000000000000000" pitchFamily="2" charset="0"/>
              </a:rPr>
              <a:t>из ФПУ, утверждённого приказом № 254 от 20 мая 2020 г. и не включённых в ФПУ, допущенных к использованию, представленных в Приложении № 2 к ФПУ, утверждённому приказом № 858 от 21 сентября 2022 г., а также учебники исключённые из ФПУ и представленные в Приложении № 3, </a:t>
            </a:r>
            <a:r>
              <a:rPr lang="ru-RU" b="1" dirty="0">
                <a:solidFill>
                  <a:schemeClr val="tx2"/>
                </a:solidFill>
                <a:latin typeface="Roboto" panose="02000000000000000000" pitchFamily="2" charset="0"/>
              </a:rPr>
              <a:t>имеют предельный срок использования</a:t>
            </a:r>
            <a:r>
              <a:rPr lang="ru-RU" dirty="0">
                <a:solidFill>
                  <a:schemeClr val="tx2"/>
                </a:solidFill>
                <a:latin typeface="Roboto" panose="02000000000000000000" pitchFamily="2" charset="0"/>
              </a:rPr>
              <a:t>. </a:t>
            </a:r>
            <a:endParaRPr lang="ru-RU" b="0" i="0" dirty="0">
              <a:solidFill>
                <a:schemeClr val="tx2"/>
              </a:solidFill>
              <a:effectLst/>
              <a:latin typeface="Roboto" panose="02000000000000000000" pitchFamily="2" charset="0"/>
            </a:endParaRPr>
          </a:p>
          <a:p>
            <a:r>
              <a:rPr lang="ru-RU" b="0" i="0" dirty="0">
                <a:solidFill>
                  <a:srgbClr val="3B4255"/>
                </a:solidFill>
                <a:effectLst/>
                <a:latin typeface="Roboto" panose="02000000000000000000" pitchFamily="2" charset="0"/>
              </a:rPr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32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7-9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Приложение № 1 (рекомендованные)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E4FFF-09D6-C0B5-EBBF-3EC24A2A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2571272"/>
            <a:ext cx="11933382" cy="39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FF7F-9BE9-2976-E7E5-305F43E9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УМК по информатике</a:t>
            </a:r>
            <a:br>
              <a:rPr lang="ru-RU" dirty="0"/>
            </a:br>
            <a:r>
              <a:rPr lang="ru-RU" dirty="0"/>
              <a:t>10-11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3C774-C201-B74B-02E5-FD7DA5353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Приложение № 1 (рекомендованные)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C6726A-F91C-F432-B7F3-44F51A0A5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2549236"/>
            <a:ext cx="11972212" cy="41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99608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1 (Широкоформатный)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 (Широкоформатный)" id="{0A43CB11-02E8-4CCA-9394-ABCD6DD309BC}" vid="{391CE513-19E5-4E51-8BF5-7FBE73F6AC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948A76-5FEC-4B70-9515-999971F4214E}"/>
</file>

<file path=customXml/itemProps2.xml><?xml version="1.0" encoding="utf-8"?>
<ds:datastoreItem xmlns:ds="http://schemas.openxmlformats.org/officeDocument/2006/customXml" ds:itemID="{57413954-51D1-4FEC-BCCB-C272788C2ED8}"/>
</file>

<file path=customXml/itemProps3.xml><?xml version="1.0" encoding="utf-8"?>
<ds:datastoreItem xmlns:ds="http://schemas.openxmlformats.org/officeDocument/2006/customXml" ds:itemID="{321E070D-7098-4AFD-A94D-B876187AA1FF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615</TotalTime>
  <Words>1727</Words>
  <Application>Microsoft Office PowerPoint</Application>
  <PresentationFormat>Широкоэкранный</PresentationFormat>
  <Paragraphs>170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Roboto</vt:lpstr>
      <vt:lpstr>Times New Roman</vt:lpstr>
      <vt:lpstr>коиро1 (Широкоформатный)</vt:lpstr>
      <vt:lpstr>ОСОБЕННОСТИ ПРЕПОДАВАНИЯ УЧЕБНОГО ПРЕДМЕТА «ИНФОРМАТИКА» В 2023 - 2024 УЧЕБНОМ ГОДУ</vt:lpstr>
      <vt:lpstr>Обновлённые ФГОС</vt:lpstr>
      <vt:lpstr>Место Информатики в учебном плане на уровне НОО и ООО</vt:lpstr>
      <vt:lpstr>Место Информатики в учебном плане на уровне СОО</vt:lpstr>
      <vt:lpstr>Единое содержание общего образования https://edsoo.ru/ </vt:lpstr>
      <vt:lpstr>Методические пособия https://edsoo.ru/мр-информатика/ </vt:lpstr>
      <vt:lpstr>Федеральный перечень учебников</vt:lpstr>
      <vt:lpstr>УМК по информатике 7-9 классы</vt:lpstr>
      <vt:lpstr>УМК по информатике 10-11 классы</vt:lpstr>
      <vt:lpstr>УМК по информатике 2-4 классы</vt:lpstr>
      <vt:lpstr>УМК по информатике 2-4 классы</vt:lpstr>
      <vt:lpstr>УМК по информатике 5-9 классы</vt:lpstr>
      <vt:lpstr>УМК по информатике 2-4 классы</vt:lpstr>
      <vt:lpstr>УМК по информатике 5-9 классы</vt:lpstr>
      <vt:lpstr>УМК по информатике 5-9 классы</vt:lpstr>
      <vt:lpstr>УМК по информатике 10-11 классы</vt:lpstr>
      <vt:lpstr>УМК по информатике 10-11 классы</vt:lpstr>
      <vt:lpstr>УМК по информатике 10-11 классы</vt:lpstr>
      <vt:lpstr>УМК по информатике 2-4 классы</vt:lpstr>
      <vt:lpstr>УМК по информатике 2-4 классы</vt:lpstr>
      <vt:lpstr>УМК по информатике 5-6 классы</vt:lpstr>
      <vt:lpstr>Региональная система оценки качества</vt:lpstr>
      <vt:lpstr>Результаты ГИА 2023</vt:lpstr>
      <vt:lpstr>Результаты ГИА (основное общее образование)</vt:lpstr>
      <vt:lpstr>Результаты ГИА (среднее общее образование)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трансформация образования</dc:title>
  <dc:creator>User</dc:creator>
  <cp:lastModifiedBy>User</cp:lastModifiedBy>
  <cp:revision>55</cp:revision>
  <dcterms:created xsi:type="dcterms:W3CDTF">2023-01-17T08:53:07Z</dcterms:created>
  <dcterms:modified xsi:type="dcterms:W3CDTF">2023-08-24T05:52:41Z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