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59" r:id="rId3"/>
    <p:sldId id="257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71" r:id="rId12"/>
    <p:sldId id="305" r:id="rId13"/>
    <p:sldId id="275" r:id="rId14"/>
    <p:sldId id="306" r:id="rId15"/>
    <p:sldId id="307" r:id="rId16"/>
    <p:sldId id="297" r:id="rId17"/>
    <p:sldId id="276" r:id="rId18"/>
    <p:sldId id="277" r:id="rId19"/>
    <p:sldId id="309" r:id="rId20"/>
    <p:sldId id="288" r:id="rId21"/>
    <p:sldId id="284" r:id="rId22"/>
    <p:sldId id="332" r:id="rId23"/>
    <p:sldId id="294" r:id="rId24"/>
    <p:sldId id="295" r:id="rId25"/>
    <p:sldId id="310" r:id="rId26"/>
    <p:sldId id="333" r:id="rId27"/>
    <p:sldId id="312" r:id="rId28"/>
    <p:sldId id="313" r:id="rId29"/>
    <p:sldId id="314" r:id="rId30"/>
    <p:sldId id="315" r:id="rId31"/>
    <p:sldId id="323" r:id="rId32"/>
    <p:sldId id="273" r:id="rId33"/>
    <p:sldId id="299" r:id="rId34"/>
    <p:sldId id="300" r:id="rId35"/>
    <p:sldId id="301" r:id="rId36"/>
    <p:sldId id="302" r:id="rId37"/>
    <p:sldId id="303" r:id="rId38"/>
    <p:sldId id="304" r:id="rId39"/>
    <p:sldId id="319" r:id="rId40"/>
    <p:sldId id="321" r:id="rId41"/>
    <p:sldId id="317" r:id="rId42"/>
    <p:sldId id="279" r:id="rId43"/>
    <p:sldId id="324" r:id="rId44"/>
    <p:sldId id="280" r:id="rId45"/>
    <p:sldId id="281" r:id="rId46"/>
    <p:sldId id="292" r:id="rId47"/>
    <p:sldId id="283" r:id="rId48"/>
    <p:sldId id="285" r:id="rId49"/>
    <p:sldId id="286" r:id="rId50"/>
    <p:sldId id="289" r:id="rId51"/>
    <p:sldId id="274" r:id="rId52"/>
    <p:sldId id="287" r:id="rId53"/>
    <p:sldId id="269" r:id="rId54"/>
    <p:sldId id="270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76;&#1084;&#1080;&#1085;&#1080;&#1089;&#1090;&#1088;&#1072;&#1090;&#1086;&#1088;\Desktop\2018%20&#1087;&#1086;&#1077;&#1079;&#1076;&#1072;%20&#1084;&#1072;&#1089;&#1090;&#1077;&#1088;&#1086;&#1074;\&#1087;&#1088;&#1086;&#1075;&#1088;&#1072;&#1084;&#1084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baseline="0">
                <a:solidFill>
                  <a:sysClr val="windowText" lastClr="000000"/>
                </a:solidFill>
              </a:rPr>
              <a:t> Участие муниципальных образований Костромской области </a:t>
            </a:r>
          </a:p>
          <a:p>
            <a:pPr>
              <a:defRPr sz="11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100" b="1" baseline="0">
                <a:solidFill>
                  <a:sysClr val="windowText" lastClr="000000"/>
                </a:solidFill>
              </a:rPr>
              <a:t>в межмуниципальных семинарах 2018</a:t>
            </a:r>
            <a:endParaRPr lang="ru-RU" sz="11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Лист1!$A$1:$A$30</c:f>
              <c:strCache>
                <c:ptCount val="30"/>
                <c:pt idx="0">
                  <c:v> Галич</c:v>
                </c:pt>
                <c:pt idx="1">
                  <c:v>  Шарья</c:v>
                </c:pt>
                <c:pt idx="2">
                  <c:v> Буйский район</c:v>
                </c:pt>
                <c:pt idx="3">
                  <c:v> Кострома </c:v>
                </c:pt>
                <c:pt idx="4">
                  <c:v> Нейский район</c:v>
                </c:pt>
                <c:pt idx="5">
                  <c:v> Костромской район</c:v>
                </c:pt>
                <c:pt idx="6">
                  <c:v>Островский район</c:v>
                </c:pt>
                <c:pt idx="7">
                  <c:v> Сусанинский район</c:v>
                </c:pt>
                <c:pt idx="8">
                  <c:v>Буй</c:v>
                </c:pt>
                <c:pt idx="9">
                  <c:v> Мантуровский район</c:v>
                </c:pt>
                <c:pt idx="10">
                  <c:v> Шарьинский район</c:v>
                </c:pt>
                <c:pt idx="11">
                  <c:v> Павинский район</c:v>
                </c:pt>
                <c:pt idx="12">
                  <c:v> Макарьевский район</c:v>
                </c:pt>
                <c:pt idx="13">
                  <c:v> Чухломский район</c:v>
                </c:pt>
                <c:pt idx="14">
                  <c:v> Волгореченск</c:v>
                </c:pt>
                <c:pt idx="15">
                  <c:v> Вохомский район</c:v>
                </c:pt>
                <c:pt idx="16">
                  <c:v> Солигаличский район</c:v>
                </c:pt>
                <c:pt idx="17">
                  <c:v>  Октябрьский район</c:v>
                </c:pt>
                <c:pt idx="18">
                  <c:v> Пыщугский район</c:v>
                </c:pt>
                <c:pt idx="19">
                  <c:v> Кологривский район</c:v>
                </c:pt>
                <c:pt idx="20">
                  <c:v> Парфеньевский рвйон</c:v>
                </c:pt>
                <c:pt idx="21">
                  <c:v> Поназыревский район</c:v>
                </c:pt>
                <c:pt idx="22">
                  <c:v>  Судиславский район</c:v>
                </c:pt>
                <c:pt idx="23">
                  <c:v> Антроповский район</c:v>
                </c:pt>
                <c:pt idx="24">
                  <c:v> Галичский район</c:v>
                </c:pt>
                <c:pt idx="25">
                  <c:v> Кадыйский район</c:v>
                </c:pt>
                <c:pt idx="26">
                  <c:v> Красносельский район</c:v>
                </c:pt>
                <c:pt idx="27">
                  <c:v> Нерехтский район</c:v>
                </c:pt>
                <c:pt idx="28">
                  <c:v> Межевской район</c:v>
                </c:pt>
                <c:pt idx="29">
                  <c:v> Мантурово</c:v>
                </c:pt>
              </c:strCache>
            </c:strRef>
          </c:cat>
          <c:val>
            <c:numRef>
              <c:f>Лист1!$B$1:$B$30</c:f>
              <c:numCache>
                <c:formatCode>General</c:formatCode>
                <c:ptCount val="30"/>
                <c:pt idx="0">
                  <c:v>92</c:v>
                </c:pt>
                <c:pt idx="1">
                  <c:v>60</c:v>
                </c:pt>
                <c:pt idx="2">
                  <c:v>57</c:v>
                </c:pt>
                <c:pt idx="3">
                  <c:v>46</c:v>
                </c:pt>
                <c:pt idx="4">
                  <c:v>42</c:v>
                </c:pt>
                <c:pt idx="5">
                  <c:v>35</c:v>
                </c:pt>
                <c:pt idx="6">
                  <c:v>33</c:v>
                </c:pt>
                <c:pt idx="7">
                  <c:v>30</c:v>
                </c:pt>
                <c:pt idx="8">
                  <c:v>23</c:v>
                </c:pt>
                <c:pt idx="9">
                  <c:v>23</c:v>
                </c:pt>
                <c:pt idx="10">
                  <c:v>22</c:v>
                </c:pt>
                <c:pt idx="11">
                  <c:v>21</c:v>
                </c:pt>
                <c:pt idx="12">
                  <c:v>19</c:v>
                </c:pt>
                <c:pt idx="13">
                  <c:v>18</c:v>
                </c:pt>
                <c:pt idx="14">
                  <c:v>17</c:v>
                </c:pt>
                <c:pt idx="15">
                  <c:v>16</c:v>
                </c:pt>
                <c:pt idx="16">
                  <c:v>13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9</c:v>
                </c:pt>
                <c:pt idx="21">
                  <c:v>9</c:v>
                </c:pt>
                <c:pt idx="22">
                  <c:v>9</c:v>
                </c:pt>
                <c:pt idx="23">
                  <c:v>8</c:v>
                </c:pt>
                <c:pt idx="24">
                  <c:v>8</c:v>
                </c:pt>
                <c:pt idx="25">
                  <c:v>8</c:v>
                </c:pt>
                <c:pt idx="26">
                  <c:v>8</c:v>
                </c:pt>
                <c:pt idx="27">
                  <c:v>7</c:v>
                </c:pt>
                <c:pt idx="28">
                  <c:v>7</c:v>
                </c:pt>
                <c:pt idx="2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65470384"/>
        <c:axId val="-265474736"/>
        <c:axId val="0"/>
      </c:bar3DChart>
      <c:catAx>
        <c:axId val="-26547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5474736"/>
        <c:crosses val="autoZero"/>
        <c:auto val="1"/>
        <c:lblAlgn val="ctr"/>
        <c:lblOffset val="100"/>
        <c:noMultiLvlLbl val="0"/>
      </c:catAx>
      <c:valAx>
        <c:axId val="-26547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b="1" baseline="0">
                    <a:solidFill>
                      <a:sysClr val="windowText" lastClr="000000"/>
                    </a:solidFill>
                  </a:rPr>
                  <a:t> Количество человек </a:t>
                </a:r>
                <a:endParaRPr lang="ru-RU" sz="800" b="1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6547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C9EE14-C9E3-499C-AFDD-3EDDFA3F4CEA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ED29A50-6032-4A77-9816-74DEA176BD1E}">
      <dgm:prSet phldrT="[Текст]"/>
      <dgm:spPr/>
      <dgm:t>
        <a:bodyPr/>
        <a:lstStyle/>
        <a:p>
          <a:r>
            <a:rPr lang="ru-RU" dirty="0" err="1" smtClean="0"/>
            <a:t>Вохомский</a:t>
          </a:r>
          <a:r>
            <a:rPr lang="ru-RU" dirty="0" smtClean="0"/>
            <a:t> район </a:t>
          </a:r>
          <a:r>
            <a:rPr lang="ru-RU" b="1" dirty="0" smtClean="0">
              <a:solidFill>
                <a:srgbClr val="C00000"/>
              </a:solidFill>
            </a:rPr>
            <a:t>38</a:t>
          </a:r>
          <a:endParaRPr lang="ru-RU" b="1" dirty="0">
            <a:solidFill>
              <a:srgbClr val="C00000"/>
            </a:solidFill>
          </a:endParaRPr>
        </a:p>
      </dgm:t>
    </dgm:pt>
    <dgm:pt modelId="{DDA24685-544F-4DC1-8B1A-D699ECA2B592}" type="parTrans" cxnId="{60733615-802E-4571-8B6F-389EDC3D85A2}">
      <dgm:prSet/>
      <dgm:spPr/>
      <dgm:t>
        <a:bodyPr/>
        <a:lstStyle/>
        <a:p>
          <a:endParaRPr lang="ru-RU"/>
        </a:p>
      </dgm:t>
    </dgm:pt>
    <dgm:pt modelId="{967B0C7F-6391-4F62-BEF5-40F006B57EA5}" type="sibTrans" cxnId="{60733615-802E-4571-8B6F-389EDC3D85A2}">
      <dgm:prSet/>
      <dgm:spPr/>
      <dgm:t>
        <a:bodyPr/>
        <a:lstStyle/>
        <a:p>
          <a:endParaRPr lang="ru-RU"/>
        </a:p>
      </dgm:t>
    </dgm:pt>
    <dgm:pt modelId="{AE793BC6-6502-47AF-891D-6E4D27463837}">
      <dgm:prSet phldrT="[Текст]"/>
      <dgm:spPr/>
      <dgm:t>
        <a:bodyPr/>
        <a:lstStyle/>
        <a:p>
          <a:r>
            <a:rPr lang="ru-RU" dirty="0" smtClean="0"/>
            <a:t>город </a:t>
          </a:r>
          <a:r>
            <a:rPr lang="ru-RU" dirty="0" err="1" smtClean="0"/>
            <a:t>Нея</a:t>
          </a:r>
          <a:r>
            <a:rPr lang="ru-RU" dirty="0" smtClean="0"/>
            <a:t> и </a:t>
          </a:r>
          <a:r>
            <a:rPr lang="ru-RU" dirty="0" err="1" smtClean="0"/>
            <a:t>Нейский</a:t>
          </a:r>
          <a:r>
            <a:rPr lang="ru-RU" dirty="0" smtClean="0"/>
            <a:t> район </a:t>
          </a:r>
          <a:r>
            <a:rPr lang="ru-RU" b="1" dirty="0" smtClean="0">
              <a:solidFill>
                <a:srgbClr val="C00000"/>
              </a:solidFill>
            </a:rPr>
            <a:t>66</a:t>
          </a:r>
          <a:endParaRPr lang="ru-RU" b="1" dirty="0">
            <a:solidFill>
              <a:srgbClr val="C00000"/>
            </a:solidFill>
          </a:endParaRPr>
        </a:p>
      </dgm:t>
    </dgm:pt>
    <dgm:pt modelId="{E6719FDB-9F57-432F-90E2-2770C9EC9E9E}" type="parTrans" cxnId="{5FE7286B-82E1-491A-B48E-D333DFA1E88A}">
      <dgm:prSet/>
      <dgm:spPr/>
      <dgm:t>
        <a:bodyPr/>
        <a:lstStyle/>
        <a:p>
          <a:endParaRPr lang="ru-RU"/>
        </a:p>
      </dgm:t>
    </dgm:pt>
    <dgm:pt modelId="{6CA6FF72-972D-4A15-8DD5-AC1D956B99F3}" type="sibTrans" cxnId="{5FE7286B-82E1-491A-B48E-D333DFA1E88A}">
      <dgm:prSet/>
      <dgm:spPr/>
      <dgm:t>
        <a:bodyPr/>
        <a:lstStyle/>
        <a:p>
          <a:endParaRPr lang="ru-RU"/>
        </a:p>
      </dgm:t>
    </dgm:pt>
    <dgm:pt modelId="{C31589F1-9ECC-4129-8D84-B992B979BF63}">
      <dgm:prSet phldrT="[Текст]"/>
      <dgm:spPr/>
      <dgm:t>
        <a:bodyPr/>
        <a:lstStyle/>
        <a:p>
          <a:r>
            <a:rPr lang="ru-RU" dirty="0" err="1" smtClean="0"/>
            <a:t>Чухломский</a:t>
          </a:r>
          <a:r>
            <a:rPr lang="ru-RU" dirty="0" smtClean="0"/>
            <a:t> район </a:t>
          </a:r>
          <a:r>
            <a:rPr lang="ru-RU" b="1" dirty="0" smtClean="0">
              <a:solidFill>
                <a:srgbClr val="C00000"/>
              </a:solidFill>
            </a:rPr>
            <a:t>29</a:t>
          </a:r>
          <a:endParaRPr lang="ru-RU" b="1" dirty="0">
            <a:solidFill>
              <a:srgbClr val="C00000"/>
            </a:solidFill>
          </a:endParaRPr>
        </a:p>
      </dgm:t>
    </dgm:pt>
    <dgm:pt modelId="{C497219A-8DD4-4751-BDB9-F17D4A9FD014}" type="parTrans" cxnId="{C1031CB6-BBD1-42FE-98CE-30E1FC4CC8A9}">
      <dgm:prSet/>
      <dgm:spPr/>
      <dgm:t>
        <a:bodyPr/>
        <a:lstStyle/>
        <a:p>
          <a:endParaRPr lang="ru-RU"/>
        </a:p>
      </dgm:t>
    </dgm:pt>
    <dgm:pt modelId="{D2C9C8E8-766D-4478-9A51-2DC8C28E0E80}" type="sibTrans" cxnId="{C1031CB6-BBD1-42FE-98CE-30E1FC4CC8A9}">
      <dgm:prSet/>
      <dgm:spPr/>
      <dgm:t>
        <a:bodyPr/>
        <a:lstStyle/>
        <a:p>
          <a:endParaRPr lang="ru-RU"/>
        </a:p>
      </dgm:t>
    </dgm:pt>
    <dgm:pt modelId="{108723AB-9E71-4C7D-A03C-3B52BF90DA6D}">
      <dgm:prSet phldrT="[Текст]"/>
      <dgm:spPr/>
      <dgm:t>
        <a:bodyPr/>
        <a:lstStyle/>
        <a:p>
          <a:r>
            <a:rPr lang="ru-RU" dirty="0" smtClean="0"/>
            <a:t>город Кострома </a:t>
          </a:r>
          <a:r>
            <a:rPr lang="ru-RU" b="1" dirty="0" smtClean="0">
              <a:solidFill>
                <a:srgbClr val="C00000"/>
              </a:solidFill>
            </a:rPr>
            <a:t>28</a:t>
          </a:r>
          <a:endParaRPr lang="ru-RU" b="1" dirty="0">
            <a:solidFill>
              <a:srgbClr val="C00000"/>
            </a:solidFill>
          </a:endParaRPr>
        </a:p>
      </dgm:t>
    </dgm:pt>
    <dgm:pt modelId="{A8A2F105-9B6C-4E7C-8DEF-0840861A6E29}" type="parTrans" cxnId="{8BCFC8A4-BADF-448A-AAB8-6C9FBF0F4FDF}">
      <dgm:prSet/>
      <dgm:spPr/>
      <dgm:t>
        <a:bodyPr/>
        <a:lstStyle/>
        <a:p>
          <a:endParaRPr lang="ru-RU"/>
        </a:p>
      </dgm:t>
    </dgm:pt>
    <dgm:pt modelId="{364FFDF6-EA6A-42FA-96B1-CA882CC3E345}" type="sibTrans" cxnId="{8BCFC8A4-BADF-448A-AAB8-6C9FBF0F4FDF}">
      <dgm:prSet/>
      <dgm:spPr/>
      <dgm:t>
        <a:bodyPr/>
        <a:lstStyle/>
        <a:p>
          <a:endParaRPr lang="ru-RU"/>
        </a:p>
      </dgm:t>
    </dgm:pt>
    <dgm:pt modelId="{2593085A-433E-402D-8CC5-842BDD6AC896}">
      <dgm:prSet phldrT="[Текст]"/>
      <dgm:spPr/>
      <dgm:t>
        <a:bodyPr/>
        <a:lstStyle/>
        <a:p>
          <a:r>
            <a:rPr lang="ru-RU" dirty="0" smtClean="0"/>
            <a:t>Островский район </a:t>
          </a:r>
          <a:r>
            <a:rPr lang="ru-RU" b="1" dirty="0" smtClean="0">
              <a:solidFill>
                <a:srgbClr val="C00000"/>
              </a:solidFill>
            </a:rPr>
            <a:t>46</a:t>
          </a:r>
          <a:endParaRPr lang="ru-RU" b="1" dirty="0">
            <a:solidFill>
              <a:srgbClr val="C00000"/>
            </a:solidFill>
          </a:endParaRPr>
        </a:p>
      </dgm:t>
    </dgm:pt>
    <dgm:pt modelId="{65345028-6E5B-4B73-B544-0E208E406CE1}" type="parTrans" cxnId="{1057EEFE-3F32-405C-93B9-376DFE74605B}">
      <dgm:prSet/>
      <dgm:spPr/>
      <dgm:t>
        <a:bodyPr/>
        <a:lstStyle/>
        <a:p>
          <a:endParaRPr lang="ru-RU"/>
        </a:p>
      </dgm:t>
    </dgm:pt>
    <dgm:pt modelId="{BEB8C99C-0073-423F-8E50-D9A85CC72EEF}" type="sibTrans" cxnId="{1057EEFE-3F32-405C-93B9-376DFE74605B}">
      <dgm:prSet/>
      <dgm:spPr/>
      <dgm:t>
        <a:bodyPr/>
        <a:lstStyle/>
        <a:p>
          <a:endParaRPr lang="ru-RU"/>
        </a:p>
      </dgm:t>
    </dgm:pt>
    <dgm:pt modelId="{3F502C32-ED9E-48E7-AF71-701621AFE36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город Галич </a:t>
          </a:r>
          <a:r>
            <a:rPr lang="ru-RU" b="1" dirty="0" smtClean="0">
              <a:solidFill>
                <a:srgbClr val="C00000"/>
              </a:solidFill>
            </a:rPr>
            <a:t>79 + 65</a:t>
          </a:r>
          <a:endParaRPr lang="ru-RU" b="1" dirty="0">
            <a:solidFill>
              <a:srgbClr val="C00000"/>
            </a:solidFill>
          </a:endParaRPr>
        </a:p>
      </dgm:t>
    </dgm:pt>
    <dgm:pt modelId="{B169AFFD-4FE7-4291-9237-EF51DEF737AA}" type="parTrans" cxnId="{034CAAF6-D911-40ED-A00C-280184EE6D3C}">
      <dgm:prSet/>
      <dgm:spPr/>
      <dgm:t>
        <a:bodyPr/>
        <a:lstStyle/>
        <a:p>
          <a:endParaRPr lang="ru-RU"/>
        </a:p>
      </dgm:t>
    </dgm:pt>
    <dgm:pt modelId="{8B765159-7068-44EC-8373-E2256C80FF04}" type="sibTrans" cxnId="{034CAAF6-D911-40ED-A00C-280184EE6D3C}">
      <dgm:prSet/>
      <dgm:spPr/>
      <dgm:t>
        <a:bodyPr/>
        <a:lstStyle/>
        <a:p>
          <a:endParaRPr lang="ru-RU"/>
        </a:p>
      </dgm:t>
    </dgm:pt>
    <dgm:pt modelId="{FDB5E9A5-409A-4DE7-A5DA-C3D1577F1FF8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город Буй </a:t>
          </a:r>
          <a:r>
            <a:rPr lang="ru-RU" b="1" dirty="0" smtClean="0">
              <a:solidFill>
                <a:srgbClr val="C00000"/>
              </a:solidFill>
            </a:rPr>
            <a:t>114</a:t>
          </a:r>
          <a:endParaRPr lang="ru-RU" b="1" dirty="0">
            <a:solidFill>
              <a:srgbClr val="C00000"/>
            </a:solidFill>
          </a:endParaRPr>
        </a:p>
      </dgm:t>
    </dgm:pt>
    <dgm:pt modelId="{8214649C-0573-476C-B5A9-1D284C0C3A17}" type="parTrans" cxnId="{2264CC6F-D629-4B37-B584-A734E77A55D6}">
      <dgm:prSet/>
      <dgm:spPr/>
      <dgm:t>
        <a:bodyPr/>
        <a:lstStyle/>
        <a:p>
          <a:endParaRPr lang="ru-RU"/>
        </a:p>
      </dgm:t>
    </dgm:pt>
    <dgm:pt modelId="{9508D318-F317-4492-A052-697189791B46}" type="sibTrans" cxnId="{2264CC6F-D629-4B37-B584-A734E77A55D6}">
      <dgm:prSet/>
      <dgm:spPr/>
      <dgm:t>
        <a:bodyPr/>
        <a:lstStyle/>
        <a:p>
          <a:endParaRPr lang="ru-RU"/>
        </a:p>
      </dgm:t>
    </dgm:pt>
    <dgm:pt modelId="{B2807B68-F92F-4ED5-B251-F712A47FF20A}">
      <dgm:prSet phldrT="[Текст]"/>
      <dgm:spPr/>
      <dgm:t>
        <a:bodyPr/>
        <a:lstStyle/>
        <a:p>
          <a:r>
            <a:rPr lang="ru-RU" dirty="0" smtClean="0"/>
            <a:t>Костромской район </a:t>
          </a:r>
          <a:r>
            <a:rPr lang="ru-RU" b="1" dirty="0" smtClean="0">
              <a:solidFill>
                <a:srgbClr val="C00000"/>
              </a:solidFill>
            </a:rPr>
            <a:t>41</a:t>
          </a:r>
          <a:endParaRPr lang="ru-RU" b="1" dirty="0">
            <a:solidFill>
              <a:srgbClr val="C00000"/>
            </a:solidFill>
          </a:endParaRPr>
        </a:p>
      </dgm:t>
    </dgm:pt>
    <dgm:pt modelId="{CC526A79-B83B-4E93-9771-213867A445A4}" type="parTrans" cxnId="{51A66FC8-D34F-418D-B7A9-A7DFF909062A}">
      <dgm:prSet/>
      <dgm:spPr/>
      <dgm:t>
        <a:bodyPr/>
        <a:lstStyle/>
        <a:p>
          <a:endParaRPr lang="ru-RU"/>
        </a:p>
      </dgm:t>
    </dgm:pt>
    <dgm:pt modelId="{FC823449-23E6-40D5-BC92-B9C9E2FC988A}" type="sibTrans" cxnId="{51A66FC8-D34F-418D-B7A9-A7DFF909062A}">
      <dgm:prSet/>
      <dgm:spPr/>
      <dgm:t>
        <a:bodyPr/>
        <a:lstStyle/>
        <a:p>
          <a:endParaRPr lang="ru-RU"/>
        </a:p>
      </dgm:t>
    </dgm:pt>
    <dgm:pt modelId="{A3E1E3B2-BBEA-4BEF-A6BC-607C85FCF9E7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город Шарья </a:t>
          </a:r>
          <a:r>
            <a:rPr lang="ru-RU" b="1" dirty="0" smtClean="0">
              <a:solidFill>
                <a:srgbClr val="C00000"/>
              </a:solidFill>
            </a:rPr>
            <a:t>57+77</a:t>
          </a:r>
          <a:endParaRPr lang="ru-RU" b="1" dirty="0">
            <a:solidFill>
              <a:srgbClr val="C00000"/>
            </a:solidFill>
          </a:endParaRPr>
        </a:p>
      </dgm:t>
    </dgm:pt>
    <dgm:pt modelId="{D9739461-A1AE-43D2-ACE0-6D2FA088DA5A}" type="parTrans" cxnId="{775D099B-4BE7-489E-B051-22276BEB60E3}">
      <dgm:prSet/>
      <dgm:spPr/>
      <dgm:t>
        <a:bodyPr/>
        <a:lstStyle/>
        <a:p>
          <a:endParaRPr lang="ru-RU"/>
        </a:p>
      </dgm:t>
    </dgm:pt>
    <dgm:pt modelId="{60F4F9C3-997C-4964-8BD0-C2F7B4A490B4}" type="sibTrans" cxnId="{775D099B-4BE7-489E-B051-22276BEB60E3}">
      <dgm:prSet/>
      <dgm:spPr/>
      <dgm:t>
        <a:bodyPr/>
        <a:lstStyle/>
        <a:p>
          <a:endParaRPr lang="ru-RU"/>
        </a:p>
      </dgm:t>
    </dgm:pt>
    <dgm:pt modelId="{8DE0C92B-6CE1-4CBF-B8B0-DA44B302D01A}">
      <dgm:prSet phldrT="[Текст]"/>
      <dgm:spPr/>
      <dgm:t>
        <a:bodyPr/>
        <a:lstStyle/>
        <a:p>
          <a:r>
            <a:rPr lang="ru-RU" b="0" dirty="0" err="1" smtClean="0">
              <a:solidFill>
                <a:schemeClr val="tx1"/>
              </a:solidFill>
            </a:rPr>
            <a:t>Буйский</a:t>
          </a:r>
          <a:r>
            <a:rPr lang="ru-RU" b="0" dirty="0" smtClean="0">
              <a:solidFill>
                <a:schemeClr val="tx1"/>
              </a:solidFill>
            </a:rPr>
            <a:t> район </a:t>
          </a:r>
          <a:r>
            <a:rPr lang="ru-RU" b="1" dirty="0" smtClean="0">
              <a:solidFill>
                <a:srgbClr val="C00000"/>
              </a:solidFill>
            </a:rPr>
            <a:t>33</a:t>
          </a:r>
          <a:endParaRPr lang="ru-RU" b="1" dirty="0">
            <a:solidFill>
              <a:srgbClr val="C00000"/>
            </a:solidFill>
          </a:endParaRPr>
        </a:p>
      </dgm:t>
    </dgm:pt>
    <dgm:pt modelId="{FFD52108-1DD3-4832-99E1-4B583AB145A1}" type="parTrans" cxnId="{22427164-0412-4C2E-BE33-A6BA7BBA951C}">
      <dgm:prSet/>
      <dgm:spPr/>
      <dgm:t>
        <a:bodyPr/>
        <a:lstStyle/>
        <a:p>
          <a:endParaRPr lang="ru-RU"/>
        </a:p>
      </dgm:t>
    </dgm:pt>
    <dgm:pt modelId="{C54B2DC6-EA83-4EFD-8EE2-C5DC6C63F2FE}" type="sibTrans" cxnId="{22427164-0412-4C2E-BE33-A6BA7BBA951C}">
      <dgm:prSet/>
      <dgm:spPr/>
      <dgm:t>
        <a:bodyPr/>
        <a:lstStyle/>
        <a:p>
          <a:endParaRPr lang="ru-RU"/>
        </a:p>
      </dgm:t>
    </dgm:pt>
    <dgm:pt modelId="{C794C55C-EE0F-474B-A78E-69CDBF643728}" type="pres">
      <dgm:prSet presAssocID="{4EC9EE14-C9E3-499C-AFDD-3EDDFA3F4CE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B7B6604-C07C-422A-8A7B-A01BA8760C47}" type="pres">
      <dgm:prSet presAssocID="{6ED29A50-6032-4A77-9816-74DEA176BD1E}" presName="compNode" presStyleCnt="0"/>
      <dgm:spPr/>
    </dgm:pt>
    <dgm:pt modelId="{81B37A4D-AC5F-4244-89B4-459A0D413A01}" type="pres">
      <dgm:prSet presAssocID="{6ED29A50-6032-4A77-9816-74DEA176BD1E}" presName="dummyConnPt" presStyleCnt="0"/>
      <dgm:spPr/>
    </dgm:pt>
    <dgm:pt modelId="{298F211E-EAA0-43E8-97D7-E3F00C54F6A9}" type="pres">
      <dgm:prSet presAssocID="{6ED29A50-6032-4A77-9816-74DEA176BD1E}" presName="node" presStyleLbl="node1" presStyleIdx="0" presStyleCnt="10" custLinFactNeighborX="1764" custLinFactNeighborY="-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ECB8C-60CB-461F-ABAD-BB07434E8E83}" type="pres">
      <dgm:prSet presAssocID="{967B0C7F-6391-4F62-BEF5-40F006B57EA5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CCDFF582-669B-47CB-8F29-EB90AC1D94B3}" type="pres">
      <dgm:prSet presAssocID="{AE793BC6-6502-47AF-891D-6E4D27463837}" presName="compNode" presStyleCnt="0"/>
      <dgm:spPr/>
    </dgm:pt>
    <dgm:pt modelId="{AC015159-A77D-4632-AEA4-6E63C4E84D3F}" type="pres">
      <dgm:prSet presAssocID="{AE793BC6-6502-47AF-891D-6E4D27463837}" presName="dummyConnPt" presStyleCnt="0"/>
      <dgm:spPr/>
    </dgm:pt>
    <dgm:pt modelId="{324AD8CA-9965-40FF-BBFB-8698E85EAE04}" type="pres">
      <dgm:prSet presAssocID="{AE793BC6-6502-47AF-891D-6E4D2746383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BA6CA8-4A1E-4B82-8119-CFC4D156FF08}" type="pres">
      <dgm:prSet presAssocID="{6CA6FF72-972D-4A15-8DD5-AC1D956B99F3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5A95348D-49B5-461F-BEAA-106AA74E0EF2}" type="pres">
      <dgm:prSet presAssocID="{C31589F1-9ECC-4129-8D84-B992B979BF63}" presName="compNode" presStyleCnt="0"/>
      <dgm:spPr/>
    </dgm:pt>
    <dgm:pt modelId="{6C9D8F6F-94DE-4C07-AC34-321E9EFA6527}" type="pres">
      <dgm:prSet presAssocID="{C31589F1-9ECC-4129-8D84-B992B979BF63}" presName="dummyConnPt" presStyleCnt="0"/>
      <dgm:spPr/>
    </dgm:pt>
    <dgm:pt modelId="{F77390B7-2A1B-4BD8-8FEE-DDFBB4369366}" type="pres">
      <dgm:prSet presAssocID="{C31589F1-9ECC-4129-8D84-B992B979BF6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C51D2-9F16-42EF-8D5D-076E57383FF9}" type="pres">
      <dgm:prSet presAssocID="{D2C9C8E8-766D-4478-9A51-2DC8C28E0E80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5548291E-FAC3-476D-ADA8-5E586088E179}" type="pres">
      <dgm:prSet presAssocID="{108723AB-9E71-4C7D-A03C-3B52BF90DA6D}" presName="compNode" presStyleCnt="0"/>
      <dgm:spPr/>
    </dgm:pt>
    <dgm:pt modelId="{64FAC34E-2500-479A-B264-41FE49838D26}" type="pres">
      <dgm:prSet presAssocID="{108723AB-9E71-4C7D-A03C-3B52BF90DA6D}" presName="dummyConnPt" presStyleCnt="0"/>
      <dgm:spPr/>
    </dgm:pt>
    <dgm:pt modelId="{420AA214-2DCB-40FC-8C05-B36EF5426EA4}" type="pres">
      <dgm:prSet presAssocID="{108723AB-9E71-4C7D-A03C-3B52BF90DA6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D8C36-1233-4E9B-A204-44845C20A1EF}" type="pres">
      <dgm:prSet presAssocID="{364FFDF6-EA6A-42FA-96B1-CA882CC3E345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D25EE6F-FB06-48BA-B027-BDB2DB98ED35}" type="pres">
      <dgm:prSet presAssocID="{2593085A-433E-402D-8CC5-842BDD6AC896}" presName="compNode" presStyleCnt="0"/>
      <dgm:spPr/>
    </dgm:pt>
    <dgm:pt modelId="{FCF2313A-45B5-4F5E-869F-F8936EB15C75}" type="pres">
      <dgm:prSet presAssocID="{2593085A-433E-402D-8CC5-842BDD6AC896}" presName="dummyConnPt" presStyleCnt="0"/>
      <dgm:spPr/>
    </dgm:pt>
    <dgm:pt modelId="{5C2E6336-8827-49E8-A357-5F9E9BB978ED}" type="pres">
      <dgm:prSet presAssocID="{2593085A-433E-402D-8CC5-842BDD6AC89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AC90B-50CB-40CF-84E7-2DDD1BF0701D}" type="pres">
      <dgm:prSet presAssocID="{BEB8C99C-0073-423F-8E50-D9A85CC72EEF}" presName="sibTrans" presStyleLbl="bgSibTrans2D1" presStyleIdx="4" presStyleCnt="9"/>
      <dgm:spPr/>
      <dgm:t>
        <a:bodyPr/>
        <a:lstStyle/>
        <a:p>
          <a:endParaRPr lang="ru-RU"/>
        </a:p>
      </dgm:t>
    </dgm:pt>
    <dgm:pt modelId="{CB96F3CF-2327-48AD-8F4E-E53165C68322}" type="pres">
      <dgm:prSet presAssocID="{3F502C32-ED9E-48E7-AF71-701621AFE368}" presName="compNode" presStyleCnt="0"/>
      <dgm:spPr/>
    </dgm:pt>
    <dgm:pt modelId="{F0902489-1CAE-4345-A433-923410CF9168}" type="pres">
      <dgm:prSet presAssocID="{3F502C32-ED9E-48E7-AF71-701621AFE368}" presName="dummyConnPt" presStyleCnt="0"/>
      <dgm:spPr/>
    </dgm:pt>
    <dgm:pt modelId="{66303E00-C84A-46DE-A094-7DA9834643DD}" type="pres">
      <dgm:prSet presAssocID="{3F502C32-ED9E-48E7-AF71-701621AFE368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70A48-0572-4962-A136-E78B352D0F2B}" type="pres">
      <dgm:prSet presAssocID="{8B765159-7068-44EC-8373-E2256C80FF04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59D3CFFD-9E56-488D-A96E-03451BC482F1}" type="pres">
      <dgm:prSet presAssocID="{FDB5E9A5-409A-4DE7-A5DA-C3D1577F1FF8}" presName="compNode" presStyleCnt="0"/>
      <dgm:spPr/>
    </dgm:pt>
    <dgm:pt modelId="{42D4446C-7D6E-4016-8504-267FDB0309F8}" type="pres">
      <dgm:prSet presAssocID="{FDB5E9A5-409A-4DE7-A5DA-C3D1577F1FF8}" presName="dummyConnPt" presStyleCnt="0"/>
      <dgm:spPr/>
    </dgm:pt>
    <dgm:pt modelId="{53664914-C296-4506-922A-34FFF9006CC5}" type="pres">
      <dgm:prSet presAssocID="{FDB5E9A5-409A-4DE7-A5DA-C3D1577F1FF8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74498-7931-41FD-A19E-DDF0D6449F5F}" type="pres">
      <dgm:prSet presAssocID="{9508D318-F317-4492-A052-697189791B46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BE8700E8-BEEE-4D23-8456-4DEB5DEA9EB9}" type="pres">
      <dgm:prSet presAssocID="{B2807B68-F92F-4ED5-B251-F712A47FF20A}" presName="compNode" presStyleCnt="0"/>
      <dgm:spPr/>
    </dgm:pt>
    <dgm:pt modelId="{6BCB8902-BAFC-4C28-BD5B-86F80116A1C9}" type="pres">
      <dgm:prSet presAssocID="{B2807B68-F92F-4ED5-B251-F712A47FF20A}" presName="dummyConnPt" presStyleCnt="0"/>
      <dgm:spPr/>
    </dgm:pt>
    <dgm:pt modelId="{78C0A606-5392-4FCB-806F-53D394D3E635}" type="pres">
      <dgm:prSet presAssocID="{B2807B68-F92F-4ED5-B251-F712A47FF20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45B83-D11F-4217-B271-33FFCE366EDB}" type="pres">
      <dgm:prSet presAssocID="{FC823449-23E6-40D5-BC92-B9C9E2FC988A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3B514EC2-55EA-45DC-9F29-DA531C21E55B}" type="pres">
      <dgm:prSet presAssocID="{A3E1E3B2-BBEA-4BEF-A6BC-607C85FCF9E7}" presName="compNode" presStyleCnt="0"/>
      <dgm:spPr/>
    </dgm:pt>
    <dgm:pt modelId="{E304566A-ED32-488A-B306-7092027DC039}" type="pres">
      <dgm:prSet presAssocID="{A3E1E3B2-BBEA-4BEF-A6BC-607C85FCF9E7}" presName="dummyConnPt" presStyleCnt="0"/>
      <dgm:spPr/>
    </dgm:pt>
    <dgm:pt modelId="{C7FC319F-27B0-43D1-893E-F3163007723A}" type="pres">
      <dgm:prSet presAssocID="{A3E1E3B2-BBEA-4BEF-A6BC-607C85FCF9E7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44DB3E-3A4B-49FD-9AE9-8465B4AEEE8C}" type="pres">
      <dgm:prSet presAssocID="{60F4F9C3-997C-4964-8BD0-C2F7B4A490B4}" presName="sibTrans" presStyleLbl="bgSibTrans2D1" presStyleIdx="8" presStyleCnt="9"/>
      <dgm:spPr/>
      <dgm:t>
        <a:bodyPr/>
        <a:lstStyle/>
        <a:p>
          <a:endParaRPr lang="ru-RU"/>
        </a:p>
      </dgm:t>
    </dgm:pt>
    <dgm:pt modelId="{F1FC3314-DBE4-423C-8E37-D621B2F44ECD}" type="pres">
      <dgm:prSet presAssocID="{8DE0C92B-6CE1-4CBF-B8B0-DA44B302D01A}" presName="compNode" presStyleCnt="0"/>
      <dgm:spPr/>
    </dgm:pt>
    <dgm:pt modelId="{E73E72EF-2CE5-4DAF-90D4-ECC56556E0F1}" type="pres">
      <dgm:prSet presAssocID="{8DE0C92B-6CE1-4CBF-B8B0-DA44B302D01A}" presName="dummyConnPt" presStyleCnt="0"/>
      <dgm:spPr/>
    </dgm:pt>
    <dgm:pt modelId="{817BE869-4341-433E-BF79-E5777107C53B}" type="pres">
      <dgm:prSet presAssocID="{8DE0C92B-6CE1-4CBF-B8B0-DA44B302D01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E7286B-82E1-491A-B48E-D333DFA1E88A}" srcId="{4EC9EE14-C9E3-499C-AFDD-3EDDFA3F4CEA}" destId="{AE793BC6-6502-47AF-891D-6E4D27463837}" srcOrd="1" destOrd="0" parTransId="{E6719FDB-9F57-432F-90E2-2770C9EC9E9E}" sibTransId="{6CA6FF72-972D-4A15-8DD5-AC1D956B99F3}"/>
    <dgm:cxn modelId="{81F2269C-3F9F-4153-87AA-2A2FB72EE19D}" type="presOf" srcId="{2593085A-433E-402D-8CC5-842BDD6AC896}" destId="{5C2E6336-8827-49E8-A357-5F9E9BB978ED}" srcOrd="0" destOrd="0" presId="urn:microsoft.com/office/officeart/2005/8/layout/bProcess4"/>
    <dgm:cxn modelId="{038A9F8D-49C3-4939-8812-418CEC434B40}" type="presOf" srcId="{BEB8C99C-0073-423F-8E50-D9A85CC72EEF}" destId="{BB9AC90B-50CB-40CF-84E7-2DDD1BF0701D}" srcOrd="0" destOrd="0" presId="urn:microsoft.com/office/officeart/2005/8/layout/bProcess4"/>
    <dgm:cxn modelId="{862C9DD1-BC3A-494F-8F8C-541EF8687A57}" type="presOf" srcId="{6CA6FF72-972D-4A15-8DD5-AC1D956B99F3}" destId="{F3BA6CA8-4A1E-4B82-8119-CFC4D156FF08}" srcOrd="0" destOrd="0" presId="urn:microsoft.com/office/officeart/2005/8/layout/bProcess4"/>
    <dgm:cxn modelId="{B01E8136-1AF9-4682-BE3C-521D038C50C6}" type="presOf" srcId="{364FFDF6-EA6A-42FA-96B1-CA882CC3E345}" destId="{B4CD8C36-1233-4E9B-A204-44845C20A1EF}" srcOrd="0" destOrd="0" presId="urn:microsoft.com/office/officeart/2005/8/layout/bProcess4"/>
    <dgm:cxn modelId="{80CD098C-8F90-41EF-A258-418FB9A4787F}" type="presOf" srcId="{6ED29A50-6032-4A77-9816-74DEA176BD1E}" destId="{298F211E-EAA0-43E8-97D7-E3F00C54F6A9}" srcOrd="0" destOrd="0" presId="urn:microsoft.com/office/officeart/2005/8/layout/bProcess4"/>
    <dgm:cxn modelId="{775D099B-4BE7-489E-B051-22276BEB60E3}" srcId="{4EC9EE14-C9E3-499C-AFDD-3EDDFA3F4CEA}" destId="{A3E1E3B2-BBEA-4BEF-A6BC-607C85FCF9E7}" srcOrd="8" destOrd="0" parTransId="{D9739461-A1AE-43D2-ACE0-6D2FA088DA5A}" sibTransId="{60F4F9C3-997C-4964-8BD0-C2F7B4A490B4}"/>
    <dgm:cxn modelId="{4CFD1ABD-4E90-4781-AF71-668B16DFED2B}" type="presOf" srcId="{FC823449-23E6-40D5-BC92-B9C9E2FC988A}" destId="{34445B83-D11F-4217-B271-33FFCE366EDB}" srcOrd="0" destOrd="0" presId="urn:microsoft.com/office/officeart/2005/8/layout/bProcess4"/>
    <dgm:cxn modelId="{034CAAF6-D911-40ED-A00C-280184EE6D3C}" srcId="{4EC9EE14-C9E3-499C-AFDD-3EDDFA3F4CEA}" destId="{3F502C32-ED9E-48E7-AF71-701621AFE368}" srcOrd="5" destOrd="0" parTransId="{B169AFFD-4FE7-4291-9237-EF51DEF737AA}" sibTransId="{8B765159-7068-44EC-8373-E2256C80FF04}"/>
    <dgm:cxn modelId="{2C7EB3B0-0B08-43EC-A14F-2F3B27C14C3D}" type="presOf" srcId="{A3E1E3B2-BBEA-4BEF-A6BC-607C85FCF9E7}" destId="{C7FC319F-27B0-43D1-893E-F3163007723A}" srcOrd="0" destOrd="0" presId="urn:microsoft.com/office/officeart/2005/8/layout/bProcess4"/>
    <dgm:cxn modelId="{8ED3B448-C646-480E-912B-3CF325C885BC}" type="presOf" srcId="{60F4F9C3-997C-4964-8BD0-C2F7B4A490B4}" destId="{EA44DB3E-3A4B-49FD-9AE9-8465B4AEEE8C}" srcOrd="0" destOrd="0" presId="urn:microsoft.com/office/officeart/2005/8/layout/bProcess4"/>
    <dgm:cxn modelId="{22427164-0412-4C2E-BE33-A6BA7BBA951C}" srcId="{4EC9EE14-C9E3-499C-AFDD-3EDDFA3F4CEA}" destId="{8DE0C92B-6CE1-4CBF-B8B0-DA44B302D01A}" srcOrd="9" destOrd="0" parTransId="{FFD52108-1DD3-4832-99E1-4B583AB145A1}" sibTransId="{C54B2DC6-EA83-4EFD-8EE2-C5DC6C63F2FE}"/>
    <dgm:cxn modelId="{8F1D9CEE-6E81-4B09-B738-201B0B7D09B4}" type="presOf" srcId="{9508D318-F317-4492-A052-697189791B46}" destId="{D1574498-7931-41FD-A19E-DDF0D6449F5F}" srcOrd="0" destOrd="0" presId="urn:microsoft.com/office/officeart/2005/8/layout/bProcess4"/>
    <dgm:cxn modelId="{1C98833D-3EF0-415D-B505-3CFC58AD21E1}" type="presOf" srcId="{8B765159-7068-44EC-8373-E2256C80FF04}" destId="{96970A48-0572-4962-A136-E78B352D0F2B}" srcOrd="0" destOrd="0" presId="urn:microsoft.com/office/officeart/2005/8/layout/bProcess4"/>
    <dgm:cxn modelId="{51A66FC8-D34F-418D-B7A9-A7DFF909062A}" srcId="{4EC9EE14-C9E3-499C-AFDD-3EDDFA3F4CEA}" destId="{B2807B68-F92F-4ED5-B251-F712A47FF20A}" srcOrd="7" destOrd="0" parTransId="{CC526A79-B83B-4E93-9771-213867A445A4}" sibTransId="{FC823449-23E6-40D5-BC92-B9C9E2FC988A}"/>
    <dgm:cxn modelId="{C1031CB6-BBD1-42FE-98CE-30E1FC4CC8A9}" srcId="{4EC9EE14-C9E3-499C-AFDD-3EDDFA3F4CEA}" destId="{C31589F1-9ECC-4129-8D84-B992B979BF63}" srcOrd="2" destOrd="0" parTransId="{C497219A-8DD4-4751-BDB9-F17D4A9FD014}" sibTransId="{D2C9C8E8-766D-4478-9A51-2DC8C28E0E80}"/>
    <dgm:cxn modelId="{6CD55C3C-2979-40A3-A6CC-652ED71D34EE}" type="presOf" srcId="{967B0C7F-6391-4F62-BEF5-40F006B57EA5}" destId="{BE1ECB8C-60CB-461F-ABAD-BB07434E8E83}" srcOrd="0" destOrd="0" presId="urn:microsoft.com/office/officeart/2005/8/layout/bProcess4"/>
    <dgm:cxn modelId="{1057EEFE-3F32-405C-93B9-376DFE74605B}" srcId="{4EC9EE14-C9E3-499C-AFDD-3EDDFA3F4CEA}" destId="{2593085A-433E-402D-8CC5-842BDD6AC896}" srcOrd="4" destOrd="0" parTransId="{65345028-6E5B-4B73-B544-0E208E406CE1}" sibTransId="{BEB8C99C-0073-423F-8E50-D9A85CC72EEF}"/>
    <dgm:cxn modelId="{72B23676-757F-46C2-BC68-B77D26FBED69}" type="presOf" srcId="{108723AB-9E71-4C7D-A03C-3B52BF90DA6D}" destId="{420AA214-2DCB-40FC-8C05-B36EF5426EA4}" srcOrd="0" destOrd="0" presId="urn:microsoft.com/office/officeart/2005/8/layout/bProcess4"/>
    <dgm:cxn modelId="{2264CC6F-D629-4B37-B584-A734E77A55D6}" srcId="{4EC9EE14-C9E3-499C-AFDD-3EDDFA3F4CEA}" destId="{FDB5E9A5-409A-4DE7-A5DA-C3D1577F1FF8}" srcOrd="6" destOrd="0" parTransId="{8214649C-0573-476C-B5A9-1D284C0C3A17}" sibTransId="{9508D318-F317-4492-A052-697189791B46}"/>
    <dgm:cxn modelId="{E1EE9001-83EF-405E-AB3E-04E570BD3E4E}" type="presOf" srcId="{B2807B68-F92F-4ED5-B251-F712A47FF20A}" destId="{78C0A606-5392-4FCB-806F-53D394D3E635}" srcOrd="0" destOrd="0" presId="urn:microsoft.com/office/officeart/2005/8/layout/bProcess4"/>
    <dgm:cxn modelId="{9A28202B-6BD2-46DA-AE38-36B59CA29018}" type="presOf" srcId="{C31589F1-9ECC-4129-8D84-B992B979BF63}" destId="{F77390B7-2A1B-4BD8-8FEE-DDFBB4369366}" srcOrd="0" destOrd="0" presId="urn:microsoft.com/office/officeart/2005/8/layout/bProcess4"/>
    <dgm:cxn modelId="{882E8A1F-D835-48F7-89B4-83E31562460F}" type="presOf" srcId="{FDB5E9A5-409A-4DE7-A5DA-C3D1577F1FF8}" destId="{53664914-C296-4506-922A-34FFF9006CC5}" srcOrd="0" destOrd="0" presId="urn:microsoft.com/office/officeart/2005/8/layout/bProcess4"/>
    <dgm:cxn modelId="{F4AA1F42-2CDB-4467-AACD-8FF88A4FDDE8}" type="presOf" srcId="{D2C9C8E8-766D-4478-9A51-2DC8C28E0E80}" destId="{2B8C51D2-9F16-42EF-8D5D-076E57383FF9}" srcOrd="0" destOrd="0" presId="urn:microsoft.com/office/officeart/2005/8/layout/bProcess4"/>
    <dgm:cxn modelId="{64BEE66C-0559-457A-9FFE-DCEB7E790884}" type="presOf" srcId="{3F502C32-ED9E-48E7-AF71-701621AFE368}" destId="{66303E00-C84A-46DE-A094-7DA9834643DD}" srcOrd="0" destOrd="0" presId="urn:microsoft.com/office/officeart/2005/8/layout/bProcess4"/>
    <dgm:cxn modelId="{60733615-802E-4571-8B6F-389EDC3D85A2}" srcId="{4EC9EE14-C9E3-499C-AFDD-3EDDFA3F4CEA}" destId="{6ED29A50-6032-4A77-9816-74DEA176BD1E}" srcOrd="0" destOrd="0" parTransId="{DDA24685-544F-4DC1-8B1A-D699ECA2B592}" sibTransId="{967B0C7F-6391-4F62-BEF5-40F006B57EA5}"/>
    <dgm:cxn modelId="{A4753F52-1B00-4318-85F2-01E5260A75DC}" type="presOf" srcId="{AE793BC6-6502-47AF-891D-6E4D27463837}" destId="{324AD8CA-9965-40FF-BBFB-8698E85EAE04}" srcOrd="0" destOrd="0" presId="urn:microsoft.com/office/officeart/2005/8/layout/bProcess4"/>
    <dgm:cxn modelId="{8BCFC8A4-BADF-448A-AAB8-6C9FBF0F4FDF}" srcId="{4EC9EE14-C9E3-499C-AFDD-3EDDFA3F4CEA}" destId="{108723AB-9E71-4C7D-A03C-3B52BF90DA6D}" srcOrd="3" destOrd="0" parTransId="{A8A2F105-9B6C-4E7C-8DEF-0840861A6E29}" sibTransId="{364FFDF6-EA6A-42FA-96B1-CA882CC3E345}"/>
    <dgm:cxn modelId="{87F5D46D-9C54-4D76-958D-1E0C827D0DF4}" type="presOf" srcId="{8DE0C92B-6CE1-4CBF-B8B0-DA44B302D01A}" destId="{817BE869-4341-433E-BF79-E5777107C53B}" srcOrd="0" destOrd="0" presId="urn:microsoft.com/office/officeart/2005/8/layout/bProcess4"/>
    <dgm:cxn modelId="{146716D0-768C-4978-952B-97E316EBD7F3}" type="presOf" srcId="{4EC9EE14-C9E3-499C-AFDD-3EDDFA3F4CEA}" destId="{C794C55C-EE0F-474B-A78E-69CDBF643728}" srcOrd="0" destOrd="0" presId="urn:microsoft.com/office/officeart/2005/8/layout/bProcess4"/>
    <dgm:cxn modelId="{2D94D3DC-D078-4994-9424-DD517BFF81B9}" type="presParOf" srcId="{C794C55C-EE0F-474B-A78E-69CDBF643728}" destId="{EB7B6604-C07C-422A-8A7B-A01BA8760C47}" srcOrd="0" destOrd="0" presId="urn:microsoft.com/office/officeart/2005/8/layout/bProcess4"/>
    <dgm:cxn modelId="{9FF9F364-06A7-4D1C-B7B8-A01AFEA2233B}" type="presParOf" srcId="{EB7B6604-C07C-422A-8A7B-A01BA8760C47}" destId="{81B37A4D-AC5F-4244-89B4-459A0D413A01}" srcOrd="0" destOrd="0" presId="urn:microsoft.com/office/officeart/2005/8/layout/bProcess4"/>
    <dgm:cxn modelId="{7FEC7E59-11BB-4ACD-88E0-E8604D8FA14B}" type="presParOf" srcId="{EB7B6604-C07C-422A-8A7B-A01BA8760C47}" destId="{298F211E-EAA0-43E8-97D7-E3F00C54F6A9}" srcOrd="1" destOrd="0" presId="urn:microsoft.com/office/officeart/2005/8/layout/bProcess4"/>
    <dgm:cxn modelId="{A92BE195-D0F1-4D34-A6BE-274E0BCA22F1}" type="presParOf" srcId="{C794C55C-EE0F-474B-A78E-69CDBF643728}" destId="{BE1ECB8C-60CB-461F-ABAD-BB07434E8E83}" srcOrd="1" destOrd="0" presId="urn:microsoft.com/office/officeart/2005/8/layout/bProcess4"/>
    <dgm:cxn modelId="{779973F6-8E0F-4DC1-9ED2-738164B0A8B3}" type="presParOf" srcId="{C794C55C-EE0F-474B-A78E-69CDBF643728}" destId="{CCDFF582-669B-47CB-8F29-EB90AC1D94B3}" srcOrd="2" destOrd="0" presId="urn:microsoft.com/office/officeart/2005/8/layout/bProcess4"/>
    <dgm:cxn modelId="{42C0C26C-5667-48A5-8238-A6D19B5309E9}" type="presParOf" srcId="{CCDFF582-669B-47CB-8F29-EB90AC1D94B3}" destId="{AC015159-A77D-4632-AEA4-6E63C4E84D3F}" srcOrd="0" destOrd="0" presId="urn:microsoft.com/office/officeart/2005/8/layout/bProcess4"/>
    <dgm:cxn modelId="{5987FCB9-946E-43D9-8CAB-04C11ABB0711}" type="presParOf" srcId="{CCDFF582-669B-47CB-8F29-EB90AC1D94B3}" destId="{324AD8CA-9965-40FF-BBFB-8698E85EAE04}" srcOrd="1" destOrd="0" presId="urn:microsoft.com/office/officeart/2005/8/layout/bProcess4"/>
    <dgm:cxn modelId="{88B7289A-6847-4B9B-8F31-523F14BDBAE5}" type="presParOf" srcId="{C794C55C-EE0F-474B-A78E-69CDBF643728}" destId="{F3BA6CA8-4A1E-4B82-8119-CFC4D156FF08}" srcOrd="3" destOrd="0" presId="urn:microsoft.com/office/officeart/2005/8/layout/bProcess4"/>
    <dgm:cxn modelId="{97D07622-DEEB-4FA5-9B4D-1853548507BC}" type="presParOf" srcId="{C794C55C-EE0F-474B-A78E-69CDBF643728}" destId="{5A95348D-49B5-461F-BEAA-106AA74E0EF2}" srcOrd="4" destOrd="0" presId="urn:microsoft.com/office/officeart/2005/8/layout/bProcess4"/>
    <dgm:cxn modelId="{CCAAD036-C9CD-49BB-AB8A-254782B02C3F}" type="presParOf" srcId="{5A95348D-49B5-461F-BEAA-106AA74E0EF2}" destId="{6C9D8F6F-94DE-4C07-AC34-321E9EFA6527}" srcOrd="0" destOrd="0" presId="urn:microsoft.com/office/officeart/2005/8/layout/bProcess4"/>
    <dgm:cxn modelId="{46BBB500-C9FD-400B-8AC8-5E8F748799E6}" type="presParOf" srcId="{5A95348D-49B5-461F-BEAA-106AA74E0EF2}" destId="{F77390B7-2A1B-4BD8-8FEE-DDFBB4369366}" srcOrd="1" destOrd="0" presId="urn:microsoft.com/office/officeart/2005/8/layout/bProcess4"/>
    <dgm:cxn modelId="{7D42CFD4-613D-4E4D-8662-0F1BD9F88EA7}" type="presParOf" srcId="{C794C55C-EE0F-474B-A78E-69CDBF643728}" destId="{2B8C51D2-9F16-42EF-8D5D-076E57383FF9}" srcOrd="5" destOrd="0" presId="urn:microsoft.com/office/officeart/2005/8/layout/bProcess4"/>
    <dgm:cxn modelId="{EE5D52F5-A920-4516-AA04-8B2BC280B86B}" type="presParOf" srcId="{C794C55C-EE0F-474B-A78E-69CDBF643728}" destId="{5548291E-FAC3-476D-ADA8-5E586088E179}" srcOrd="6" destOrd="0" presId="urn:microsoft.com/office/officeart/2005/8/layout/bProcess4"/>
    <dgm:cxn modelId="{325E4C9A-EBC0-4B6C-9CCB-B9F2163BA2EA}" type="presParOf" srcId="{5548291E-FAC3-476D-ADA8-5E586088E179}" destId="{64FAC34E-2500-479A-B264-41FE49838D26}" srcOrd="0" destOrd="0" presId="urn:microsoft.com/office/officeart/2005/8/layout/bProcess4"/>
    <dgm:cxn modelId="{10908FC0-F41A-495D-8CC3-46D4946DB5B0}" type="presParOf" srcId="{5548291E-FAC3-476D-ADA8-5E586088E179}" destId="{420AA214-2DCB-40FC-8C05-B36EF5426EA4}" srcOrd="1" destOrd="0" presId="urn:microsoft.com/office/officeart/2005/8/layout/bProcess4"/>
    <dgm:cxn modelId="{4BE6286C-1272-467E-BFD0-7E3CAA5727F5}" type="presParOf" srcId="{C794C55C-EE0F-474B-A78E-69CDBF643728}" destId="{B4CD8C36-1233-4E9B-A204-44845C20A1EF}" srcOrd="7" destOrd="0" presId="urn:microsoft.com/office/officeart/2005/8/layout/bProcess4"/>
    <dgm:cxn modelId="{E26AC09D-8BE3-47CD-962F-525AB141299E}" type="presParOf" srcId="{C794C55C-EE0F-474B-A78E-69CDBF643728}" destId="{DD25EE6F-FB06-48BA-B027-BDB2DB98ED35}" srcOrd="8" destOrd="0" presId="urn:microsoft.com/office/officeart/2005/8/layout/bProcess4"/>
    <dgm:cxn modelId="{4C016263-CC5D-4543-91BC-29B0E0F2D0F7}" type="presParOf" srcId="{DD25EE6F-FB06-48BA-B027-BDB2DB98ED35}" destId="{FCF2313A-45B5-4F5E-869F-F8936EB15C75}" srcOrd="0" destOrd="0" presId="urn:microsoft.com/office/officeart/2005/8/layout/bProcess4"/>
    <dgm:cxn modelId="{CBD88384-0293-443C-BCC5-A33B7F4BDEAD}" type="presParOf" srcId="{DD25EE6F-FB06-48BA-B027-BDB2DB98ED35}" destId="{5C2E6336-8827-49E8-A357-5F9E9BB978ED}" srcOrd="1" destOrd="0" presId="urn:microsoft.com/office/officeart/2005/8/layout/bProcess4"/>
    <dgm:cxn modelId="{D100B543-3DA0-4736-9D30-2822EF746576}" type="presParOf" srcId="{C794C55C-EE0F-474B-A78E-69CDBF643728}" destId="{BB9AC90B-50CB-40CF-84E7-2DDD1BF0701D}" srcOrd="9" destOrd="0" presId="urn:microsoft.com/office/officeart/2005/8/layout/bProcess4"/>
    <dgm:cxn modelId="{39BFA088-E6E8-4B25-AE92-F43E5D2D5F6D}" type="presParOf" srcId="{C794C55C-EE0F-474B-A78E-69CDBF643728}" destId="{CB96F3CF-2327-48AD-8F4E-E53165C68322}" srcOrd="10" destOrd="0" presId="urn:microsoft.com/office/officeart/2005/8/layout/bProcess4"/>
    <dgm:cxn modelId="{9ABA233E-ADD9-4D30-88F1-D7D0B17D2FF8}" type="presParOf" srcId="{CB96F3CF-2327-48AD-8F4E-E53165C68322}" destId="{F0902489-1CAE-4345-A433-923410CF9168}" srcOrd="0" destOrd="0" presId="urn:microsoft.com/office/officeart/2005/8/layout/bProcess4"/>
    <dgm:cxn modelId="{F0CB616B-11A1-45E0-B14B-8BD29E15668F}" type="presParOf" srcId="{CB96F3CF-2327-48AD-8F4E-E53165C68322}" destId="{66303E00-C84A-46DE-A094-7DA9834643DD}" srcOrd="1" destOrd="0" presId="urn:microsoft.com/office/officeart/2005/8/layout/bProcess4"/>
    <dgm:cxn modelId="{43F087EE-206B-4409-8E64-A31AE9D66C0C}" type="presParOf" srcId="{C794C55C-EE0F-474B-A78E-69CDBF643728}" destId="{96970A48-0572-4962-A136-E78B352D0F2B}" srcOrd="11" destOrd="0" presId="urn:microsoft.com/office/officeart/2005/8/layout/bProcess4"/>
    <dgm:cxn modelId="{AECE3E5B-AB9A-4135-BF3E-064FFBCCF37E}" type="presParOf" srcId="{C794C55C-EE0F-474B-A78E-69CDBF643728}" destId="{59D3CFFD-9E56-488D-A96E-03451BC482F1}" srcOrd="12" destOrd="0" presId="urn:microsoft.com/office/officeart/2005/8/layout/bProcess4"/>
    <dgm:cxn modelId="{58358682-FF70-404D-A45B-B89E855F7895}" type="presParOf" srcId="{59D3CFFD-9E56-488D-A96E-03451BC482F1}" destId="{42D4446C-7D6E-4016-8504-267FDB0309F8}" srcOrd="0" destOrd="0" presId="urn:microsoft.com/office/officeart/2005/8/layout/bProcess4"/>
    <dgm:cxn modelId="{7589EE01-3D37-4A4F-A3E5-38954FCA3ED7}" type="presParOf" srcId="{59D3CFFD-9E56-488D-A96E-03451BC482F1}" destId="{53664914-C296-4506-922A-34FFF9006CC5}" srcOrd="1" destOrd="0" presId="urn:microsoft.com/office/officeart/2005/8/layout/bProcess4"/>
    <dgm:cxn modelId="{8B3CD925-2B10-4D23-95A9-9AFB7AD0D163}" type="presParOf" srcId="{C794C55C-EE0F-474B-A78E-69CDBF643728}" destId="{D1574498-7931-41FD-A19E-DDF0D6449F5F}" srcOrd="13" destOrd="0" presId="urn:microsoft.com/office/officeart/2005/8/layout/bProcess4"/>
    <dgm:cxn modelId="{35DDDDCB-6AEC-4B33-A207-A20C8AD57F30}" type="presParOf" srcId="{C794C55C-EE0F-474B-A78E-69CDBF643728}" destId="{BE8700E8-BEEE-4D23-8456-4DEB5DEA9EB9}" srcOrd="14" destOrd="0" presId="urn:microsoft.com/office/officeart/2005/8/layout/bProcess4"/>
    <dgm:cxn modelId="{BE45D062-0692-4A6B-B680-C7CFABD2CDDD}" type="presParOf" srcId="{BE8700E8-BEEE-4D23-8456-4DEB5DEA9EB9}" destId="{6BCB8902-BAFC-4C28-BD5B-86F80116A1C9}" srcOrd="0" destOrd="0" presId="urn:microsoft.com/office/officeart/2005/8/layout/bProcess4"/>
    <dgm:cxn modelId="{D7311FD7-18D3-4D0E-993A-51264B7BC31E}" type="presParOf" srcId="{BE8700E8-BEEE-4D23-8456-4DEB5DEA9EB9}" destId="{78C0A606-5392-4FCB-806F-53D394D3E635}" srcOrd="1" destOrd="0" presId="urn:microsoft.com/office/officeart/2005/8/layout/bProcess4"/>
    <dgm:cxn modelId="{2EFDEA54-F5E3-4EF9-842B-0F8C9C72C479}" type="presParOf" srcId="{C794C55C-EE0F-474B-A78E-69CDBF643728}" destId="{34445B83-D11F-4217-B271-33FFCE366EDB}" srcOrd="15" destOrd="0" presId="urn:microsoft.com/office/officeart/2005/8/layout/bProcess4"/>
    <dgm:cxn modelId="{9037AC5D-045F-49EA-8EEB-4FB8756BF211}" type="presParOf" srcId="{C794C55C-EE0F-474B-A78E-69CDBF643728}" destId="{3B514EC2-55EA-45DC-9F29-DA531C21E55B}" srcOrd="16" destOrd="0" presId="urn:microsoft.com/office/officeart/2005/8/layout/bProcess4"/>
    <dgm:cxn modelId="{9DFD3250-5081-4C0F-B538-A4216D93498C}" type="presParOf" srcId="{3B514EC2-55EA-45DC-9F29-DA531C21E55B}" destId="{E304566A-ED32-488A-B306-7092027DC039}" srcOrd="0" destOrd="0" presId="urn:microsoft.com/office/officeart/2005/8/layout/bProcess4"/>
    <dgm:cxn modelId="{8DE504F7-FF4B-49FC-A791-B5682D7F0CC4}" type="presParOf" srcId="{3B514EC2-55EA-45DC-9F29-DA531C21E55B}" destId="{C7FC319F-27B0-43D1-893E-F3163007723A}" srcOrd="1" destOrd="0" presId="urn:microsoft.com/office/officeart/2005/8/layout/bProcess4"/>
    <dgm:cxn modelId="{FED2A1CD-EF10-47BF-A5A6-072CD562D164}" type="presParOf" srcId="{C794C55C-EE0F-474B-A78E-69CDBF643728}" destId="{EA44DB3E-3A4B-49FD-9AE9-8465B4AEEE8C}" srcOrd="17" destOrd="0" presId="urn:microsoft.com/office/officeart/2005/8/layout/bProcess4"/>
    <dgm:cxn modelId="{AB47EF95-AE17-48A8-B1E8-FDB01747339E}" type="presParOf" srcId="{C794C55C-EE0F-474B-A78E-69CDBF643728}" destId="{F1FC3314-DBE4-423C-8E37-D621B2F44ECD}" srcOrd="18" destOrd="0" presId="urn:microsoft.com/office/officeart/2005/8/layout/bProcess4"/>
    <dgm:cxn modelId="{46470473-D4C5-4BED-A8EC-DE0D91D9ED8F}" type="presParOf" srcId="{F1FC3314-DBE4-423C-8E37-D621B2F44ECD}" destId="{E73E72EF-2CE5-4DAF-90D4-ECC56556E0F1}" srcOrd="0" destOrd="0" presId="urn:microsoft.com/office/officeart/2005/8/layout/bProcess4"/>
    <dgm:cxn modelId="{1E7C1B03-8E5D-4004-87C4-C3A430FA2C09}" type="presParOf" srcId="{F1FC3314-DBE4-423C-8E37-D621B2F44ECD}" destId="{817BE869-4341-433E-BF79-E5777107C53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6756F-7B2A-45A1-9E7B-234C375849ED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6A1095-EF85-4761-BFFB-CC2E317F9594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Молодые педагоги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57D36396-C630-41C7-B1DA-CFAE58CB6B95}" type="parTrans" cxnId="{C4DFC0E5-A7CC-481A-B0BF-852BF254B8E5}">
      <dgm:prSet/>
      <dgm:spPr/>
      <dgm:t>
        <a:bodyPr/>
        <a:lstStyle/>
        <a:p>
          <a:endParaRPr lang="ru-RU"/>
        </a:p>
      </dgm:t>
    </dgm:pt>
    <dgm:pt modelId="{F29C6CEE-BF35-46D0-B691-2F228E5DB481}" type="sibTrans" cxnId="{C4DFC0E5-A7CC-481A-B0BF-852BF254B8E5}">
      <dgm:prSet/>
      <dgm:spPr/>
      <dgm:t>
        <a:bodyPr/>
        <a:lstStyle/>
        <a:p>
          <a:endParaRPr lang="ru-RU"/>
        </a:p>
      </dgm:t>
    </dgm:pt>
    <dgm:pt modelId="{47342DC5-08D0-4195-B785-0CB903BD44A4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44</a:t>
          </a:r>
          <a:endParaRPr lang="ru-RU" b="1" dirty="0">
            <a:solidFill>
              <a:srgbClr val="FF0000"/>
            </a:solidFill>
          </a:endParaRPr>
        </a:p>
      </dgm:t>
    </dgm:pt>
    <dgm:pt modelId="{FD8C64D2-8FA5-417E-B172-CF4B7C170E97}" type="parTrans" cxnId="{210DDB5E-7A18-460F-99A0-CD613A980359}">
      <dgm:prSet/>
      <dgm:spPr/>
      <dgm:t>
        <a:bodyPr/>
        <a:lstStyle/>
        <a:p>
          <a:endParaRPr lang="ru-RU"/>
        </a:p>
      </dgm:t>
    </dgm:pt>
    <dgm:pt modelId="{0E68334D-6853-4491-9A5B-2D7F9F5EA86A}" type="sibTrans" cxnId="{210DDB5E-7A18-460F-99A0-CD613A980359}">
      <dgm:prSet/>
      <dgm:spPr/>
      <dgm:t>
        <a:bodyPr/>
        <a:lstStyle/>
        <a:p>
          <a:endParaRPr lang="ru-RU"/>
        </a:p>
      </dgm:t>
    </dgm:pt>
    <dgm:pt modelId="{7C7A2372-77E1-4301-B9D2-D80E27733B9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Учителя иностранного языка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BE77046-957E-420A-A2C7-0C1CCA2E5D0F}" type="parTrans" cxnId="{81756D76-962B-47DC-9481-30E8200A72CF}">
      <dgm:prSet/>
      <dgm:spPr/>
      <dgm:t>
        <a:bodyPr/>
        <a:lstStyle/>
        <a:p>
          <a:endParaRPr lang="ru-RU"/>
        </a:p>
      </dgm:t>
    </dgm:pt>
    <dgm:pt modelId="{48E2D1AF-F403-4B80-8E5F-820319E42A8C}" type="sibTrans" cxnId="{81756D76-962B-47DC-9481-30E8200A72CF}">
      <dgm:prSet/>
      <dgm:spPr/>
      <dgm:t>
        <a:bodyPr/>
        <a:lstStyle/>
        <a:p>
          <a:endParaRPr lang="ru-RU"/>
        </a:p>
      </dgm:t>
    </dgm:pt>
    <dgm:pt modelId="{88070893-3CD5-4C97-AA46-8F2F2D633E77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55</a:t>
          </a:r>
          <a:endParaRPr lang="ru-RU" dirty="0">
            <a:solidFill>
              <a:srgbClr val="FF0000"/>
            </a:solidFill>
          </a:endParaRPr>
        </a:p>
      </dgm:t>
    </dgm:pt>
    <dgm:pt modelId="{355CDFD7-E248-4244-A93B-85C76F05AC19}" type="parTrans" cxnId="{A2EAE967-B78E-4ED3-A57D-53D81F04E345}">
      <dgm:prSet/>
      <dgm:spPr/>
      <dgm:t>
        <a:bodyPr/>
        <a:lstStyle/>
        <a:p>
          <a:endParaRPr lang="ru-RU"/>
        </a:p>
      </dgm:t>
    </dgm:pt>
    <dgm:pt modelId="{DEC61FF9-F59E-4594-BA2A-DCC4356F87E3}" type="sibTrans" cxnId="{A2EAE967-B78E-4ED3-A57D-53D81F04E345}">
      <dgm:prSet/>
      <dgm:spPr/>
      <dgm:t>
        <a:bodyPr/>
        <a:lstStyle/>
        <a:p>
          <a:endParaRPr lang="ru-RU"/>
        </a:p>
      </dgm:t>
    </dgm:pt>
    <dgm:pt modelId="{6AD9BF52-1761-4B76-B408-283AE829F2CA}">
      <dgm:prSet phldrT="[Текст]" custT="1"/>
      <dgm:spPr/>
      <dgm:t>
        <a:bodyPr/>
        <a:lstStyle/>
        <a:p>
          <a:r>
            <a:rPr lang="ru-RU" sz="2000" b="1" dirty="0" smtClean="0"/>
            <a:t>Педагоги-эксперты</a:t>
          </a:r>
          <a:endParaRPr lang="ru-RU" sz="2000" b="1" dirty="0"/>
        </a:p>
      </dgm:t>
    </dgm:pt>
    <dgm:pt modelId="{AE98280F-4FED-40CB-9345-8F808D131E4B}" type="parTrans" cxnId="{3BE8E731-6863-414B-8812-26D926146ECC}">
      <dgm:prSet/>
      <dgm:spPr/>
      <dgm:t>
        <a:bodyPr/>
        <a:lstStyle/>
        <a:p>
          <a:endParaRPr lang="ru-RU"/>
        </a:p>
      </dgm:t>
    </dgm:pt>
    <dgm:pt modelId="{29D92556-6C73-4EBD-84D5-F45213995CF3}" type="sibTrans" cxnId="{3BE8E731-6863-414B-8812-26D926146ECC}">
      <dgm:prSet/>
      <dgm:spPr/>
      <dgm:t>
        <a:bodyPr/>
        <a:lstStyle/>
        <a:p>
          <a:endParaRPr lang="ru-RU"/>
        </a:p>
      </dgm:t>
    </dgm:pt>
    <dgm:pt modelId="{2466E41D-8806-4A21-B6E0-F873E085922E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64</a:t>
          </a:r>
          <a:endParaRPr lang="ru-RU" dirty="0">
            <a:solidFill>
              <a:srgbClr val="FF0000"/>
            </a:solidFill>
          </a:endParaRPr>
        </a:p>
      </dgm:t>
    </dgm:pt>
    <dgm:pt modelId="{E1555F94-E794-412E-9B7C-5CFC8B80D4CB}" type="parTrans" cxnId="{017ACBB5-23BC-4C72-979C-B23747ED92C5}">
      <dgm:prSet/>
      <dgm:spPr/>
      <dgm:t>
        <a:bodyPr/>
        <a:lstStyle/>
        <a:p>
          <a:endParaRPr lang="ru-RU"/>
        </a:p>
      </dgm:t>
    </dgm:pt>
    <dgm:pt modelId="{D3B34792-287F-4BE6-912C-A36685636FB1}" type="sibTrans" cxnId="{017ACBB5-23BC-4C72-979C-B23747ED92C5}">
      <dgm:prSet/>
      <dgm:spPr/>
      <dgm:t>
        <a:bodyPr/>
        <a:lstStyle/>
        <a:p>
          <a:endParaRPr lang="ru-RU"/>
        </a:p>
      </dgm:t>
    </dgm:pt>
    <dgm:pt modelId="{DFD23A4C-0106-4292-8A61-6BA7F4C83200}" type="pres">
      <dgm:prSet presAssocID="{EAB6756F-7B2A-45A1-9E7B-234C375849E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8B6825F-B52A-488F-A457-B25E7CBDBD8B}" type="pres">
      <dgm:prSet presAssocID="{4E6A1095-EF85-4761-BFFB-CC2E317F9594}" presName="composite" presStyleCnt="0"/>
      <dgm:spPr/>
    </dgm:pt>
    <dgm:pt modelId="{3431D281-C630-461E-A43A-2937BD9140DC}" type="pres">
      <dgm:prSet presAssocID="{4E6A1095-EF85-4761-BFFB-CC2E317F959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D1C0BE-3EA0-44FA-9597-22349DF542D4}" type="pres">
      <dgm:prSet presAssocID="{4E6A1095-EF85-4761-BFFB-CC2E317F9594}" presName="Image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ru-RU"/>
        </a:p>
      </dgm:t>
    </dgm:pt>
    <dgm:pt modelId="{CF20658A-804D-4B91-971C-9AA3E8963D96}" type="pres">
      <dgm:prSet presAssocID="{4E6A1095-EF85-4761-BFFB-CC2E317F9594}" presName="ChildText" presStyleLbl="fgAcc1" presStyleIdx="0" presStyleCnt="3" custLinFactNeighborX="9727" custLinFactNeighborY="-26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D1484-04E4-40EB-B5F5-EA404113A4CA}" type="pres">
      <dgm:prSet presAssocID="{F29C6CEE-BF35-46D0-B691-2F228E5DB481}" presName="sibTrans" presStyleCnt="0"/>
      <dgm:spPr/>
    </dgm:pt>
    <dgm:pt modelId="{07B8D01D-8331-4D45-9B8D-481DEC535DD7}" type="pres">
      <dgm:prSet presAssocID="{7C7A2372-77E1-4301-B9D2-D80E27733B94}" presName="composite" presStyleCnt="0"/>
      <dgm:spPr/>
    </dgm:pt>
    <dgm:pt modelId="{FE7AB904-E82F-45FA-A29B-F8F7F4C04BAC}" type="pres">
      <dgm:prSet presAssocID="{7C7A2372-77E1-4301-B9D2-D80E27733B9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C8FF5E-F44E-424C-891D-262315F0C31A}" type="pres">
      <dgm:prSet presAssocID="{7C7A2372-77E1-4301-B9D2-D80E27733B94}" presName="Image" presStyleLbl="b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3073BE72-A7A6-4543-AB21-BEC61A7BFB07}" type="pres">
      <dgm:prSet presAssocID="{7C7A2372-77E1-4301-B9D2-D80E27733B94}" presName="ChildText" presStyleLbl="fg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03FFE-02DF-44D1-A8E4-9FD5A817A0F1}" type="pres">
      <dgm:prSet presAssocID="{48E2D1AF-F403-4B80-8E5F-820319E42A8C}" presName="sibTrans" presStyleCnt="0"/>
      <dgm:spPr/>
    </dgm:pt>
    <dgm:pt modelId="{35C69402-BBD8-462A-88A8-21D85D461435}" type="pres">
      <dgm:prSet presAssocID="{6AD9BF52-1761-4B76-B408-283AE829F2CA}" presName="composite" presStyleCnt="0"/>
      <dgm:spPr/>
    </dgm:pt>
    <dgm:pt modelId="{6FB86528-BDF5-4B16-B800-56916764488C}" type="pres">
      <dgm:prSet presAssocID="{6AD9BF52-1761-4B76-B408-283AE829F2CA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8DF76-89AB-4FC4-88D6-4942D64ACC0F}" type="pres">
      <dgm:prSet presAssocID="{6AD9BF52-1761-4B76-B408-283AE829F2CA}" presName="Image" presStyleLbl="bgImgPlace1" presStyleIdx="2" presStyleCnt="3" custAng="1080000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B8C498CB-5896-4620-AACE-A53703D9EB1B}" type="pres">
      <dgm:prSet presAssocID="{6AD9BF52-1761-4B76-B408-283AE829F2CA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E8E731-6863-414B-8812-26D926146ECC}" srcId="{EAB6756F-7B2A-45A1-9E7B-234C375849ED}" destId="{6AD9BF52-1761-4B76-B408-283AE829F2CA}" srcOrd="2" destOrd="0" parTransId="{AE98280F-4FED-40CB-9345-8F808D131E4B}" sibTransId="{29D92556-6C73-4EBD-84D5-F45213995CF3}"/>
    <dgm:cxn modelId="{210DDB5E-7A18-460F-99A0-CD613A980359}" srcId="{4E6A1095-EF85-4761-BFFB-CC2E317F9594}" destId="{47342DC5-08D0-4195-B785-0CB903BD44A4}" srcOrd="0" destOrd="0" parTransId="{FD8C64D2-8FA5-417E-B172-CF4B7C170E97}" sibTransId="{0E68334D-6853-4491-9A5B-2D7F9F5EA86A}"/>
    <dgm:cxn modelId="{633B4C44-786D-4F63-9E02-40284378BE1D}" type="presOf" srcId="{4E6A1095-EF85-4761-BFFB-CC2E317F9594}" destId="{3431D281-C630-461E-A43A-2937BD9140DC}" srcOrd="0" destOrd="0" presId="urn:microsoft.com/office/officeart/2008/layout/TitledPictureBlocks"/>
    <dgm:cxn modelId="{BF6E6F9B-0150-4196-94D6-B6C3A82A8157}" type="presOf" srcId="{EAB6756F-7B2A-45A1-9E7B-234C375849ED}" destId="{DFD23A4C-0106-4292-8A61-6BA7F4C83200}" srcOrd="0" destOrd="0" presId="urn:microsoft.com/office/officeart/2008/layout/TitledPictureBlocks"/>
    <dgm:cxn modelId="{A2EAE967-B78E-4ED3-A57D-53D81F04E345}" srcId="{7C7A2372-77E1-4301-B9D2-D80E27733B94}" destId="{88070893-3CD5-4C97-AA46-8F2F2D633E77}" srcOrd="0" destOrd="0" parTransId="{355CDFD7-E248-4244-A93B-85C76F05AC19}" sibTransId="{DEC61FF9-F59E-4594-BA2A-DCC4356F87E3}"/>
    <dgm:cxn modelId="{81756D76-962B-47DC-9481-30E8200A72CF}" srcId="{EAB6756F-7B2A-45A1-9E7B-234C375849ED}" destId="{7C7A2372-77E1-4301-B9D2-D80E27733B94}" srcOrd="1" destOrd="0" parTransId="{8BE77046-957E-420A-A2C7-0C1CCA2E5D0F}" sibTransId="{48E2D1AF-F403-4B80-8E5F-820319E42A8C}"/>
    <dgm:cxn modelId="{4103FD5C-E2A0-4207-A726-C03C48AFA0B0}" type="presOf" srcId="{47342DC5-08D0-4195-B785-0CB903BD44A4}" destId="{CF20658A-804D-4B91-971C-9AA3E8963D96}" srcOrd="0" destOrd="0" presId="urn:microsoft.com/office/officeart/2008/layout/TitledPictureBlocks"/>
    <dgm:cxn modelId="{8BC84B8F-AC58-4DBF-9BA2-F97131CEB584}" type="presOf" srcId="{7C7A2372-77E1-4301-B9D2-D80E27733B94}" destId="{FE7AB904-E82F-45FA-A29B-F8F7F4C04BAC}" srcOrd="0" destOrd="0" presId="urn:microsoft.com/office/officeart/2008/layout/TitledPictureBlocks"/>
    <dgm:cxn modelId="{2D4A1B3B-FFFD-438D-8A8F-3BAD0F019940}" type="presOf" srcId="{6AD9BF52-1761-4B76-B408-283AE829F2CA}" destId="{6FB86528-BDF5-4B16-B800-56916764488C}" srcOrd="0" destOrd="0" presId="urn:microsoft.com/office/officeart/2008/layout/TitledPictureBlocks"/>
    <dgm:cxn modelId="{31F2570D-BA47-43D0-B9AE-8F2881F933CA}" type="presOf" srcId="{2466E41D-8806-4A21-B6E0-F873E085922E}" destId="{B8C498CB-5896-4620-AACE-A53703D9EB1B}" srcOrd="0" destOrd="0" presId="urn:microsoft.com/office/officeart/2008/layout/TitledPictureBlocks"/>
    <dgm:cxn modelId="{C4DFC0E5-A7CC-481A-B0BF-852BF254B8E5}" srcId="{EAB6756F-7B2A-45A1-9E7B-234C375849ED}" destId="{4E6A1095-EF85-4761-BFFB-CC2E317F9594}" srcOrd="0" destOrd="0" parTransId="{57D36396-C630-41C7-B1DA-CFAE58CB6B95}" sibTransId="{F29C6CEE-BF35-46D0-B691-2F228E5DB481}"/>
    <dgm:cxn modelId="{8E5E72F8-4F68-4AA7-A708-C6DD5DCBA5B6}" type="presOf" srcId="{88070893-3CD5-4C97-AA46-8F2F2D633E77}" destId="{3073BE72-A7A6-4543-AB21-BEC61A7BFB07}" srcOrd="0" destOrd="0" presId="urn:microsoft.com/office/officeart/2008/layout/TitledPictureBlocks"/>
    <dgm:cxn modelId="{017ACBB5-23BC-4C72-979C-B23747ED92C5}" srcId="{6AD9BF52-1761-4B76-B408-283AE829F2CA}" destId="{2466E41D-8806-4A21-B6E0-F873E085922E}" srcOrd="0" destOrd="0" parTransId="{E1555F94-E794-412E-9B7C-5CFC8B80D4CB}" sibTransId="{D3B34792-287F-4BE6-912C-A36685636FB1}"/>
    <dgm:cxn modelId="{59617CE6-1BBB-4C34-864F-72FE6A9AE2B1}" type="presParOf" srcId="{DFD23A4C-0106-4292-8A61-6BA7F4C83200}" destId="{C8B6825F-B52A-488F-A457-B25E7CBDBD8B}" srcOrd="0" destOrd="0" presId="urn:microsoft.com/office/officeart/2008/layout/TitledPictureBlocks"/>
    <dgm:cxn modelId="{973C2964-0F03-46D1-BCD3-304294FDA582}" type="presParOf" srcId="{C8B6825F-B52A-488F-A457-B25E7CBDBD8B}" destId="{3431D281-C630-461E-A43A-2937BD9140DC}" srcOrd="0" destOrd="0" presId="urn:microsoft.com/office/officeart/2008/layout/TitledPictureBlocks"/>
    <dgm:cxn modelId="{7D20B081-1A5F-422A-AB46-82E766668755}" type="presParOf" srcId="{C8B6825F-B52A-488F-A457-B25E7CBDBD8B}" destId="{F6D1C0BE-3EA0-44FA-9597-22349DF542D4}" srcOrd="1" destOrd="0" presId="urn:microsoft.com/office/officeart/2008/layout/TitledPictureBlocks"/>
    <dgm:cxn modelId="{7ED82EAC-A679-4744-A1A4-9DD9C08588AB}" type="presParOf" srcId="{C8B6825F-B52A-488F-A457-B25E7CBDBD8B}" destId="{CF20658A-804D-4B91-971C-9AA3E8963D96}" srcOrd="2" destOrd="0" presId="urn:microsoft.com/office/officeart/2008/layout/TitledPictureBlocks"/>
    <dgm:cxn modelId="{B0DB25A7-4E30-4748-9E72-C8651EBB6E9B}" type="presParOf" srcId="{DFD23A4C-0106-4292-8A61-6BA7F4C83200}" destId="{17CD1484-04E4-40EB-B5F5-EA404113A4CA}" srcOrd="1" destOrd="0" presId="urn:microsoft.com/office/officeart/2008/layout/TitledPictureBlocks"/>
    <dgm:cxn modelId="{2D3EBCF3-9B34-48CC-85A0-29A8B2A71CD7}" type="presParOf" srcId="{DFD23A4C-0106-4292-8A61-6BA7F4C83200}" destId="{07B8D01D-8331-4D45-9B8D-481DEC535DD7}" srcOrd="2" destOrd="0" presId="urn:microsoft.com/office/officeart/2008/layout/TitledPictureBlocks"/>
    <dgm:cxn modelId="{5E627CF2-57B0-40D6-9575-75A90DDC9433}" type="presParOf" srcId="{07B8D01D-8331-4D45-9B8D-481DEC535DD7}" destId="{FE7AB904-E82F-45FA-A29B-F8F7F4C04BAC}" srcOrd="0" destOrd="0" presId="urn:microsoft.com/office/officeart/2008/layout/TitledPictureBlocks"/>
    <dgm:cxn modelId="{76DBF4A1-8963-4FCA-A087-C149E9FC5EE1}" type="presParOf" srcId="{07B8D01D-8331-4D45-9B8D-481DEC535DD7}" destId="{FCC8FF5E-F44E-424C-891D-262315F0C31A}" srcOrd="1" destOrd="0" presId="urn:microsoft.com/office/officeart/2008/layout/TitledPictureBlocks"/>
    <dgm:cxn modelId="{2ABD4830-D2D6-4EE5-B413-42CF8AD2C71E}" type="presParOf" srcId="{07B8D01D-8331-4D45-9B8D-481DEC535DD7}" destId="{3073BE72-A7A6-4543-AB21-BEC61A7BFB07}" srcOrd="2" destOrd="0" presId="urn:microsoft.com/office/officeart/2008/layout/TitledPictureBlocks"/>
    <dgm:cxn modelId="{00D09B71-633D-4D6E-879B-DBEB1C623598}" type="presParOf" srcId="{DFD23A4C-0106-4292-8A61-6BA7F4C83200}" destId="{A6A03FFE-02DF-44D1-A8E4-9FD5A817A0F1}" srcOrd="3" destOrd="0" presId="urn:microsoft.com/office/officeart/2008/layout/TitledPictureBlocks"/>
    <dgm:cxn modelId="{E6F3E486-BFAC-4042-B045-561F6820F670}" type="presParOf" srcId="{DFD23A4C-0106-4292-8A61-6BA7F4C83200}" destId="{35C69402-BBD8-462A-88A8-21D85D461435}" srcOrd="4" destOrd="0" presId="urn:microsoft.com/office/officeart/2008/layout/TitledPictureBlocks"/>
    <dgm:cxn modelId="{7DF49722-945A-4A0E-8F1B-FE42EE433B05}" type="presParOf" srcId="{35C69402-BBD8-462A-88A8-21D85D461435}" destId="{6FB86528-BDF5-4B16-B800-56916764488C}" srcOrd="0" destOrd="0" presId="urn:microsoft.com/office/officeart/2008/layout/TitledPictureBlocks"/>
    <dgm:cxn modelId="{69133369-93F6-4EFD-A397-C5E4EB2BF6D5}" type="presParOf" srcId="{35C69402-BBD8-462A-88A8-21D85D461435}" destId="{C938DF76-89AB-4FC4-88D6-4942D64ACC0F}" srcOrd="1" destOrd="0" presId="urn:microsoft.com/office/officeart/2008/layout/TitledPictureBlocks"/>
    <dgm:cxn modelId="{36C71107-A90C-4771-8182-1A1D40F2F841}" type="presParOf" srcId="{35C69402-BBD8-462A-88A8-21D85D461435}" destId="{B8C498CB-5896-4620-AACE-A53703D9EB1B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CB8C-60CB-461F-ABAD-BB07434E8E83}">
      <dsp:nvSpPr>
        <dsp:cNvPr id="0" name=""/>
        <dsp:cNvSpPr/>
      </dsp:nvSpPr>
      <dsp:spPr>
        <a:xfrm rot="5481158">
          <a:off x="1077221" y="711585"/>
          <a:ext cx="1112482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8F211E-EAA0-43E8-97D7-E3F00C54F6A9}">
      <dsp:nvSpPr>
        <dsp:cNvPr id="0" name=""/>
        <dsp:cNvSpPr/>
      </dsp:nvSpPr>
      <dsp:spPr>
        <a:xfrm>
          <a:off x="1345535" y="0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Вохомский</a:t>
          </a:r>
          <a:r>
            <a:rPr lang="ru-RU" sz="1800" kern="1200" dirty="0" smtClean="0"/>
            <a:t> район </a:t>
          </a:r>
          <a:r>
            <a:rPr lang="ru-RU" sz="1800" b="1" kern="1200" dirty="0" smtClean="0">
              <a:solidFill>
                <a:srgbClr val="C00000"/>
              </a:solidFill>
            </a:rPr>
            <a:t>38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371697" y="26162"/>
        <a:ext cx="1436395" cy="840907"/>
      </dsp:txXfrm>
    </dsp:sp>
    <dsp:sp modelId="{F3BA6CA8-4A1E-4B82-8119-CFC4D156FF08}">
      <dsp:nvSpPr>
        <dsp:cNvPr id="0" name=""/>
        <dsp:cNvSpPr/>
      </dsp:nvSpPr>
      <dsp:spPr>
        <a:xfrm rot="5400000">
          <a:off x="1065375" y="1829254"/>
          <a:ext cx="1109913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AD8CA-9965-40FF-BBFB-8698E85EAE04}">
      <dsp:nvSpPr>
        <dsp:cNvPr id="0" name=""/>
        <dsp:cNvSpPr/>
      </dsp:nvSpPr>
      <dsp:spPr>
        <a:xfrm>
          <a:off x="1319274" y="1118799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 </a:t>
          </a:r>
          <a:r>
            <a:rPr lang="ru-RU" sz="1800" kern="1200" dirty="0" err="1" smtClean="0"/>
            <a:t>Нея</a:t>
          </a:r>
          <a:r>
            <a:rPr lang="ru-RU" sz="1800" kern="1200" dirty="0" smtClean="0"/>
            <a:t> и </a:t>
          </a:r>
          <a:r>
            <a:rPr lang="ru-RU" sz="1800" kern="1200" dirty="0" err="1" smtClean="0"/>
            <a:t>Нейский</a:t>
          </a:r>
          <a:r>
            <a:rPr lang="ru-RU" sz="1800" kern="1200" dirty="0" smtClean="0"/>
            <a:t> район </a:t>
          </a:r>
          <a:r>
            <a:rPr lang="ru-RU" sz="1800" b="1" kern="1200" dirty="0" smtClean="0">
              <a:solidFill>
                <a:srgbClr val="C00000"/>
              </a:solidFill>
            </a:rPr>
            <a:t>66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345436" y="1144961"/>
        <a:ext cx="1436395" cy="840907"/>
      </dsp:txXfrm>
    </dsp:sp>
    <dsp:sp modelId="{2B8C51D2-9F16-42EF-8D5D-076E57383FF9}">
      <dsp:nvSpPr>
        <dsp:cNvPr id="0" name=""/>
        <dsp:cNvSpPr/>
      </dsp:nvSpPr>
      <dsp:spPr>
        <a:xfrm rot="5400000">
          <a:off x="1065375" y="2945794"/>
          <a:ext cx="1109913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390B7-2A1B-4BD8-8FEE-DDFBB4369366}">
      <dsp:nvSpPr>
        <dsp:cNvPr id="0" name=""/>
        <dsp:cNvSpPr/>
      </dsp:nvSpPr>
      <dsp:spPr>
        <a:xfrm>
          <a:off x="1319274" y="2235339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Чухломский</a:t>
          </a:r>
          <a:r>
            <a:rPr lang="ru-RU" sz="1800" kern="1200" dirty="0" smtClean="0"/>
            <a:t> район </a:t>
          </a:r>
          <a:r>
            <a:rPr lang="ru-RU" sz="1800" b="1" kern="1200" dirty="0" smtClean="0">
              <a:solidFill>
                <a:srgbClr val="C00000"/>
              </a:solidFill>
            </a:rPr>
            <a:t>29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345436" y="2261501"/>
        <a:ext cx="1436395" cy="840907"/>
      </dsp:txXfrm>
    </dsp:sp>
    <dsp:sp modelId="{B4CD8C36-1233-4E9B-A204-44845C20A1EF}">
      <dsp:nvSpPr>
        <dsp:cNvPr id="0" name=""/>
        <dsp:cNvSpPr/>
      </dsp:nvSpPr>
      <dsp:spPr>
        <a:xfrm>
          <a:off x="1623645" y="3504064"/>
          <a:ext cx="1973370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AA214-2DCB-40FC-8C05-B36EF5426EA4}">
      <dsp:nvSpPr>
        <dsp:cNvPr id="0" name=""/>
        <dsp:cNvSpPr/>
      </dsp:nvSpPr>
      <dsp:spPr>
        <a:xfrm>
          <a:off x="1319274" y="3351879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 Кострома </a:t>
          </a:r>
          <a:r>
            <a:rPr lang="ru-RU" sz="1800" b="1" kern="1200" dirty="0" smtClean="0">
              <a:solidFill>
                <a:srgbClr val="C00000"/>
              </a:solidFill>
            </a:rPr>
            <a:t>28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1345436" y="3378041"/>
        <a:ext cx="1436395" cy="840907"/>
      </dsp:txXfrm>
    </dsp:sp>
    <dsp:sp modelId="{BB9AC90B-50CB-40CF-84E7-2DDD1BF0701D}">
      <dsp:nvSpPr>
        <dsp:cNvPr id="0" name=""/>
        <dsp:cNvSpPr/>
      </dsp:nvSpPr>
      <dsp:spPr>
        <a:xfrm rot="16200000">
          <a:off x="3045372" y="2945794"/>
          <a:ext cx="1109913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E6336-8827-49E8-A357-5F9E9BB978ED}">
      <dsp:nvSpPr>
        <dsp:cNvPr id="0" name=""/>
        <dsp:cNvSpPr/>
      </dsp:nvSpPr>
      <dsp:spPr>
        <a:xfrm>
          <a:off x="3299272" y="3351879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Островский район </a:t>
          </a:r>
          <a:r>
            <a:rPr lang="ru-RU" sz="1800" b="1" kern="1200" dirty="0" smtClean="0">
              <a:solidFill>
                <a:srgbClr val="C00000"/>
              </a:solidFill>
            </a:rPr>
            <a:t>46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325434" y="3378041"/>
        <a:ext cx="1436395" cy="840907"/>
      </dsp:txXfrm>
    </dsp:sp>
    <dsp:sp modelId="{96970A48-0572-4962-A136-E78B352D0F2B}">
      <dsp:nvSpPr>
        <dsp:cNvPr id="0" name=""/>
        <dsp:cNvSpPr/>
      </dsp:nvSpPr>
      <dsp:spPr>
        <a:xfrm rot="16200000">
          <a:off x="3045372" y="1829254"/>
          <a:ext cx="1109913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03E00-C84A-46DE-A094-7DA9834643DD}">
      <dsp:nvSpPr>
        <dsp:cNvPr id="0" name=""/>
        <dsp:cNvSpPr/>
      </dsp:nvSpPr>
      <dsp:spPr>
        <a:xfrm>
          <a:off x="3299272" y="2235339"/>
          <a:ext cx="1488719" cy="8932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 Галич </a:t>
          </a:r>
          <a:r>
            <a:rPr lang="ru-RU" sz="1800" b="1" kern="1200" dirty="0" smtClean="0">
              <a:solidFill>
                <a:srgbClr val="C00000"/>
              </a:solidFill>
            </a:rPr>
            <a:t>79 + 65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325434" y="2261501"/>
        <a:ext cx="1436395" cy="840907"/>
      </dsp:txXfrm>
    </dsp:sp>
    <dsp:sp modelId="{D1574498-7931-41FD-A19E-DDF0D6449F5F}">
      <dsp:nvSpPr>
        <dsp:cNvPr id="0" name=""/>
        <dsp:cNvSpPr/>
      </dsp:nvSpPr>
      <dsp:spPr>
        <a:xfrm rot="16200000">
          <a:off x="3045372" y="712714"/>
          <a:ext cx="1109913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64914-C296-4506-922A-34FFF9006CC5}">
      <dsp:nvSpPr>
        <dsp:cNvPr id="0" name=""/>
        <dsp:cNvSpPr/>
      </dsp:nvSpPr>
      <dsp:spPr>
        <a:xfrm>
          <a:off x="3299272" y="1118799"/>
          <a:ext cx="1488719" cy="8932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 Буй </a:t>
          </a:r>
          <a:r>
            <a:rPr lang="ru-RU" sz="1800" b="1" kern="1200" dirty="0" smtClean="0">
              <a:solidFill>
                <a:srgbClr val="C00000"/>
              </a:solidFill>
            </a:rPr>
            <a:t>114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325434" y="1144961"/>
        <a:ext cx="1436395" cy="840907"/>
      </dsp:txXfrm>
    </dsp:sp>
    <dsp:sp modelId="{34445B83-D11F-4217-B271-33FFCE366EDB}">
      <dsp:nvSpPr>
        <dsp:cNvPr id="0" name=""/>
        <dsp:cNvSpPr/>
      </dsp:nvSpPr>
      <dsp:spPr>
        <a:xfrm>
          <a:off x="3603642" y="154444"/>
          <a:ext cx="1973370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0A606-5392-4FCB-806F-53D394D3E635}">
      <dsp:nvSpPr>
        <dsp:cNvPr id="0" name=""/>
        <dsp:cNvSpPr/>
      </dsp:nvSpPr>
      <dsp:spPr>
        <a:xfrm>
          <a:off x="3299272" y="2259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Костромской район </a:t>
          </a:r>
          <a:r>
            <a:rPr lang="ru-RU" sz="1800" b="1" kern="1200" dirty="0" smtClean="0">
              <a:solidFill>
                <a:srgbClr val="C00000"/>
              </a:solidFill>
            </a:rPr>
            <a:t>41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3325434" y="28421"/>
        <a:ext cx="1436395" cy="840907"/>
      </dsp:txXfrm>
    </dsp:sp>
    <dsp:sp modelId="{EA44DB3E-3A4B-49FD-9AE9-8465B4AEEE8C}">
      <dsp:nvSpPr>
        <dsp:cNvPr id="0" name=""/>
        <dsp:cNvSpPr/>
      </dsp:nvSpPr>
      <dsp:spPr>
        <a:xfrm rot="5400000">
          <a:off x="5025370" y="712714"/>
          <a:ext cx="1109913" cy="133984"/>
        </a:xfrm>
        <a:prstGeom prst="rect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C319F-27B0-43D1-893E-F3163007723A}">
      <dsp:nvSpPr>
        <dsp:cNvPr id="0" name=""/>
        <dsp:cNvSpPr/>
      </dsp:nvSpPr>
      <dsp:spPr>
        <a:xfrm>
          <a:off x="5279269" y="2259"/>
          <a:ext cx="1488719" cy="89323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город Шарья </a:t>
          </a:r>
          <a:r>
            <a:rPr lang="ru-RU" sz="1800" b="1" kern="1200" dirty="0" smtClean="0">
              <a:solidFill>
                <a:srgbClr val="C00000"/>
              </a:solidFill>
            </a:rPr>
            <a:t>57+77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5305431" y="28421"/>
        <a:ext cx="1436395" cy="840907"/>
      </dsp:txXfrm>
    </dsp:sp>
    <dsp:sp modelId="{817BE869-4341-433E-BF79-E5777107C53B}">
      <dsp:nvSpPr>
        <dsp:cNvPr id="0" name=""/>
        <dsp:cNvSpPr/>
      </dsp:nvSpPr>
      <dsp:spPr>
        <a:xfrm>
          <a:off x="5279269" y="1118799"/>
          <a:ext cx="1488719" cy="8932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err="1" smtClean="0">
              <a:solidFill>
                <a:schemeClr val="tx1"/>
              </a:solidFill>
            </a:rPr>
            <a:t>Буйский</a:t>
          </a:r>
          <a:r>
            <a:rPr lang="ru-RU" sz="1800" b="0" kern="1200" dirty="0" smtClean="0">
              <a:solidFill>
                <a:schemeClr val="tx1"/>
              </a:solidFill>
            </a:rPr>
            <a:t> район </a:t>
          </a:r>
          <a:r>
            <a:rPr lang="ru-RU" sz="1800" b="1" kern="1200" dirty="0" smtClean="0">
              <a:solidFill>
                <a:srgbClr val="C00000"/>
              </a:solidFill>
            </a:rPr>
            <a:t>33</a:t>
          </a:r>
          <a:endParaRPr lang="ru-RU" sz="1800" b="1" kern="1200" dirty="0">
            <a:solidFill>
              <a:srgbClr val="C00000"/>
            </a:solidFill>
          </a:endParaRPr>
        </a:p>
      </dsp:txBody>
      <dsp:txXfrm>
        <a:off x="5305431" y="1144961"/>
        <a:ext cx="1436395" cy="840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1C0BE-3EA0-44FA-9597-22349DF542D4}">
      <dsp:nvSpPr>
        <dsp:cNvPr id="0" name=""/>
        <dsp:cNvSpPr/>
      </dsp:nvSpPr>
      <dsp:spPr>
        <a:xfrm>
          <a:off x="3938" y="1526950"/>
          <a:ext cx="2439449" cy="206693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0658A-804D-4B91-971C-9AA3E8963D96}">
      <dsp:nvSpPr>
        <dsp:cNvPr id="0" name=""/>
        <dsp:cNvSpPr/>
      </dsp:nvSpPr>
      <dsp:spPr>
        <a:xfrm>
          <a:off x="2231059" y="1493883"/>
          <a:ext cx="1156751" cy="1203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</a:rPr>
            <a:t>44</a:t>
          </a:r>
          <a:endParaRPr lang="ru-RU" sz="3600" b="1" kern="1200" dirty="0">
            <a:solidFill>
              <a:srgbClr val="FF0000"/>
            </a:solidFill>
          </a:endParaRPr>
        </a:p>
      </dsp:txBody>
      <dsp:txXfrm>
        <a:off x="2264939" y="1527763"/>
        <a:ext cx="1088991" cy="1136189"/>
      </dsp:txXfrm>
    </dsp:sp>
    <dsp:sp modelId="{3431D281-C630-461E-A43A-2937BD9140DC}">
      <dsp:nvSpPr>
        <dsp:cNvPr id="0" name=""/>
        <dsp:cNvSpPr/>
      </dsp:nvSpPr>
      <dsp:spPr>
        <a:xfrm>
          <a:off x="3938" y="1132831"/>
          <a:ext cx="2439449" cy="355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Молодые педагоги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938" y="1132831"/>
        <a:ext cx="2439449" cy="355917"/>
      </dsp:txXfrm>
    </dsp:sp>
    <dsp:sp modelId="{FCC8FF5E-F44E-424C-891D-262315F0C31A}">
      <dsp:nvSpPr>
        <dsp:cNvPr id="0" name=""/>
        <dsp:cNvSpPr/>
      </dsp:nvSpPr>
      <dsp:spPr>
        <a:xfrm>
          <a:off x="3850722" y="1526950"/>
          <a:ext cx="2439449" cy="206693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3BE72-A7A6-4543-AB21-BEC61A7BFB07}">
      <dsp:nvSpPr>
        <dsp:cNvPr id="0" name=""/>
        <dsp:cNvSpPr/>
      </dsp:nvSpPr>
      <dsp:spPr>
        <a:xfrm>
          <a:off x="5965326" y="1816192"/>
          <a:ext cx="1156751" cy="1203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55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5999206" y="1850072"/>
        <a:ext cx="1088991" cy="1136189"/>
      </dsp:txXfrm>
    </dsp:sp>
    <dsp:sp modelId="{FE7AB904-E82F-45FA-A29B-F8F7F4C04BAC}">
      <dsp:nvSpPr>
        <dsp:cNvPr id="0" name=""/>
        <dsp:cNvSpPr/>
      </dsp:nvSpPr>
      <dsp:spPr>
        <a:xfrm>
          <a:off x="3850722" y="1132831"/>
          <a:ext cx="2439449" cy="355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Учителя иностранного языка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850722" y="1132831"/>
        <a:ext cx="2439449" cy="355917"/>
      </dsp:txXfrm>
    </dsp:sp>
    <dsp:sp modelId="{C938DF76-89AB-4FC4-88D6-4942D64ACC0F}">
      <dsp:nvSpPr>
        <dsp:cNvPr id="0" name=""/>
        <dsp:cNvSpPr/>
      </dsp:nvSpPr>
      <dsp:spPr>
        <a:xfrm rot="10800000">
          <a:off x="7697506" y="1526950"/>
          <a:ext cx="2439449" cy="2066930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498CB-5896-4620-AACE-A53703D9EB1B}">
      <dsp:nvSpPr>
        <dsp:cNvPr id="0" name=""/>
        <dsp:cNvSpPr/>
      </dsp:nvSpPr>
      <dsp:spPr>
        <a:xfrm>
          <a:off x="9812110" y="1816192"/>
          <a:ext cx="1156751" cy="12039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FF0000"/>
              </a:solidFill>
            </a:rPr>
            <a:t>64</a:t>
          </a:r>
          <a:endParaRPr lang="ru-RU" sz="3600" kern="1200" dirty="0">
            <a:solidFill>
              <a:srgbClr val="FF0000"/>
            </a:solidFill>
          </a:endParaRPr>
        </a:p>
      </dsp:txBody>
      <dsp:txXfrm>
        <a:off x="9845990" y="1850072"/>
        <a:ext cx="1088991" cy="1136189"/>
      </dsp:txXfrm>
    </dsp:sp>
    <dsp:sp modelId="{6FB86528-BDF5-4B16-B800-56916764488C}">
      <dsp:nvSpPr>
        <dsp:cNvPr id="0" name=""/>
        <dsp:cNvSpPr/>
      </dsp:nvSpPr>
      <dsp:spPr>
        <a:xfrm>
          <a:off x="7697506" y="1132831"/>
          <a:ext cx="2439449" cy="3559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Педагоги-эксперты</a:t>
          </a:r>
          <a:endParaRPr lang="ru-RU" sz="2000" b="1" kern="1200" dirty="0"/>
        </a:p>
      </dsp:txBody>
      <dsp:txXfrm>
        <a:off x="7697506" y="1132831"/>
        <a:ext cx="2439449" cy="355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0.84314</cdr:x>
      <cdr:y>0.60395</cdr:y>
    </cdr:from>
    <cdr:to>
      <cdr:x>1</cdr:x>
      <cdr:y>0.8953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5950" y="1895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E41B4-F572-4B42-AE4E-AD79B79AFD50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3F7E1-E50D-4F57-B716-BAE6A7F86A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93F7E1-E50D-4F57-B716-BAE6A7F86A8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88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721" y="1910588"/>
            <a:ext cx="5479415" cy="459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87" r:id="rId4"/>
    <p:sldLayoutId id="2147483689" r:id="rId5"/>
    <p:sldLayoutId id="2147483690" r:id="rId6"/>
    <p:sldLayoutId id="2147483675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78" r:id="rId13"/>
    <p:sldLayoutId id="2147483697" r:id="rId14"/>
    <p:sldLayoutId id="2147483679" r:id="rId15"/>
    <p:sldLayoutId id="2147483698" r:id="rId16"/>
    <p:sldLayoutId id="2147483699" r:id="rId17"/>
    <p:sldLayoutId id="2147483700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0%BA%D0%B0%D1%80%D1%82%D0%B8%D0%BD%D0%BA%D0%B8%20%D0%BE%D0%B4%D0%B0%D1%80%D0%B5%D0%BD%D0%BD%D1%8B%D1%85%20%D0%B4%D0%B5%D1%82%D0%B5%D0%B9&amp;img_url=http://mediasubs.ru/group/uploads/s-/s-detmi-i-dlya-detej/image2/tZDA0My00.jpg&amp;pos=2&amp;rpt=simage&amp;lr=7&amp;noreask=1&amp;source=wiz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koiro/default.aspx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eduportal44.ru/sites/RSMO-test/SitePages/%D0%94%D0%BE%D1%88%D0%BA%D0%BE%D0%BB%D1%8C%D0%BD%D0%BE%D0%B5%20%D0%BE%D0%B1%D1%80%D0%B0%D0%B7%D0%BE%D0%B2%D0%B0%D0%BD%D0%B8%D0%B5.aspx" TargetMode="Externa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eduportal44.ru/escort/SitePages/%C3%90%C2%94%C3%90%C2%BE%C3%90%C2%BC%C3%90%C2%B0%C3%91%C2%88%C3%90%C2%BD%C3%91%C2%8F%C3%91%C2%8F.aspx" TargetMode="External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eduportal44.ru/sites/RSMO-test/_layouts/15/start.aspx/Lists/Categories/view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Механизмы реализации Концепции преподавания русского языка и литературы в образовательных организациях </a:t>
            </a:r>
            <a:br>
              <a:rPr lang="ru-RU" sz="4400" b="1" dirty="0" smtClean="0">
                <a:solidFill>
                  <a:schemeClr val="tx2"/>
                </a:solidFill>
              </a:rPr>
            </a:br>
            <a:r>
              <a:rPr lang="ru-RU" sz="4400" b="1" dirty="0" smtClean="0">
                <a:solidFill>
                  <a:schemeClr val="tx2"/>
                </a:solidFill>
              </a:rPr>
              <a:t>Костромской области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https://uo-shatura.edumsko.ru/uploads/24300/24283/edudep/news/foto/ucheb_zavedenija.jpg.png?15215357535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504" y="4653136"/>
            <a:ext cx="2870078" cy="18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3" y="476250"/>
            <a:ext cx="9933757" cy="120015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 </a:t>
            </a:r>
            <a:b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реализации Концепции преподавания русского языка и литературы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УТВЕРЖДАЮ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Первый заместитель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Министра образования и науки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Российской Федерации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__________________</a:t>
            </a:r>
            <a:r>
              <a:rPr lang="ru-RU" sz="2400" b="1" dirty="0" err="1" smtClean="0"/>
              <a:t>Н.В.Третьяк</a:t>
            </a:r>
            <a:endParaRPr lang="ru-RU" sz="2400" b="1" dirty="0" smtClean="0"/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/>
              <a:t>«_» августа 2016 г. № НТ-____</a:t>
            </a:r>
          </a:p>
          <a:p>
            <a:pPr eaLnBrk="1" hangingPunct="1"/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Правовое обеспечение</a:t>
            </a: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34495" y="2005013"/>
            <a:ext cx="7735710" cy="43513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Правовое обеспечение</a:t>
            </a:r>
            <a:b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МЕРОПРИЯТИЯ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9336" y="2005012"/>
            <a:ext cx="11953328" cy="435133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Разработка и корректировка плана на уровне общего и профессионального образования (2017-2020 гг.):</a:t>
            </a:r>
          </a:p>
          <a:p>
            <a:pPr algn="just">
              <a:buNone/>
            </a:pP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и утверждение реализуемых в течение учебного года образовательных программ элективных курсов,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направленных на углублённое изучение русского языка и литературы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Правовое обеспечение</a:t>
            </a:r>
            <a:endParaRPr 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и утверждение реализуемых в течение учебного года образовательных программ внеурочной деятельности для обучающихся в форме кружков, индивидуальных, групповых занятий, факультативов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филологической направленности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1-11 классов;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и утверждение положений о массовых мероприятиях среди обучающихся и педагогических работников, направленных 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развитие филологического образования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Внесение коррективов в программы внутреннего и внешнего развития педагогов.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Правовое обеспечение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мониторинга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Реализации программы по реализации Концепции в Костромской области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оценочных материалов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 русскому языку и литературе, для оценки и проектирование индивидуальных проектов, учебных достижений обучающихся</a:t>
            </a:r>
          </a:p>
          <a:p>
            <a:pPr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контрольно-оценочных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средств для обучающихся 8, 9, 10, 11 классов с целью подготовки к ГИА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ОБЩЕСИСТЕМНЫЕ МЕРОПРИЯТИЯ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Разработка и подготовка индивидуальных программ подготовки обучающихся к муниципальному, региональному и заключительному этапам ВОШ по русскому языку и литературе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u14.edu35.ru/images/%D0%92%D0%9E%D0%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2144" y="4365104"/>
            <a:ext cx="4219144" cy="2331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0" y="1465340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4800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Сопровождение и поддержка одаренных детей</a:t>
            </a:r>
            <a:endParaRPr lang="ru-RU" altLang="ru-RU" sz="4800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9939" name="Picture 3" descr="http://mediasubs.ru/group/uploads/s-/s-detmi-i-dlya-detej/image2/tZDA0My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1" y="2924944"/>
            <a:ext cx="6762749" cy="371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Статистика (региональный этап)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73635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2018-2019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  51 участник (9-11 классы)</a:t>
            </a:r>
          </a:p>
          <a:p>
            <a:pPr algn="just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 победителя и 10 призеров;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2018-2019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Русский язык  51 участник (9-11 классы)</a:t>
            </a:r>
          </a:p>
          <a:p>
            <a:pPr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 победителя и 13 призеров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2018-2019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Литература 68 участников (9-11 классов)</a:t>
            </a:r>
          </a:p>
          <a:p>
            <a:pPr algn="just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 победителя и 13 призеров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2018-2019</a:t>
            </a:r>
          </a:p>
          <a:p>
            <a:pPr algn="just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Литература 70 участников (9-11 классов)</a:t>
            </a:r>
          </a:p>
          <a:p>
            <a:pPr algn="just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3 победителя и 15 призеров</a:t>
            </a:r>
          </a:p>
          <a:p>
            <a:pPr algn="just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Проходные баллы на заключительный этап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6550" y="1844825"/>
          <a:ext cx="11531600" cy="493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178"/>
                <a:gridCol w="2454622"/>
                <a:gridCol w="2882900"/>
                <a:gridCol w="2882900"/>
              </a:tblGrid>
              <a:tr h="85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Предмет</a:t>
                      </a:r>
                      <a:endParaRPr lang="ru-RU" sz="4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класс</a:t>
                      </a:r>
                      <a:endParaRPr lang="ru-RU" sz="4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класс</a:t>
                      </a:r>
                      <a:endParaRPr lang="ru-RU" sz="4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класс</a:t>
                      </a:r>
                      <a:endParaRPr lang="ru-RU" sz="4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</a:tr>
              <a:tr h="857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литература</a:t>
                      </a:r>
                      <a:endParaRPr lang="ru-RU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</a:t>
                      </a:r>
                      <a:r>
                        <a:rPr lang="ru-RU" sz="4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72,5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76,5</a:t>
                      </a:r>
                      <a:r>
                        <a:rPr lang="ru-RU" sz="4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72,5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77/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69,5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857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</a:t>
                      </a:r>
                      <a:endParaRPr lang="ru-RU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65,5 / 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77</a:t>
                      </a: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4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63</a:t>
                      </a:r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/ </a:t>
                      </a:r>
                      <a:r>
                        <a:rPr lang="ru-RU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67 /</a:t>
                      </a:r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82,5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1315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русский язык</a:t>
                      </a:r>
                      <a:endParaRPr lang="ru-RU" sz="4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71,5</a:t>
                      </a:r>
                      <a:r>
                        <a:rPr lang="ru-RU" sz="4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65,7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</a:t>
                      </a:r>
                      <a:r>
                        <a:rPr lang="ru-RU" sz="4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71,5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72</a:t>
                      </a:r>
                      <a:r>
                        <a:rPr lang="ru-RU" sz="40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ru-RU" sz="4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</a:t>
                      </a:r>
                      <a:endParaRPr lang="ru-RU" sz="40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  <a:tr h="8575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2019</a:t>
                      </a: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34,5 /</a:t>
                      </a:r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56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54,5 /</a:t>
                      </a:r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ru-RU" sz="4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48 /</a:t>
                      </a:r>
                      <a:r>
                        <a:rPr lang="ru-RU" sz="40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40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69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7625" marR="47625" marT="47625" marB="476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b="1" dirty="0" smtClean="0">
                <a:latin typeface="Arial" pitchFamily="34" charset="0"/>
                <a:cs typeface="Arial" pitchFamily="34" charset="0"/>
              </a:rPr>
              <a:t>Организация участия обучающихся в творческих конкурсах, направленных на развитие филологической направленности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3" y="1"/>
            <a:ext cx="10009112" cy="146208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6600" b="1" dirty="0" smtClean="0"/>
              <a:t>Цель концепции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обеспечение 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высокого качества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изучения и преподавания  русского  языка  и  литературы  в образовательных организациях в соответствии с меняющимися запросами населения и перспективными задачами развития российского общества и экономики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ВКС-2018</a:t>
            </a:r>
            <a:endParaRPr 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10887000" cy="4778744"/>
          </a:xfrm>
        </p:spPr>
        <p:txBody>
          <a:bodyPr/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школьном и муниципальном этапе участвовали более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300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школьников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работы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(5-11 кл.) – региональный этап</a:t>
            </a:r>
          </a:p>
          <a:p>
            <a:pPr algn="just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rPr>
              <a:t>4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лучших сочинения (по одному от каждой возрастной группы) были направлены в Министерство просвещения РФ для участия в финале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 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финал конкурса вышли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353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работы из всех регионов страны. </a:t>
            </a: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Среди победителей </a:t>
            </a:r>
            <a:b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костромичей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Документы\ВКС 2018\DSC_03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5800" y="2132856"/>
            <a:ext cx="6544411" cy="43513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9336" y="3105835"/>
            <a:ext cx="3744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 дополнительные номинации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«За отражение в сочинениях духовной связи поколений».</a:t>
            </a:r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9696" y="365125"/>
            <a:ext cx="8508253" cy="1325563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СБОРНИК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Абсолютные победители</a:t>
            </a:r>
          </a:p>
          <a:p>
            <a:pPr>
              <a:buNone/>
            </a:pPr>
            <a:r>
              <a:rPr lang="ru-RU" b="1" dirty="0" smtClean="0"/>
              <a:t>- </a:t>
            </a:r>
            <a:r>
              <a:rPr lang="ru-RU" b="1" dirty="0" err="1" smtClean="0"/>
              <a:t>Вейде</a:t>
            </a:r>
            <a:r>
              <a:rPr lang="ru-RU" b="1" dirty="0" smtClean="0"/>
              <a:t> Андрей, </a:t>
            </a:r>
            <a:r>
              <a:rPr lang="ru-RU" sz="2400" b="1" dirty="0" smtClean="0"/>
              <a:t>Красноярский край, «Хоровод муз»,</a:t>
            </a:r>
          </a:p>
          <a:p>
            <a:pPr>
              <a:buNone/>
            </a:pPr>
            <a:r>
              <a:rPr lang="ru-RU" sz="2400" b="1" dirty="0" smtClean="0"/>
              <a:t>2 курс «Колледж отраслевых технологий и бизнеса»;</a:t>
            </a:r>
          </a:p>
          <a:p>
            <a:pPr>
              <a:buNone/>
            </a:pPr>
            <a:r>
              <a:rPr lang="ru-RU" sz="2400" b="1" dirty="0" smtClean="0"/>
              <a:t> - </a:t>
            </a:r>
            <a:r>
              <a:rPr lang="ru-RU" sz="2400" b="1" dirty="0" err="1" smtClean="0"/>
              <a:t>Можаев</a:t>
            </a:r>
            <a:r>
              <a:rPr lang="ru-RU" sz="2400" b="1" dirty="0" smtClean="0"/>
              <a:t> Борис, Свердловская область, «Слово как </a:t>
            </a:r>
          </a:p>
          <a:p>
            <a:pPr>
              <a:buNone/>
            </a:pPr>
            <a:r>
              <a:rPr lang="ru-RU" sz="2400" b="1" dirty="0" smtClean="0"/>
              <a:t>источник счастья», 5 класс;</a:t>
            </a:r>
          </a:p>
          <a:p>
            <a:pPr>
              <a:buNone/>
            </a:pPr>
            <a:r>
              <a:rPr lang="ru-RU" sz="2400" b="1" dirty="0" smtClean="0"/>
              <a:t>- Пшеницына Софья, Свердловская область, «Хоровод</a:t>
            </a:r>
          </a:p>
          <a:p>
            <a:pPr>
              <a:buNone/>
            </a:pPr>
            <a:r>
              <a:rPr lang="ru-RU" sz="2400" b="1" dirty="0" smtClean="0"/>
              <a:t> муз», 7 класс;</a:t>
            </a:r>
          </a:p>
          <a:p>
            <a:pPr>
              <a:buNone/>
            </a:pPr>
            <a:r>
              <a:rPr lang="ru-RU" sz="2400" b="1" dirty="0" smtClean="0"/>
              <a:t>- Рыкова Варвара, Свердловская область,  «Хотел бы я </a:t>
            </a:r>
          </a:p>
          <a:p>
            <a:pPr>
              <a:buNone/>
            </a:pPr>
            <a:r>
              <a:rPr lang="ru-RU" sz="2400" b="1" dirty="0" smtClean="0"/>
              <a:t>знать, какая давность придает сочинению ценность», 8 класс;</a:t>
            </a:r>
          </a:p>
          <a:p>
            <a:pPr>
              <a:buNone/>
            </a:pPr>
            <a:r>
              <a:rPr lang="ru-RU" sz="2400" b="1" dirty="0" smtClean="0"/>
              <a:t>- Чепурнов Даниил, Курская область,  «Книги, как люди, имеют свою судьбу», 11 класс.</a:t>
            </a:r>
          </a:p>
          <a:p>
            <a:pPr>
              <a:buFontTx/>
              <a:buChar char="-"/>
            </a:pPr>
            <a:endParaRPr lang="ru-RU" sz="2400" b="1" dirty="0"/>
          </a:p>
        </p:txBody>
      </p:sp>
      <p:pic>
        <p:nvPicPr>
          <p:cNvPr id="1027" name="Picture 3" descr="F:\!!!презентации для курсов\занятие № 1_региональная политика\20190217_1757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2000" y="692696"/>
            <a:ext cx="3510000" cy="46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Базовые национальные ценности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Номинация «Современная притча»</a:t>
            </a:r>
          </a:p>
          <a:p>
            <a:pPr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(8 работ)</a:t>
            </a:r>
          </a:p>
          <a:p>
            <a:pPr algn="ctr">
              <a:buNone/>
            </a:pP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2 работы отправлены на </a:t>
            </a:r>
          </a:p>
          <a:p>
            <a:pPr algn="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Всероссийский уровень</a:t>
            </a:r>
          </a:p>
        </p:txBody>
      </p:sp>
      <p:pic>
        <p:nvPicPr>
          <p:cNvPr id="2050" name="Picture 2" descr="http://maxpark.com/static/u/article_image/18/06/30/tmptHmRk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2" y="3284984"/>
            <a:ext cx="4296132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Форум «Шаг в будущее»</a:t>
            </a:r>
            <a:endParaRPr 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svobod-school.ru/upload/iblock/833/833c99dbd2c072f911983b8894c27f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33" y="2005013"/>
            <a:ext cx="6548834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ИТОГИ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2019 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ГОДА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ФИЛОЛОГИЯ (ЛИТЕРАТУРОВЕДЕНИЕ) ЛИНГВИСТИКА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Младшая возрастная группа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Диплом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степени – 1 гимназия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Диплом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степени – село </a:t>
            </a:r>
            <a:r>
              <a:rPr lang="ru-RU" sz="3200" b="1" dirty="0" err="1" smtClean="0">
                <a:latin typeface="Arial" pitchFamily="34" charset="0"/>
                <a:cs typeface="Arial" pitchFamily="34" charset="0"/>
              </a:rPr>
              <a:t>Ильинское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Диплом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степени – 11 школа (публикация)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Старшая возрастная группа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Диплом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степени – КГУ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Диплом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III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степени – Военная академия РХБ</a:t>
            </a:r>
          </a:p>
          <a:p>
            <a:pPr algn="just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Областная премия имени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А.А. Григорова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60096" y="2005012"/>
            <a:ext cx="4907853" cy="435133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«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Лучшая студенческая (ученическая) работа, связанная с изучением истории Костромского края через историю отдельной семьи»</a:t>
            </a:r>
          </a:p>
          <a:p>
            <a:pPr algn="ctr">
              <a:buNone/>
            </a:pPr>
            <a:r>
              <a:rPr lang="ru-RU" sz="3200" b="1" dirty="0" smtClean="0"/>
              <a:t>Победителем стал Красавин Алексей Дмитриевич, обучающийся БУДО КО «Дворец творчества», учащийся средней общеобразовательной школы № 21 г. Костромы с работой </a:t>
            </a:r>
            <a:r>
              <a:rPr lang="ru-RU" sz="3200" b="1" dirty="0" smtClean="0">
                <a:solidFill>
                  <a:srgbClr val="FF0000"/>
                </a:solidFill>
              </a:rPr>
              <a:t>«Семья Цареградских на службе Богу, родине и людям»</a:t>
            </a:r>
            <a:r>
              <a:rPr lang="ru-RU" sz="3200" b="1" dirty="0" smtClean="0"/>
              <a:t>. Победу в конкурсе с ним разделила его научный руководитель, педагог дополнительного образования ГБУДО КО «Дворец творчества» Баранова Ольга Анатольевна</a:t>
            </a:r>
            <a:r>
              <a:rPr lang="ru-RU" sz="3200" dirty="0" smtClean="0"/>
              <a:t>.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G-4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4149080"/>
            <a:ext cx="3780000" cy="2520000"/>
          </a:xfrm>
          <a:prstGeom prst="rect">
            <a:avLst/>
          </a:prstGeom>
          <a:noFill/>
        </p:spPr>
      </p:pic>
      <p:pic>
        <p:nvPicPr>
          <p:cNvPr id="1028" name="Picture 4" descr="IMG-4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3780000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КОНКУРСЫ ЧТЕЦОВ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Всероссийский конкурс</a:t>
            </a:r>
          </a:p>
          <a:p>
            <a:pPr algn="ctr"/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22.mostruo.ru/images/2018/1116_zhivaja-klassika/zhivaya_klassika_konk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12" y="3573016"/>
            <a:ext cx="6298223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Тотальный диктант</a:t>
            </a:r>
            <a:endParaRPr lang="ru-RU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5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Всероссийская акция</a:t>
            </a:r>
          </a:p>
          <a:p>
            <a:pPr algn="ctr"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проводит КГУ</a:t>
            </a:r>
          </a:p>
          <a:p>
            <a:pPr algn="ctr"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ежегодно - апрель</a:t>
            </a:r>
            <a:endParaRPr lang="ru-RU" sz="5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Концепция краеведческого образования</a:t>
            </a: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Апробация учебных и методических пособий по </a:t>
            </a:r>
          </a:p>
          <a:p>
            <a:pPr algn="ctr">
              <a:buNone/>
            </a:pP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лингвокраеведению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и литературе Костромского края</a:t>
            </a:r>
          </a:p>
          <a:p>
            <a:pPr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(КГУ, учителя ОУ)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6491" y="404665"/>
            <a:ext cx="9144000" cy="208823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Концепция преподавания русского языка и литературы в образовательных организациях Российской Федерации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УТВЕРЖДЕНА    </a:t>
            </a:r>
          </a:p>
          <a:p>
            <a:pPr algn="r"/>
            <a:r>
              <a:rPr lang="ru-RU" b="1" dirty="0" smtClean="0"/>
              <a:t>    распоряжением Правительства  </a:t>
            </a:r>
          </a:p>
          <a:p>
            <a:pPr algn="r"/>
            <a:r>
              <a:rPr lang="ru-RU" b="1" dirty="0" smtClean="0"/>
              <a:t>    Российской Федерации</a:t>
            </a:r>
          </a:p>
          <a:p>
            <a:pPr algn="r"/>
            <a:r>
              <a:rPr lang="ru-RU" b="1" dirty="0" smtClean="0"/>
              <a:t>                                     от 9 апреля 2016 г. N 637-р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4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Кадровое обеспечение</a:t>
            </a:r>
            <a:endParaRPr lang="ru-RU" sz="4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ОБНОВЛЕНИЕ МОДЕЛИ ПОВЫШЕНИЯ КВАЛИФИКАЦИИ</a:t>
            </a:r>
          </a:p>
          <a:p>
            <a:pPr algn="ctr"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Базовый уровень – от 36 часов (более 75%)</a:t>
            </a:r>
          </a:p>
          <a:p>
            <a:pPr algn="just">
              <a:buFontTx/>
              <a:buChar char="-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Расширенный уровень – 108 часов</a:t>
            </a:r>
          </a:p>
          <a:p>
            <a:pPr algn="ctr">
              <a:buNone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«Основные подходы к преподаванию русского языка и литературы в условиях обновления образования»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Результат входного оценивания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352" y="2137542"/>
            <a:ext cx="1156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Учителя русского языка и литературы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844302"/>
              </p:ext>
            </p:extLst>
          </p:nvPr>
        </p:nvGraphicFramePr>
        <p:xfrm>
          <a:off x="2063552" y="5153891"/>
          <a:ext cx="7704856" cy="1371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47725">
                  <a:extLst>
                    <a:ext uri="{9D8B030D-6E8A-4147-A177-3AD203B41FA5}">
                      <a16:colId xmlns:a16="http://schemas.microsoft.com/office/drawing/2014/main" xmlns="" val="2372392297"/>
                    </a:ext>
                  </a:extLst>
                </a:gridCol>
                <a:gridCol w="2757131">
                  <a:extLst>
                    <a:ext uri="{9D8B030D-6E8A-4147-A177-3AD203B41FA5}">
                      <a16:colId xmlns:a16="http://schemas.microsoft.com/office/drawing/2014/main" xmlns="" val="4152384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Предметная часть</a:t>
                      </a:r>
                      <a:endParaRPr lang="ru-RU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81%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286750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Методическая часть</a:t>
                      </a:r>
                      <a:endParaRPr lang="ru-RU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76%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318778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Оценочная часть</a:t>
                      </a:r>
                      <a:endParaRPr lang="ru-RU" b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41%</a:t>
                      </a:r>
                      <a:endParaRPr lang="ru-RU" sz="24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316689777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" t="29205" r="18367" b="11477"/>
          <a:stretch/>
        </p:blipFill>
        <p:spPr>
          <a:xfrm>
            <a:off x="2063552" y="2708920"/>
            <a:ext cx="7704856" cy="25296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4626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Кадровое обеспечение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2060848"/>
            <a:ext cx="4602238" cy="4351337"/>
          </a:xfrm>
        </p:spPr>
      </p:pic>
      <p:sp>
        <p:nvSpPr>
          <p:cNvPr id="5" name="Прямоугольник 4"/>
          <p:cNvSpPr/>
          <p:nvPr/>
        </p:nvSpPr>
        <p:spPr>
          <a:xfrm>
            <a:off x="263352" y="2564904"/>
            <a:ext cx="665721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Областной конкурс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«Учитель года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 утвержден приказом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департамента образования и науки Костромской области от 22 февраля 2018 года №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309</a:t>
            </a:r>
          </a:p>
          <a:p>
            <a:pPr algn="ctr"/>
            <a:r>
              <a:rPr lang="ru-RU" sz="2000" b="1" dirty="0"/>
              <a:t>Конкурс проходит в 2 этапа: заочный тур и два (I и II) очных тура. Заочный тур «Методическое портфолио» включает конкурсные испытания «Интернет-ресурс» и написание эссе «Я-педагог». Первый (очный) тур «Педагог-профи» включает конкурсные испытания: «Учебное занятие» и «Методический семинар», второй тур – конкурсное испытание «Образовательный проект».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етодический конкурс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педагогов образовательных организаций Костромской области в 2019 году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5520" y="2060848"/>
            <a:ext cx="9058781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15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Конкурс проводится в 2 этапа: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1 этап (январь - март 2019 года) – муниципальный.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 порядок проведения муниципального этапа Конкурса определяются муниципальными органами управления образованием Костромской области по согласованию с муниципальными методическими службами.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 этап (18 марта - 5 апреля 2019 года)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– региональный, который включает в том числе: экспертную оценку конкурсных работ до 5 апреля 2019 года и подведение итогов Конкурса до 26 апреля 2019 года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7664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b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оценки материалов</a:t>
            </a:r>
            <a:endParaRPr lang="ru-RU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- актуальность, значимость для решения конкретных педагогических задач;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научность, соответствие работы современным научным подходам в образовании, отсутствие явных фактических ошибок; - соответствие содержания заявленной цели;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наличие в материалах описания технологии получения результата;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тиражирования данного педагогического опыта;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четкая структура представленных материалов и соответствие требованиям к данному виду документа (работ).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оценке конкурсных работ </a:t>
            </a: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оценивается: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эксклюзивность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представленных методических материалов;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описания механизма определения результатов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062374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178" y="1"/>
            <a:ext cx="9894771" cy="836711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  <a:endParaRPr lang="ru-RU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884" y="836712"/>
            <a:ext cx="11531065" cy="576064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для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педагогов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общеобразовательных предметов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endParaRPr lang="ru-RU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материалы из опыта успешной подготовки учащихся к ГИА «Даешь высокий балл на ЕГЭ (ОГЭ)!»;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обучение учащихся с особыми образовательными потребностями (талантливых и высокомотивированных обучающихся, обучающихся с ОВЗ, обучающихся с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интеллектуальными нарушениями; </a:t>
            </a: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и мониторинг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УУД обучающихся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предмету;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внеурочной деятельности по учебному предмету;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регионализация содержания учебного предмета;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446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  <a:endParaRPr lang="ru-RU" sz="4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формирование финансовой грамотности обучающихся; </a:t>
            </a: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метапредметных технологий в образовательной деятельности; </a:t>
            </a: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образовательная робототехника и 3D моделирование; </a:t>
            </a: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цифровых технологий и облачных сервисов в </a:t>
            </a:r>
            <a:r>
              <a:rPr lang="ru-RU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образоват</a:t>
            </a: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. процессе; </a:t>
            </a: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использование электронного обучения, дистанционных образовательных технологий в учебном процессе; </a:t>
            </a: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реализация ФГОС среднего общего образования; </a:t>
            </a:r>
          </a:p>
          <a:p>
            <a:pPr marL="0" indent="0">
              <a:buNone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- разработки урочных или внеурочных занятий (по предмету) с использованием ресурсов школьного информационно-библиотечного центра и публичных </a:t>
            </a:r>
            <a:r>
              <a:rPr lang="ru-R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639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специальная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тема для молодых специалистов: «Мой первый успех!»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4365104"/>
            <a:ext cx="32832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7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«Поезд мастеров»</a:t>
            </a:r>
            <a:br>
              <a:rPr lang="ru-RU" b="1" dirty="0" smtClean="0"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sz="2200" b="1" dirty="0">
                <a:latin typeface="Arial" pitchFamily="34" charset="0"/>
                <a:cs typeface="Arial" pitchFamily="34" charset="0"/>
              </a:rPr>
              <a:t> мероприятий, </a:t>
            </a: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673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педагога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1343893"/>
              </p:ext>
            </p:extLst>
          </p:nvPr>
        </p:nvGraphicFramePr>
        <p:xfrm>
          <a:off x="0" y="1523702"/>
          <a:ext cx="8087264" cy="4247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63916442"/>
              </p:ext>
            </p:extLst>
          </p:nvPr>
        </p:nvGraphicFramePr>
        <p:xfrm>
          <a:off x="4842294" y="3597215"/>
          <a:ext cx="7117391" cy="3140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003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Проблемы чтения и понимания текста современными школьниками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017713"/>
            <a:ext cx="10945283" cy="4114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Заметное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мотивации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к чтению.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свойств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условий существования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текстов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с которыми имеют дело дети и подростки.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Увеличение общего количества текстов.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Традиционный, линейно разворачивающийся книжный текст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большого объема всё труднее воспринимается и прочитывается детьми.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549149"/>
              </p:ext>
            </p:extLst>
          </p:nvPr>
        </p:nvGraphicFramePr>
        <p:xfrm>
          <a:off x="264544" y="1647082"/>
          <a:ext cx="10972800" cy="472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88088" y="5373216"/>
            <a:ext cx="4968552" cy="1323439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КПК «Экспертная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деятельность в сфере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образования»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педагогов-экспертов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входящих в состав учебно-методического объединения в системе общего образования Костромской области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9937104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Выездная многопредметная школа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7928" y="1124744"/>
            <a:ext cx="4752528" cy="461665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Итого: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человека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7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Организация стажировок учителей на базе стажировочной площадки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Региональная инновационная площадка</a:t>
            </a:r>
          </a:p>
          <a:p>
            <a:pPr algn="just">
              <a:buFontTx/>
              <a:buChar char="-"/>
            </a:pPr>
            <a:r>
              <a:rPr lang="ru-RU" b="1" dirty="0" smtClean="0"/>
              <a:t>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Региональная стажировочная площадка МБОУ города Костромы «Лицей № 17 «Формирование предметных компетенций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обучающихся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рамках школьного филологического образования в условиях реализации ФГОС ООО и СОО</a:t>
            </a:r>
            <a:r>
              <a:rPr lang="ru-RU" b="1" dirty="0" smtClean="0"/>
              <a:t>».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u-RU" sz="39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Межрегиональный интернет-проект «Мост дружбы».</a:t>
            </a:r>
          </a:p>
          <a:p>
            <a:pPr algn="just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   Стажировочная площадка (МБОУ города Костромы «СОШ № 11» и МБОУ города Костромы «Гимназия № 25»).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учебно-методические комплексы и инструменты, в том числе в электронной форме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pc="-3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None/>
            </a:pPr>
            <a:r>
              <a:rPr lang="ru-RU" sz="4400" b="1" spc="-30" dirty="0" smtClean="0">
                <a:solidFill>
                  <a:schemeClr val="accent1"/>
                </a:solidFill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Предметная ассоциация как ресурс профессионального развития педагога: опыт работы ассоциации учителей русского языка и литературы Костромской области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344" y="188641"/>
            <a:ext cx="11377264" cy="616771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pc="-3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ОГБОУ ДПО </a:t>
            </a:r>
            <a:br>
              <a:rPr lang="ru-RU" b="1" spc="-3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spc="-3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«Костромской областной институт развития образования»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2636912"/>
            <a:ext cx="11532589" cy="3719438"/>
          </a:xfrm>
        </p:spPr>
        <p:txBody>
          <a:bodyPr/>
          <a:lstStyle/>
          <a:p>
            <a:endParaRPr lang="en-US" dirty="0" smtClean="0">
              <a:latin typeface="Calibri Light"/>
              <a:cs typeface="Calibri Light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584" y="2708920"/>
            <a:ext cx="7560840" cy="3816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783633" y="209642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http://www.eduportal44.ru/koiro/default.aspx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91465">
              <a:lnSpc>
                <a:spcPts val="5140"/>
              </a:lnSpc>
            </a:pPr>
            <a:r>
              <a:rPr lang="ru-RU" b="1" u="heavy" dirty="0" smtClean="0">
                <a:solidFill>
                  <a:srgbClr val="0462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Сетевое педагогическое</a:t>
            </a:r>
            <a:r>
              <a:rPr lang="ru-RU" b="1" u="heavy" spc="-60" dirty="0" smtClean="0">
                <a:solidFill>
                  <a:srgbClr val="0462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b="1" u="heavy" dirty="0" smtClean="0">
                <a:solidFill>
                  <a:srgbClr val="0462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2"/>
              </a:rPr>
              <a:t>сообщество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1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Костромской</a:t>
            </a:r>
            <a:r>
              <a:rPr lang="ru-RU" sz="3100" b="1" spc="-5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lang="ru-RU" sz="31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области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5"/>
          <p:cNvSpPr>
            <a:spLocks noGrp="1"/>
          </p:cNvSpPr>
          <p:nvPr>
            <p:ph idx="1"/>
          </p:nvPr>
        </p:nvSpPr>
        <p:spPr>
          <a:xfrm>
            <a:off x="336885" y="2005012"/>
            <a:ext cx="7703331" cy="3944268"/>
          </a:xfrm>
          <a:prstGeom prst="rect">
            <a:avLst/>
          </a:prstGeom>
          <a:blipFill>
            <a:blip r:embed="rId3" cstate="print"/>
            <a:srcRect/>
            <a:stretch>
              <a:fillRect l="-13827" r="2"/>
            </a:stretch>
          </a:blipFill>
        </p:spPr>
        <p:txBody>
          <a:bodyPr wrap="square" lIns="0" tIns="0" rIns="0" bIns="0" rtlCol="0"/>
          <a:lstStyle/>
          <a:p>
            <a:endParaRPr lang="ru-RU" dirty="0"/>
          </a:p>
        </p:txBody>
      </p:sp>
      <p:sp>
        <p:nvSpPr>
          <p:cNvPr id="5" name="object 3"/>
          <p:cNvSpPr txBox="1"/>
          <p:nvPr/>
        </p:nvSpPr>
        <p:spPr>
          <a:xfrm>
            <a:off x="304800" y="6021288"/>
            <a:ext cx="11335816" cy="751488"/>
          </a:xfrm>
          <a:prstGeom prst="rect">
            <a:avLst/>
          </a:prstGeom>
          <a:ln w="38100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72390" marR="54991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Интернет-площадка </a:t>
            </a:r>
            <a:r>
              <a:rPr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для обмена </a:t>
            </a:r>
            <a:r>
              <a:rPr sz="24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опытом, </a:t>
            </a:r>
            <a:r>
              <a:rPr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информирования</a:t>
            </a:r>
            <a:r>
              <a:rPr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sz="2400" b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повышения</a:t>
            </a:r>
            <a:r>
              <a:rPr lang="ru-RU" sz="2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b="1" spc="-5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квалификации</a:t>
            </a:r>
            <a:r>
              <a:rPr sz="2400" b="1" spc="-5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педагогических</a:t>
            </a:r>
            <a:r>
              <a:rPr sz="24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z="24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работников</a:t>
            </a:r>
            <a:endParaRPr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8238834" y="1988840"/>
            <a:ext cx="3953165" cy="3889526"/>
          </a:xfrm>
          <a:prstGeom prst="rect">
            <a:avLst/>
          </a:prstGeom>
          <a:ln w="38100">
            <a:noFill/>
          </a:ln>
        </p:spPr>
        <p:txBody>
          <a:bodyPr vert="horz" wrap="square" lIns="0" tIns="11430" rIns="0" bIns="0" rtlCol="0">
            <a:spAutoFit/>
          </a:bodyPr>
          <a:lstStyle/>
          <a:p>
            <a:pPr marL="359410" marR="266065" indent="-286385" algn="just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360045" algn="l"/>
              </a:tabLst>
            </a:pP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Повышение квалификации  </a:t>
            </a:r>
            <a:r>
              <a:rPr sz="18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педагогов </a:t>
            </a:r>
            <a:r>
              <a:rPr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sz="18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руководителей  </a:t>
            </a: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ОО;</a:t>
            </a:r>
            <a:endParaRPr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9410" marR="591820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обмен перспективными  педагогическими  практиками </a:t>
            </a:r>
            <a:r>
              <a:rPr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 сфере  </a:t>
            </a: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формального,  неформального </a:t>
            </a:r>
            <a:r>
              <a:rPr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информального  </a:t>
            </a:r>
            <a:r>
              <a:rPr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образования;</a:t>
            </a:r>
          </a:p>
          <a:p>
            <a:pPr marL="359410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b="1" spc="-1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консультирование;</a:t>
            </a:r>
            <a:endParaRPr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9410" marR="1071245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интернет-опросы </a:t>
            </a:r>
            <a:r>
              <a:rPr sz="18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и  </a:t>
            </a: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обсуждения;</a:t>
            </a:r>
            <a:endParaRPr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59410" indent="-286385">
              <a:lnSpc>
                <a:spcPct val="100000"/>
              </a:lnSpc>
              <a:buFont typeface="Arial"/>
              <a:buChar char="•"/>
              <a:tabLst>
                <a:tab pos="359410" algn="l"/>
                <a:tab pos="360045" algn="l"/>
              </a:tabLst>
            </a:pPr>
            <a:r>
              <a:rPr sz="1800" b="1"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другое.</a:t>
            </a:r>
            <a:endParaRPr sz="18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09600" y="152400"/>
            <a:ext cx="1112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Страница дистанционного  методического объединения учителей русского языка и литературы на портале «Образование Костромской области»</a:t>
            </a:r>
            <a:endParaRPr lang="ru-RU" sz="3200" b="1" dirty="0">
              <a:solidFill>
                <a:schemeClr val="accent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2200" y="1988840"/>
            <a:ext cx="76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887730" y="2074916"/>
            <a:ext cx="3810000" cy="1078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C00000"/>
                </a:solidFill>
                <a:latin typeface="Arial"/>
                <a:cs typeface="Arial"/>
              </a:rPr>
              <a:t>Участники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сетевого</a:t>
            </a:r>
            <a:r>
              <a:rPr sz="1400" b="1" spc="-4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сообщества</a:t>
            </a:r>
            <a:endParaRPr sz="1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обучение,</a:t>
            </a:r>
            <a:endParaRPr sz="1400" b="1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общение по </a:t>
            </a:r>
            <a:r>
              <a:rPr sz="1400" b="1" dirty="0">
                <a:latin typeface="Arial"/>
                <a:cs typeface="Arial"/>
              </a:rPr>
              <a:t>возникающим </a:t>
            </a:r>
            <a:r>
              <a:rPr sz="1400" b="1" spc="-10" dirty="0">
                <a:latin typeface="Arial"/>
                <a:cs typeface="Arial"/>
              </a:rPr>
              <a:t>проблемам,  </a:t>
            </a:r>
            <a:r>
              <a:rPr sz="1400" b="1" spc="-5" dirty="0">
                <a:latin typeface="Arial"/>
                <a:cs typeface="Arial"/>
              </a:rPr>
              <a:t>обсуждение </a:t>
            </a:r>
            <a:r>
              <a:rPr sz="1400" b="1" dirty="0">
                <a:latin typeface="Arial"/>
                <a:cs typeface="Arial"/>
              </a:rPr>
              <a:t>актуальных вопросов,  </a:t>
            </a:r>
            <a:r>
              <a:rPr sz="1400" b="1" spc="-5" dirty="0">
                <a:latin typeface="Arial"/>
                <a:cs typeface="Arial"/>
              </a:rPr>
              <a:t>возможность </a:t>
            </a:r>
            <a:r>
              <a:rPr sz="1400" b="1" spc="-10" dirty="0">
                <a:latin typeface="Arial"/>
                <a:cs typeface="Arial"/>
              </a:rPr>
              <a:t>представления своего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опыта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47528" y="171326"/>
            <a:ext cx="10344472" cy="1728164"/>
          </a:xfrm>
          <a:prstGeom prst="rect">
            <a:avLst/>
          </a:prstGeom>
        </p:spPr>
        <p:txBody>
          <a:bodyPr vert="horz" wrap="square" lIns="0" tIns="248411" rIns="0" bIns="0" rtlCol="0">
            <a:spAutoFit/>
          </a:bodyPr>
          <a:lstStyle/>
          <a:p>
            <a:pPr marL="321945" algn="ctr">
              <a:lnSpc>
                <a:spcPct val="100000"/>
              </a:lnSpc>
            </a:pPr>
            <a:r>
              <a:rPr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Методическая </a:t>
            </a:r>
            <a:r>
              <a:rPr sz="3200" b="1" dirty="0" err="1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модель</a:t>
            </a:r>
            <a:r>
              <a:rPr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sz="3200" b="1" dirty="0" err="1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дистанционного</a:t>
            </a:r>
            <a:r>
              <a:rPr lang="ru-RU"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sz="3200" b="1" dirty="0" err="1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методического</a:t>
            </a:r>
            <a:r>
              <a:rPr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sz="3200" b="1" dirty="0" err="1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объединения</a:t>
            </a:r>
            <a:r>
              <a:rPr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lang="ru-RU"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учителей </a:t>
            </a:r>
            <a:r>
              <a:rPr lang="ru-RU" sz="3200" b="1" dirty="0" smtClean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русского языка и литературы</a:t>
            </a:r>
            <a:r>
              <a:rPr sz="3200" b="1" dirty="0" smtClean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sz="32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Костромской области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24800" y="3327745"/>
            <a:ext cx="3505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Координатор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ДМО</a:t>
            </a:r>
            <a:r>
              <a:rPr sz="1400" b="1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Arial"/>
                <a:cs typeface="Arial"/>
              </a:rPr>
              <a:t>обеспечивает  </a:t>
            </a:r>
            <a:r>
              <a:rPr sz="1400" b="1" spc="-5" dirty="0">
                <a:latin typeface="Arial"/>
                <a:cs typeface="Arial"/>
              </a:rPr>
              <a:t>координацию деятельности,  </a:t>
            </a:r>
            <a:r>
              <a:rPr sz="1400" b="1" spc="-10" dirty="0">
                <a:latin typeface="Arial"/>
                <a:cs typeface="Arial"/>
              </a:rPr>
              <a:t>консультирование,  </a:t>
            </a:r>
            <a:r>
              <a:rPr sz="1400" b="1" spc="-5" dirty="0">
                <a:latin typeface="Arial"/>
                <a:cs typeface="Arial"/>
              </a:rPr>
              <a:t>мотивирование,  Информирование,</a:t>
            </a:r>
            <a:endParaRPr sz="1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диссеминацию опыта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учителей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24800" y="4649357"/>
            <a:ext cx="362945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76250">
              <a:lnSpc>
                <a:spcPct val="100000"/>
              </a:lnSpc>
            </a:pP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Совет </a:t>
            </a:r>
            <a:r>
              <a:rPr sz="1400" b="1" spc="5" dirty="0">
                <a:solidFill>
                  <a:srgbClr val="C00000"/>
                </a:solidFill>
                <a:latin typeface="Arial"/>
                <a:cs typeface="Arial"/>
              </a:rPr>
              <a:t>ДМО </a:t>
            </a:r>
            <a:r>
              <a:rPr sz="1400" b="1" spc="-15" dirty="0">
                <a:solidFill>
                  <a:srgbClr val="C00000"/>
                </a:solidFill>
                <a:latin typeface="Arial"/>
                <a:cs typeface="Arial"/>
              </a:rPr>
              <a:t>осуществляет  </a:t>
            </a:r>
            <a:r>
              <a:rPr sz="1400" b="1" spc="-5" dirty="0">
                <a:latin typeface="Arial"/>
                <a:cs typeface="Arial"/>
              </a:rPr>
              <a:t>проектирование,  </a:t>
            </a:r>
            <a:r>
              <a:rPr sz="1400" b="1" spc="-10" dirty="0">
                <a:latin typeface="Arial"/>
                <a:cs typeface="Arial"/>
              </a:rPr>
              <a:t>моделирование,  </a:t>
            </a:r>
            <a:r>
              <a:rPr sz="1400" b="1" spc="-5" dirty="0">
                <a:latin typeface="Arial"/>
                <a:cs typeface="Arial"/>
              </a:rPr>
              <a:t>организацию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деятельности,</a:t>
            </a:r>
            <a:endParaRPr sz="1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диссеминацию </a:t>
            </a:r>
            <a:r>
              <a:rPr sz="1400" b="1" spc="-10" dirty="0">
                <a:latin typeface="Arial"/>
                <a:cs typeface="Arial"/>
              </a:rPr>
              <a:t>передового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опыта</a:t>
            </a:r>
            <a:endParaRPr sz="14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членов </a:t>
            </a:r>
            <a:r>
              <a:rPr sz="1400" b="1" spc="-15" dirty="0">
                <a:latin typeface="Arial"/>
                <a:cs typeface="Arial"/>
              </a:rPr>
              <a:t>сетевого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сообщества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14184" y="1988961"/>
            <a:ext cx="7515656" cy="4259440"/>
            <a:chOff x="381000" y="1988961"/>
            <a:chExt cx="6935436" cy="3882134"/>
          </a:xfrm>
        </p:grpSpPr>
        <p:sp>
          <p:nvSpPr>
            <p:cNvPr id="2" name="object 2"/>
            <p:cNvSpPr/>
            <p:nvPr/>
          </p:nvSpPr>
          <p:spPr>
            <a:xfrm>
              <a:off x="381000" y="1988961"/>
              <a:ext cx="6935436" cy="388213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Прямоугольник 2"/>
            <p:cNvSpPr/>
            <p:nvPr/>
          </p:nvSpPr>
          <p:spPr>
            <a:xfrm rot="10800000" flipV="1">
              <a:off x="1950152" y="1988961"/>
              <a:ext cx="3845275" cy="27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РСМО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743" y="78993"/>
            <a:ext cx="10916513" cy="1429749"/>
          </a:xfrm>
          <a:prstGeom prst="rect">
            <a:avLst/>
          </a:prstGeom>
        </p:spPr>
        <p:txBody>
          <a:bodyPr vert="horz" wrap="square" lIns="0" tIns="361822" rIns="0" bIns="0" rtlCol="0">
            <a:spAutoFit/>
          </a:bodyPr>
          <a:lstStyle/>
          <a:p>
            <a:pPr marL="291465">
              <a:lnSpc>
                <a:spcPts val="4635"/>
              </a:lnSpc>
            </a:pPr>
            <a:r>
              <a:rPr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Методическое сопровождение</a:t>
            </a:r>
            <a:r>
              <a:rPr spc="2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spc="-5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педагогов</a:t>
            </a:r>
          </a:p>
          <a:p>
            <a:pPr marL="291465">
              <a:lnSpc>
                <a:spcPts val="3675"/>
              </a:lnSpc>
            </a:pPr>
            <a:r>
              <a:rPr sz="3200" u="heavy" spc="-15" dirty="0">
                <a:solidFill>
                  <a:srgbClr val="0462C1"/>
                </a:solidFill>
                <a:hlinkClick r:id="rId2"/>
              </a:rPr>
              <a:t>http://www.eduportal44.ru/escort/SitePages/Домашняя.aspx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1375663" y="1583601"/>
            <a:ext cx="8929751" cy="5147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7743" y="78993"/>
            <a:ext cx="10916513" cy="1226618"/>
          </a:xfrm>
          <a:prstGeom prst="rect">
            <a:avLst/>
          </a:prstGeom>
        </p:spPr>
        <p:txBody>
          <a:bodyPr vert="horz" wrap="square" lIns="0" tIns="544195" rIns="0" bIns="0" rtlCol="0">
            <a:spAutoFit/>
          </a:bodyPr>
          <a:lstStyle/>
          <a:p>
            <a:pPr marL="291465" algn="ctr">
              <a:lnSpc>
                <a:spcPct val="100000"/>
              </a:lnSpc>
            </a:pPr>
            <a:r>
              <a:rPr sz="4400" b="1" u="heavy" spc="-1105" dirty="0">
                <a:solidFill>
                  <a:srgbClr val="0462C1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4400" b="1" dirty="0">
                <a:latin typeface="Segoe UI Light" panose="020B0502040204020203" pitchFamily="34" charset="0"/>
              </a:rPr>
              <a:t>Обсуждение актуальных</a:t>
            </a:r>
            <a:r>
              <a:rPr sz="4400" b="1" spc="-60" dirty="0">
                <a:latin typeface="Segoe UI Light" panose="020B0502040204020203" pitchFamily="34" charset="0"/>
              </a:rPr>
              <a:t> </a:t>
            </a:r>
            <a:r>
              <a:rPr sz="4400" b="1" dirty="0">
                <a:latin typeface="Segoe UI Light" panose="020B0502040204020203" pitchFamily="34" charset="0"/>
              </a:rPr>
              <a:t>вопросов</a:t>
            </a:r>
            <a:endParaRPr sz="4400" b="1" dirty="0">
              <a:latin typeface="Segoe UI Light" panose="020B0502040204020203" pitchFamily="34" charset="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35700" y="1352422"/>
            <a:ext cx="5537200" cy="2031364"/>
          </a:xfrm>
          <a:custGeom>
            <a:avLst/>
            <a:gdLst/>
            <a:ahLst/>
            <a:cxnLst/>
            <a:rect l="l" t="t" r="r" b="b"/>
            <a:pathLst>
              <a:path w="5537200" h="2031364">
                <a:moveTo>
                  <a:pt x="0" y="2031364"/>
                </a:moveTo>
                <a:lnTo>
                  <a:pt x="5537200" y="2031364"/>
                </a:lnTo>
                <a:lnTo>
                  <a:pt x="5537200" y="0"/>
                </a:lnTo>
                <a:lnTo>
                  <a:pt x="0" y="0"/>
                </a:lnTo>
                <a:lnTo>
                  <a:pt x="0" y="2031364"/>
                </a:lnTo>
                <a:close/>
              </a:path>
            </a:pathLst>
          </a:custGeom>
          <a:ln w="9525">
            <a:solidFill>
              <a:srgbClr val="DE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315202" y="1916832"/>
            <a:ext cx="5685454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Проекты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Концепций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предметных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областей  </a:t>
            </a:r>
            <a:r>
              <a:rPr sz="1800" b="1" dirty="0">
                <a:latin typeface="Arial" pitchFamily="34" charset="0"/>
                <a:cs typeface="Arial" pitchFamily="34" charset="0"/>
              </a:rPr>
              <a:t>ДПП повышения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квалификации 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Содержание </a:t>
            </a:r>
            <a:r>
              <a:rPr sz="1800" b="1" dirty="0">
                <a:latin typeface="Arial" pitchFamily="34" charset="0"/>
                <a:cs typeface="Arial" pitchFamily="34" charset="0"/>
              </a:rPr>
              <a:t>и </a:t>
            </a:r>
            <a:r>
              <a:rPr sz="1800" b="1" spc="-15" dirty="0">
                <a:latin typeface="Arial" pitchFamily="34" charset="0"/>
                <a:cs typeface="Arial" pitchFamily="34" charset="0"/>
              </a:rPr>
              <a:t>методика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обучения  Оценочные</a:t>
            </a:r>
            <a:r>
              <a:rPr sz="1800" b="1" spc="-30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средства</a:t>
            </a:r>
            <a:endParaRPr sz="18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 pitchFamily="34" charset="0"/>
                <a:cs typeface="Arial" pitchFamily="34" charset="0"/>
              </a:rPr>
              <a:t>Внеурочная </a:t>
            </a:r>
            <a:r>
              <a:rPr sz="1800" b="1" spc="-10" dirty="0">
                <a:latin typeface="Arial" pitchFamily="34" charset="0"/>
                <a:cs typeface="Arial" pitchFamily="34" charset="0"/>
              </a:rPr>
              <a:t>деятельность </a:t>
            </a:r>
            <a:r>
              <a:rPr sz="1800" b="1" dirty="0">
                <a:latin typeface="Arial" pitchFamily="34" charset="0"/>
                <a:cs typeface="Arial" pitchFamily="34" charset="0"/>
              </a:rPr>
              <a:t>в </a:t>
            </a:r>
            <a:r>
              <a:rPr sz="1800" b="1" spc="-5" dirty="0">
                <a:latin typeface="Arial" pitchFamily="34" charset="0"/>
                <a:cs typeface="Arial" pitchFamily="34" charset="0"/>
              </a:rPr>
              <a:t>условиях</a:t>
            </a:r>
            <a:r>
              <a:rPr sz="1800" b="1" spc="25" dirty="0">
                <a:latin typeface="Arial" pitchFamily="34" charset="0"/>
                <a:cs typeface="Arial" pitchFamily="34" charset="0"/>
              </a:rPr>
              <a:t> </a:t>
            </a:r>
            <a:r>
              <a:rPr sz="1800" b="1" spc="-20" dirty="0">
                <a:latin typeface="Arial" pitchFamily="34" charset="0"/>
                <a:cs typeface="Arial" pitchFamily="34" charset="0"/>
              </a:rPr>
              <a:t>ФГОС</a:t>
            </a:r>
            <a:endParaRPr sz="1800" b="1" dirty="0"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/>
          <a:srcRect l="4963" t="16500" r="4579" b="4071"/>
          <a:stretch/>
        </p:blipFill>
        <p:spPr>
          <a:xfrm>
            <a:off x="457200" y="1439305"/>
            <a:ext cx="5492098" cy="271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9298" y="3383786"/>
            <a:ext cx="5823602" cy="3285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1"/>
            <a:ext cx="10301817" cy="134076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содержательного характера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916113"/>
            <a:ext cx="11040533" cy="4608512"/>
          </a:xfrm>
        </p:spPr>
        <p:txBody>
          <a:bodyPr>
            <a:normAutofit fontScale="55000" lnSpcReduction="2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 smtClean="0"/>
              <a:t> </a:t>
            </a:r>
            <a:r>
              <a:rPr lang="ru-RU" sz="1400" dirty="0" smtClean="0"/>
              <a:t>*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Содержание учебного предмета </a:t>
            </a:r>
            <a:r>
              <a:rPr lang="ru-RU" sz="45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"Русский язык"</a:t>
            </a: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 полной  мере обеспечивает формирование коммуникативных компетенций  </a:t>
            </a: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Овладение  теоретическими  знаниями  </a:t>
            </a:r>
            <a:r>
              <a:rPr lang="ru-RU" sz="4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многих случаях оказывается изолированным от  умения  применять  эти знания в практической речевой деятельности.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4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** </a:t>
            </a: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содержании учебного предмета </a:t>
            </a:r>
            <a:r>
              <a:rPr lang="ru-RU" sz="4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"Литература"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недостаточно внимания уделяется </a:t>
            </a: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способности понимать художественный текст.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несоответствие</a:t>
            </a: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изучаемых произведений </a:t>
            </a: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возрастным особенностям учащихся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уделяется </a:t>
            </a:r>
            <a:r>
              <a:rPr lang="ru-RU" sz="4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недостаточное  внимание   произведениям   о   жизни   </a:t>
            </a:r>
            <a:r>
              <a:rPr lang="ru-RU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  проблемах современных  детей  и  подростков.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552" y="9422"/>
            <a:ext cx="9661723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320"/>
              </a:lnSpc>
            </a:pPr>
            <a:r>
              <a:rPr sz="3600" b="1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вовлечения педагогов в активную деятельность  сетевого педагогического сообщества</a:t>
            </a:r>
            <a:r>
              <a:rPr sz="3600" b="1" spc="5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3600" b="1" spc="-5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необходимо</a:t>
            </a:r>
            <a:r>
              <a:rPr sz="36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object 4"/>
          <p:cNvSpPr/>
          <p:nvPr/>
        </p:nvSpPr>
        <p:spPr>
          <a:xfrm>
            <a:off x="292100" y="2367407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5">
                <a:moveTo>
                  <a:pt x="0" y="132587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7"/>
                </a:lnTo>
                <a:lnTo>
                  <a:pt x="11747500" y="662939"/>
                </a:lnTo>
                <a:lnTo>
                  <a:pt x="11740745" y="704868"/>
                </a:lnTo>
                <a:lnTo>
                  <a:pt x="11721933" y="741267"/>
                </a:lnTo>
                <a:lnTo>
                  <a:pt x="11693239" y="769961"/>
                </a:lnTo>
                <a:lnTo>
                  <a:pt x="11656840" y="788773"/>
                </a:lnTo>
                <a:lnTo>
                  <a:pt x="11614912" y="795527"/>
                </a:lnTo>
                <a:lnTo>
                  <a:pt x="132600" y="795527"/>
                </a:lnTo>
                <a:lnTo>
                  <a:pt x="90690" y="788773"/>
                </a:lnTo>
                <a:lnTo>
                  <a:pt x="54290" y="769961"/>
                </a:lnTo>
                <a:lnTo>
                  <a:pt x="25585" y="741267"/>
                </a:lnTo>
                <a:lnTo>
                  <a:pt x="6760" y="704868"/>
                </a:lnTo>
                <a:lnTo>
                  <a:pt x="0" y="662939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2100" y="3220592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587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7"/>
                </a:lnTo>
                <a:lnTo>
                  <a:pt x="11747500" y="662940"/>
                </a:lnTo>
                <a:lnTo>
                  <a:pt x="11740745" y="704868"/>
                </a:lnTo>
                <a:lnTo>
                  <a:pt x="11721933" y="741267"/>
                </a:lnTo>
                <a:lnTo>
                  <a:pt x="11693239" y="769961"/>
                </a:lnTo>
                <a:lnTo>
                  <a:pt x="11656840" y="788773"/>
                </a:lnTo>
                <a:lnTo>
                  <a:pt x="11614912" y="795528"/>
                </a:lnTo>
                <a:lnTo>
                  <a:pt x="132600" y="795528"/>
                </a:lnTo>
                <a:lnTo>
                  <a:pt x="90690" y="788773"/>
                </a:lnTo>
                <a:lnTo>
                  <a:pt x="54290" y="769961"/>
                </a:lnTo>
                <a:lnTo>
                  <a:pt x="25585" y="741267"/>
                </a:lnTo>
                <a:lnTo>
                  <a:pt x="6760" y="704868"/>
                </a:lnTo>
                <a:lnTo>
                  <a:pt x="0" y="662940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2100" y="4073778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588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8"/>
                </a:lnTo>
                <a:lnTo>
                  <a:pt x="11747500" y="662940"/>
                </a:lnTo>
                <a:lnTo>
                  <a:pt x="11740745" y="704868"/>
                </a:lnTo>
                <a:lnTo>
                  <a:pt x="11721933" y="741267"/>
                </a:lnTo>
                <a:lnTo>
                  <a:pt x="11693239" y="769961"/>
                </a:lnTo>
                <a:lnTo>
                  <a:pt x="11656840" y="788773"/>
                </a:lnTo>
                <a:lnTo>
                  <a:pt x="11614912" y="795528"/>
                </a:lnTo>
                <a:lnTo>
                  <a:pt x="132600" y="795528"/>
                </a:lnTo>
                <a:lnTo>
                  <a:pt x="90690" y="788773"/>
                </a:lnTo>
                <a:lnTo>
                  <a:pt x="54290" y="769961"/>
                </a:lnTo>
                <a:lnTo>
                  <a:pt x="25585" y="741267"/>
                </a:lnTo>
                <a:lnTo>
                  <a:pt x="6760" y="704868"/>
                </a:lnTo>
                <a:lnTo>
                  <a:pt x="0" y="662940"/>
                </a:lnTo>
                <a:lnTo>
                  <a:pt x="0" y="132588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2100" y="4926965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587"/>
                </a:moveTo>
                <a:lnTo>
                  <a:pt x="6760" y="90659"/>
                </a:lnTo>
                <a:lnTo>
                  <a:pt x="25585" y="54260"/>
                </a:lnTo>
                <a:lnTo>
                  <a:pt x="54290" y="25566"/>
                </a:lnTo>
                <a:lnTo>
                  <a:pt x="90690" y="6754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54"/>
                </a:lnTo>
                <a:lnTo>
                  <a:pt x="11693239" y="25566"/>
                </a:lnTo>
                <a:lnTo>
                  <a:pt x="11721933" y="54260"/>
                </a:lnTo>
                <a:lnTo>
                  <a:pt x="11740745" y="90659"/>
                </a:lnTo>
                <a:lnTo>
                  <a:pt x="11747500" y="132587"/>
                </a:lnTo>
                <a:lnTo>
                  <a:pt x="11747500" y="662978"/>
                </a:lnTo>
                <a:lnTo>
                  <a:pt x="11740745" y="704893"/>
                </a:lnTo>
                <a:lnTo>
                  <a:pt x="11721933" y="741293"/>
                </a:lnTo>
                <a:lnTo>
                  <a:pt x="11693239" y="769996"/>
                </a:lnTo>
                <a:lnTo>
                  <a:pt x="11656840" y="788819"/>
                </a:lnTo>
                <a:lnTo>
                  <a:pt x="11614912" y="795578"/>
                </a:lnTo>
                <a:lnTo>
                  <a:pt x="132600" y="795578"/>
                </a:lnTo>
                <a:lnTo>
                  <a:pt x="90690" y="788819"/>
                </a:lnTo>
                <a:lnTo>
                  <a:pt x="54290" y="769996"/>
                </a:lnTo>
                <a:lnTo>
                  <a:pt x="25585" y="741293"/>
                </a:lnTo>
                <a:lnTo>
                  <a:pt x="6760" y="704893"/>
                </a:lnTo>
                <a:lnTo>
                  <a:pt x="0" y="662978"/>
                </a:lnTo>
                <a:lnTo>
                  <a:pt x="0" y="132587"/>
                </a:lnTo>
                <a:close/>
              </a:path>
            </a:pathLst>
          </a:custGeom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100" y="5780151"/>
            <a:ext cx="11747500" cy="795655"/>
          </a:xfrm>
          <a:custGeom>
            <a:avLst/>
            <a:gdLst/>
            <a:ahLst/>
            <a:cxnLst/>
            <a:rect l="l" t="t" r="r" b="b"/>
            <a:pathLst>
              <a:path w="11747500" h="795654">
                <a:moveTo>
                  <a:pt x="0" y="132600"/>
                </a:moveTo>
                <a:lnTo>
                  <a:pt x="6760" y="90690"/>
                </a:lnTo>
                <a:lnTo>
                  <a:pt x="25585" y="54290"/>
                </a:lnTo>
                <a:lnTo>
                  <a:pt x="54290" y="25585"/>
                </a:lnTo>
                <a:lnTo>
                  <a:pt x="90690" y="6760"/>
                </a:lnTo>
                <a:lnTo>
                  <a:pt x="132600" y="0"/>
                </a:lnTo>
                <a:lnTo>
                  <a:pt x="11614912" y="0"/>
                </a:lnTo>
                <a:lnTo>
                  <a:pt x="11656840" y="6760"/>
                </a:lnTo>
                <a:lnTo>
                  <a:pt x="11693239" y="25585"/>
                </a:lnTo>
                <a:lnTo>
                  <a:pt x="11721933" y="54290"/>
                </a:lnTo>
                <a:lnTo>
                  <a:pt x="11740745" y="90690"/>
                </a:lnTo>
                <a:lnTo>
                  <a:pt x="11747500" y="132600"/>
                </a:lnTo>
                <a:lnTo>
                  <a:pt x="11747500" y="662990"/>
                </a:lnTo>
                <a:lnTo>
                  <a:pt x="11740745" y="704907"/>
                </a:lnTo>
                <a:lnTo>
                  <a:pt x="11721933" y="741310"/>
                </a:lnTo>
                <a:lnTo>
                  <a:pt x="11693239" y="770017"/>
                </a:lnTo>
                <a:lnTo>
                  <a:pt x="11656840" y="788843"/>
                </a:lnTo>
                <a:lnTo>
                  <a:pt x="11614912" y="795604"/>
                </a:lnTo>
                <a:lnTo>
                  <a:pt x="132600" y="795604"/>
                </a:lnTo>
                <a:lnTo>
                  <a:pt x="90690" y="788843"/>
                </a:lnTo>
                <a:lnTo>
                  <a:pt x="54290" y="770017"/>
                </a:lnTo>
                <a:lnTo>
                  <a:pt x="25585" y="741310"/>
                </a:lnTo>
                <a:lnTo>
                  <a:pt x="6760" y="704907"/>
                </a:lnTo>
                <a:lnTo>
                  <a:pt x="0" y="662990"/>
                </a:lnTo>
                <a:lnTo>
                  <a:pt x="0" y="132600"/>
                </a:lnTo>
                <a:close/>
              </a:path>
            </a:pathLst>
          </a:custGeom>
          <a:ln w="12699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36884" y="2348880"/>
            <a:ext cx="11531065" cy="4119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algn="just">
              <a:lnSpc>
                <a:spcPct val="100000"/>
              </a:lnSpc>
              <a:buNone/>
            </a:pP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Использовать практико-ориентированные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ДМО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посредством различных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сервисов 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сети Интернет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организации эффективной</a:t>
            </a:r>
            <a:r>
              <a:rPr lang="ru-RU" sz="20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коммуникации</a:t>
            </a:r>
            <a:endParaRPr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560" algn="just">
              <a:lnSpc>
                <a:spcPct val="100000"/>
              </a:lnSpc>
            </a:pPr>
            <a:endParaRPr lang="ru-RU" sz="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560" algn="just">
              <a:lnSpc>
                <a:spcPct val="100000"/>
              </a:lnSpc>
            </a:pPr>
            <a:r>
              <a:rPr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Создавать</a:t>
            </a: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поддерживать </a:t>
            </a:r>
            <a:r>
              <a:rPr sz="20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деятельность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внутри</a:t>
            </a:r>
            <a:r>
              <a:rPr sz="2000" b="1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сообщества</a:t>
            </a:r>
            <a:r>
              <a:rPr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" algn="just">
              <a:lnSpc>
                <a:spcPct val="10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Включать ДМО  в мероприятия по повышению</a:t>
            </a:r>
            <a:r>
              <a:rPr lang="ru-RU" sz="2000" b="1" spc="-1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квалификации.</a:t>
            </a:r>
          </a:p>
          <a:p>
            <a:pPr marL="22860" algn="just">
              <a:lnSpc>
                <a:spcPct val="100000"/>
              </a:lnSpc>
              <a:spcBef>
                <a:spcPts val="5"/>
              </a:spcBef>
            </a:pPr>
            <a:endParaRPr lang="ru-RU" sz="800" b="1" spc="-5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" algn="just">
              <a:lnSpc>
                <a:spcPct val="100000"/>
              </a:lnSpc>
              <a:spcBef>
                <a:spcPts val="5"/>
              </a:spcBef>
            </a:pP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Учитывать </a:t>
            </a:r>
            <a:r>
              <a:rPr lang="ru-RU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результативность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участия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педагогических работников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мероприятиях ДМО при аттестации</a:t>
            </a:r>
            <a:r>
              <a:rPr lang="ru-RU" sz="2000" b="1" spc="-1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квалификационную</a:t>
            </a:r>
            <a:r>
              <a:rPr lang="ru-RU" sz="20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категорию.</a:t>
            </a:r>
          </a:p>
          <a:p>
            <a:pPr marL="22860" algn="just">
              <a:lnSpc>
                <a:spcPct val="100000"/>
              </a:lnSpc>
            </a:pP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ресурс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сетевого </a:t>
            </a:r>
            <a:r>
              <a:rPr lang="ru-RU" sz="20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педагогического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сообщества для</a:t>
            </a:r>
            <a:r>
              <a:rPr lang="ru-RU" sz="2000" b="1" spc="-9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организационно-методического  сопровождения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межкурсовой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период, и при </a:t>
            </a: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 </a:t>
            </a:r>
            <a:r>
              <a:rPr lang="ru-RU" sz="20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проведению</a:t>
            </a:r>
            <a:r>
              <a:rPr lang="ru-RU" sz="2000" b="1" spc="-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ГИА.</a:t>
            </a:r>
            <a:endParaRPr sz="2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5560">
              <a:lnSpc>
                <a:spcPct val="100000"/>
              </a:lnSpc>
            </a:pP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Привлекать </a:t>
            </a:r>
            <a:r>
              <a:rPr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новых</a:t>
            </a:r>
            <a:r>
              <a:rPr sz="2000" b="1" spc="-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участников.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IV</a:t>
            </a:r>
            <a:r>
              <a:rPr lang="ru-RU" b="1" dirty="0" smtClean="0">
                <a:solidFill>
                  <a:schemeClr val="tx2"/>
                </a:solidFill>
              </a:rPr>
              <a:t>. Информационно-методическое обеспечение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Формирование банка дидактических материалов по русскому языку и литературе;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Формирование банка лучших педагогических практик, методик и технологий в области филологического образования;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Диссеминация опыта учителей русского языка и литературы в рамках августовской конференции;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Проведение вебинаров по актуальным вопросам образования;</a:t>
            </a:r>
          </a:p>
          <a:p>
            <a:pPr algn="just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Проведение общероссийских мероприятий (совещаний, конференций, съездов, форумов и др.). 	</a:t>
            </a: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521" y="117038"/>
            <a:ext cx="11582400" cy="167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4320"/>
              </a:lnSpc>
            </a:pPr>
            <a:r>
              <a:rPr sz="3600" b="1" spc="-5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Эффективность деятельности </a:t>
            </a:r>
            <a:r>
              <a:rPr sz="3600" b="1" spc="-5" dirty="0" err="1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сетевого</a:t>
            </a:r>
            <a:r>
              <a:rPr sz="3600" b="1" spc="-5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 </a:t>
            </a:r>
            <a:r>
              <a:rPr sz="3600" b="1" spc="-5" dirty="0" err="1" smtClean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профессионального</a:t>
            </a:r>
            <a:r>
              <a:rPr sz="3600" b="1" spc="-5" dirty="0" smtClean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sz="3600" b="1" spc="-5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сообщества </a:t>
            </a:r>
            <a:r>
              <a:rPr sz="3600" b="1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педагогов  </a:t>
            </a:r>
            <a:r>
              <a:rPr sz="3600" b="1" spc="-5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Костромской</a:t>
            </a:r>
            <a:r>
              <a:rPr sz="3600" b="1" spc="-40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 </a:t>
            </a:r>
            <a:r>
              <a:rPr sz="3600" b="1" spc="-5" dirty="0">
                <a:latin typeface="Arial" pitchFamily="34" charset="0"/>
                <a:ea typeface="Segoe UI" panose="020B0502040204020203" pitchFamily="34" charset="0"/>
                <a:cs typeface="Arial" pitchFamily="34" charset="0"/>
              </a:rPr>
              <a:t>области</a:t>
            </a:r>
          </a:p>
        </p:txBody>
      </p:sp>
      <p:sp>
        <p:nvSpPr>
          <p:cNvPr id="3" name="object 3"/>
          <p:cNvSpPr/>
          <p:nvPr/>
        </p:nvSpPr>
        <p:spPr>
          <a:xfrm>
            <a:off x="827657" y="2209800"/>
            <a:ext cx="5181600" cy="1217295"/>
          </a:xfrm>
          <a:custGeom>
            <a:avLst/>
            <a:gdLst/>
            <a:ahLst/>
            <a:cxnLst/>
            <a:rect l="l" t="t" r="r" b="b"/>
            <a:pathLst>
              <a:path w="5181600" h="1217295">
                <a:moveTo>
                  <a:pt x="4978781" y="0"/>
                </a:moveTo>
                <a:lnTo>
                  <a:pt x="202806" y="0"/>
                </a:lnTo>
                <a:lnTo>
                  <a:pt x="156302" y="5356"/>
                </a:lnTo>
                <a:lnTo>
                  <a:pt x="113614" y="20614"/>
                </a:lnTo>
                <a:lnTo>
                  <a:pt x="75958" y="44557"/>
                </a:lnTo>
                <a:lnTo>
                  <a:pt x="44552" y="75965"/>
                </a:lnTo>
                <a:lnTo>
                  <a:pt x="20612" y="113624"/>
                </a:lnTo>
                <a:lnTo>
                  <a:pt x="5355" y="156314"/>
                </a:lnTo>
                <a:lnTo>
                  <a:pt x="0" y="202818"/>
                </a:lnTo>
                <a:lnTo>
                  <a:pt x="0" y="1013967"/>
                </a:lnTo>
                <a:lnTo>
                  <a:pt x="5355" y="1060472"/>
                </a:lnTo>
                <a:lnTo>
                  <a:pt x="20612" y="1103162"/>
                </a:lnTo>
                <a:lnTo>
                  <a:pt x="44552" y="1140821"/>
                </a:lnTo>
                <a:lnTo>
                  <a:pt x="75958" y="1172229"/>
                </a:lnTo>
                <a:lnTo>
                  <a:pt x="113614" y="1196172"/>
                </a:lnTo>
                <a:lnTo>
                  <a:pt x="156302" y="1211430"/>
                </a:lnTo>
                <a:lnTo>
                  <a:pt x="202806" y="1216787"/>
                </a:lnTo>
                <a:lnTo>
                  <a:pt x="4978781" y="1216787"/>
                </a:lnTo>
                <a:lnTo>
                  <a:pt x="5025285" y="1211430"/>
                </a:lnTo>
                <a:lnTo>
                  <a:pt x="5067975" y="1196172"/>
                </a:lnTo>
                <a:lnTo>
                  <a:pt x="5105634" y="1172229"/>
                </a:lnTo>
                <a:lnTo>
                  <a:pt x="5137042" y="1140821"/>
                </a:lnTo>
                <a:lnTo>
                  <a:pt x="5160985" y="1103162"/>
                </a:lnTo>
                <a:lnTo>
                  <a:pt x="5176243" y="1060472"/>
                </a:lnTo>
                <a:lnTo>
                  <a:pt x="5181600" y="1013967"/>
                </a:lnTo>
                <a:lnTo>
                  <a:pt x="5181600" y="202818"/>
                </a:lnTo>
                <a:lnTo>
                  <a:pt x="5176243" y="156314"/>
                </a:lnTo>
                <a:lnTo>
                  <a:pt x="5160985" y="113624"/>
                </a:lnTo>
                <a:lnTo>
                  <a:pt x="5137042" y="75965"/>
                </a:lnTo>
                <a:lnTo>
                  <a:pt x="5105634" y="44557"/>
                </a:lnTo>
                <a:lnTo>
                  <a:pt x="5067975" y="20614"/>
                </a:lnTo>
                <a:lnTo>
                  <a:pt x="5025285" y="5356"/>
                </a:lnTo>
                <a:lnTo>
                  <a:pt x="497878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0338" y="2562605"/>
            <a:ext cx="4623435" cy="3827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Критерии:</a:t>
            </a:r>
            <a:endParaRPr sz="2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250825" marR="419100" indent="-228600">
              <a:lnSpc>
                <a:spcPct val="91700"/>
              </a:lnSpc>
              <a:spcBef>
                <a:spcPts val="5"/>
              </a:spcBef>
              <a:buChar char="•"/>
              <a:tabLst>
                <a:tab pos="251460" algn="l"/>
              </a:tabLst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качество </a:t>
            </a:r>
            <a:r>
              <a:rPr sz="2000" b="1" dirty="0">
                <a:latin typeface="Arial" pitchFamily="34" charset="0"/>
                <a:cs typeface="Arial" pitchFamily="34" charset="0"/>
              </a:rPr>
              <a:t>и доступность ресурсов,  сформированной информационно</a:t>
            </a:r>
            <a:r>
              <a:rPr sz="2000" b="1" spc="-114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latin typeface="Arial" pitchFamily="34" charset="0"/>
                <a:cs typeface="Arial" pitchFamily="34" charset="0"/>
              </a:rPr>
              <a:t>– 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методической</a:t>
            </a:r>
            <a:r>
              <a:rPr sz="2000" b="1" spc="-10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среды;</a:t>
            </a:r>
            <a:endParaRPr sz="2000" b="1" dirty="0">
              <a:latin typeface="Arial" pitchFamily="34" charset="0"/>
              <a:cs typeface="Arial" pitchFamily="34" charset="0"/>
            </a:endParaRPr>
          </a:p>
          <a:p>
            <a:pPr marL="250825" marR="5080" indent="-228600">
              <a:lnSpc>
                <a:spcPct val="91800"/>
              </a:lnSpc>
              <a:spcBef>
                <a:spcPts val="470"/>
              </a:spcBef>
              <a:buChar char="•"/>
              <a:tabLst>
                <a:tab pos="251460" algn="l"/>
              </a:tabLst>
            </a:pPr>
            <a:r>
              <a:rPr sz="2000" b="1" spc="-5" dirty="0">
                <a:latin typeface="Arial" pitchFamily="34" charset="0"/>
                <a:cs typeface="Arial" pitchFamily="34" charset="0"/>
              </a:rPr>
              <a:t>продуктивность информационного 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взаимодействия педагогов </a:t>
            </a:r>
            <a:r>
              <a:rPr sz="2000" b="1" dirty="0">
                <a:latin typeface="Arial" pitchFamily="34" charset="0"/>
                <a:cs typeface="Arial" pitchFamily="34" charset="0"/>
              </a:rPr>
              <a:t>–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участников  </a:t>
            </a:r>
            <a:r>
              <a:rPr sz="2000" b="1" dirty="0">
                <a:latin typeface="Arial" pitchFamily="34" charset="0"/>
                <a:cs typeface="Arial" pitchFamily="34" charset="0"/>
              </a:rPr>
              <a:t>проекта;</a:t>
            </a:r>
          </a:p>
          <a:p>
            <a:pPr marL="250825" marR="82550" indent="-228600">
              <a:lnSpc>
                <a:spcPts val="2200"/>
              </a:lnSpc>
              <a:spcBef>
                <a:spcPts val="525"/>
              </a:spcBef>
              <a:buChar char="•"/>
              <a:tabLst>
                <a:tab pos="251460" algn="l"/>
              </a:tabLst>
            </a:pPr>
            <a:r>
              <a:rPr sz="2000" b="1" spc="-10" dirty="0">
                <a:latin typeface="Arial" pitchFamily="34" charset="0"/>
                <a:cs typeface="Arial" pitchFamily="34" charset="0"/>
              </a:rPr>
              <a:t>удовлетворенность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участников </a:t>
            </a:r>
            <a:r>
              <a:rPr sz="2000" b="1" dirty="0">
                <a:latin typeface="Arial" pitchFamily="34" charset="0"/>
                <a:cs typeface="Arial" pitchFamily="34" charset="0"/>
              </a:rPr>
              <a:t>проекта  </a:t>
            </a:r>
            <a:r>
              <a:rPr sz="2000" b="1" spc="-10" dirty="0">
                <a:latin typeface="Arial" pitchFamily="34" charset="0"/>
                <a:cs typeface="Arial" pitchFamily="34" charset="0"/>
              </a:rPr>
              <a:t>деятельностью</a:t>
            </a:r>
            <a:r>
              <a:rPr sz="2000" b="1" spc="-60" dirty="0"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latin typeface="Arial" pitchFamily="34" charset="0"/>
                <a:cs typeface="Arial" pitchFamily="34" charset="0"/>
              </a:rPr>
              <a:t>РСМО.</a:t>
            </a:r>
            <a:endParaRPr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1838705"/>
            <a:ext cx="5867400" cy="600075"/>
          </a:xfrm>
          <a:custGeom>
            <a:avLst/>
            <a:gdLst/>
            <a:ahLst/>
            <a:cxnLst/>
            <a:rect l="l" t="t" r="r" b="b"/>
            <a:pathLst>
              <a:path w="5867400" h="600075">
                <a:moveTo>
                  <a:pt x="5767451" y="0"/>
                </a:moveTo>
                <a:lnTo>
                  <a:pt x="99949" y="0"/>
                </a:lnTo>
                <a:lnTo>
                  <a:pt x="61025" y="7846"/>
                </a:lnTo>
                <a:lnTo>
                  <a:pt x="29257" y="29241"/>
                </a:lnTo>
                <a:lnTo>
                  <a:pt x="7848" y="60971"/>
                </a:lnTo>
                <a:lnTo>
                  <a:pt x="0" y="99822"/>
                </a:lnTo>
                <a:lnTo>
                  <a:pt x="0" y="499618"/>
                </a:lnTo>
                <a:lnTo>
                  <a:pt x="7848" y="538541"/>
                </a:lnTo>
                <a:lnTo>
                  <a:pt x="29257" y="570309"/>
                </a:lnTo>
                <a:lnTo>
                  <a:pt x="61025" y="591718"/>
                </a:lnTo>
                <a:lnTo>
                  <a:pt x="99949" y="599567"/>
                </a:lnTo>
                <a:lnTo>
                  <a:pt x="5767451" y="599567"/>
                </a:lnTo>
                <a:lnTo>
                  <a:pt x="5806374" y="591718"/>
                </a:lnTo>
                <a:lnTo>
                  <a:pt x="5838142" y="570309"/>
                </a:lnTo>
                <a:lnTo>
                  <a:pt x="5859551" y="538541"/>
                </a:lnTo>
                <a:lnTo>
                  <a:pt x="5867400" y="499618"/>
                </a:lnTo>
                <a:lnTo>
                  <a:pt x="5867400" y="99822"/>
                </a:lnTo>
                <a:lnTo>
                  <a:pt x="5859551" y="60971"/>
                </a:lnTo>
                <a:lnTo>
                  <a:pt x="5838142" y="29241"/>
                </a:lnTo>
                <a:lnTo>
                  <a:pt x="5806374" y="7846"/>
                </a:lnTo>
                <a:lnTo>
                  <a:pt x="576745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Результаты:</a:t>
            </a:r>
          </a:p>
          <a:p>
            <a:pPr marL="302895" marR="401320" indent="-228600">
              <a:lnSpc>
                <a:spcPct val="91800"/>
              </a:lnSpc>
              <a:spcBef>
                <a:spcPts val="1260"/>
              </a:spcBef>
              <a:buChar char="•"/>
              <a:tabLst>
                <a:tab pos="303530" algn="l"/>
              </a:tabLst>
            </a:pPr>
            <a:r>
              <a:rPr sz="2000" b="0" spc="-15" dirty="0">
                <a:latin typeface="Calibri"/>
                <a:cs typeface="Calibri"/>
              </a:rPr>
              <a:t>Доля </a:t>
            </a:r>
            <a:r>
              <a:rPr sz="2000" b="0" spc="-10" dirty="0">
                <a:latin typeface="Calibri"/>
                <a:cs typeface="Calibri"/>
              </a:rPr>
              <a:t>педагогов, </a:t>
            </a:r>
            <a:r>
              <a:rPr sz="2000" b="0" dirty="0">
                <a:latin typeface="Calibri"/>
                <a:cs typeface="Calibri"/>
              </a:rPr>
              <a:t>активно участвующих в  мероприятиях </a:t>
            </a:r>
            <a:r>
              <a:rPr sz="2000" b="0" spc="-5" dirty="0">
                <a:latin typeface="Calibri"/>
                <a:cs typeface="Calibri"/>
              </a:rPr>
              <a:t>сетевого</a:t>
            </a:r>
            <a:r>
              <a:rPr sz="2000" b="0" spc="-60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профессионального  </a:t>
            </a:r>
            <a:r>
              <a:rPr sz="2000" b="0" dirty="0">
                <a:latin typeface="Calibri"/>
                <a:cs typeface="Calibri"/>
              </a:rPr>
              <a:t>сообщества в </a:t>
            </a:r>
            <a:r>
              <a:rPr sz="2000" b="0" spc="-5" dirty="0">
                <a:latin typeface="Calibri"/>
                <a:cs typeface="Calibri"/>
              </a:rPr>
              <a:t>среднем составляет</a:t>
            </a:r>
            <a:r>
              <a:rPr sz="2000" b="0" spc="-100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22-27%.</a:t>
            </a:r>
            <a:endParaRPr sz="2000" dirty="0">
              <a:latin typeface="Calibri"/>
              <a:cs typeface="Calibri"/>
            </a:endParaRPr>
          </a:p>
          <a:p>
            <a:pPr marL="302895" marR="195580" indent="-228600">
              <a:lnSpc>
                <a:spcPct val="91700"/>
              </a:lnSpc>
              <a:spcBef>
                <a:spcPts val="475"/>
              </a:spcBef>
              <a:buChar char="•"/>
              <a:tabLst>
                <a:tab pos="303530" algn="l"/>
              </a:tabLst>
            </a:pPr>
            <a:r>
              <a:rPr sz="2000" b="0" spc="-5" dirty="0">
                <a:latin typeface="Calibri"/>
                <a:cs typeface="Calibri"/>
              </a:rPr>
              <a:t>Наиболее </a:t>
            </a:r>
            <a:r>
              <a:rPr sz="2000" b="0" dirty="0">
                <a:latin typeface="Calibri"/>
                <a:cs typeface="Calibri"/>
              </a:rPr>
              <a:t>интересными и </a:t>
            </a:r>
            <a:r>
              <a:rPr sz="2000" b="0" spc="-5" dirty="0">
                <a:latin typeface="Calibri"/>
                <a:cs typeface="Calibri"/>
              </a:rPr>
              <a:t>продуктивными  </a:t>
            </a:r>
            <a:r>
              <a:rPr sz="2000" b="0" dirty="0">
                <a:latin typeface="Calibri"/>
                <a:cs typeface="Calibri"/>
              </a:rPr>
              <a:t>формами работы называют: </a:t>
            </a:r>
            <a:r>
              <a:rPr sz="2000" b="0" spc="-5" dirty="0">
                <a:latin typeface="Calibri"/>
                <a:cs typeface="Calibri"/>
              </a:rPr>
              <a:t>дистанционный  </a:t>
            </a:r>
            <a:r>
              <a:rPr sz="2000" b="0" dirty="0">
                <a:latin typeface="Calibri"/>
                <a:cs typeface="Calibri"/>
              </a:rPr>
              <a:t>мастер-класс, </a:t>
            </a:r>
            <a:r>
              <a:rPr sz="2000" b="0" spc="-5" dirty="0">
                <a:latin typeface="Calibri"/>
                <a:cs typeface="Calibri"/>
              </a:rPr>
              <a:t>дистанционный </a:t>
            </a:r>
            <a:r>
              <a:rPr sz="2000" b="0" spc="-15" dirty="0">
                <a:latin typeface="Calibri"/>
                <a:cs typeface="Calibri"/>
              </a:rPr>
              <a:t>тренинг,  </a:t>
            </a:r>
            <a:r>
              <a:rPr sz="2000" b="0" spc="-5" dirty="0">
                <a:latin typeface="Calibri"/>
                <a:cs typeface="Calibri"/>
              </a:rPr>
              <a:t>дистанционный семинар </a:t>
            </a:r>
            <a:r>
              <a:rPr sz="2000" b="0" dirty="0">
                <a:latin typeface="Calibri"/>
                <a:cs typeface="Calibri"/>
              </a:rPr>
              <a:t>(вебинар), </a:t>
            </a:r>
            <a:r>
              <a:rPr sz="2000" b="0" spc="-5" dirty="0">
                <a:latin typeface="Calibri"/>
                <a:cs typeface="Calibri"/>
              </a:rPr>
              <a:t>открытое  обсуждение </a:t>
            </a:r>
            <a:r>
              <a:rPr sz="2000" b="0" dirty="0">
                <a:latin typeface="Calibri"/>
                <a:cs typeface="Calibri"/>
              </a:rPr>
              <a:t>актуальных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вопросов.</a:t>
            </a:r>
            <a:endParaRPr sz="2000" dirty="0">
              <a:latin typeface="Calibri"/>
              <a:cs typeface="Calibri"/>
            </a:endParaRPr>
          </a:p>
          <a:p>
            <a:pPr marL="302895" marR="5080" indent="-228600">
              <a:lnSpc>
                <a:spcPct val="91500"/>
              </a:lnSpc>
              <a:spcBef>
                <a:spcPts val="490"/>
              </a:spcBef>
              <a:buChar char="•"/>
              <a:tabLst>
                <a:tab pos="303530" algn="l"/>
              </a:tabLst>
            </a:pPr>
            <a:r>
              <a:rPr sz="2000" b="0" spc="-20" dirty="0">
                <a:latin typeface="Calibri"/>
                <a:cs typeface="Calibri"/>
              </a:rPr>
              <a:t>Трудностями </a:t>
            </a:r>
            <a:r>
              <a:rPr sz="2000" b="0" dirty="0">
                <a:latin typeface="Calibri"/>
                <a:cs typeface="Calibri"/>
              </a:rPr>
              <a:t>и </a:t>
            </a:r>
            <a:r>
              <a:rPr sz="2000" b="0" spc="-15" dirty="0">
                <a:latin typeface="Calibri"/>
                <a:cs typeface="Calibri"/>
              </a:rPr>
              <a:t>нежеланием </a:t>
            </a:r>
            <a:r>
              <a:rPr sz="2000" b="0" dirty="0">
                <a:latin typeface="Calibri"/>
                <a:cs typeface="Calibri"/>
              </a:rPr>
              <a:t>участия в  мероприятиях </a:t>
            </a:r>
            <a:r>
              <a:rPr sz="2000" b="0" spc="-5" dirty="0">
                <a:latin typeface="Calibri"/>
                <a:cs typeface="Calibri"/>
              </a:rPr>
              <a:t>дистанционного </a:t>
            </a:r>
            <a:r>
              <a:rPr sz="2000" b="0" spc="-15" dirty="0">
                <a:latin typeface="Calibri"/>
                <a:cs typeface="Calibri"/>
              </a:rPr>
              <a:t>методического  </a:t>
            </a:r>
            <a:r>
              <a:rPr sz="2000" b="0" spc="-5" dirty="0">
                <a:latin typeface="Calibri"/>
                <a:cs typeface="Calibri"/>
              </a:rPr>
              <a:t>объединения становятся технические</a:t>
            </a:r>
            <a:r>
              <a:rPr sz="2000" b="0" spc="-55" dirty="0">
                <a:latin typeface="Calibri"/>
                <a:cs typeface="Calibri"/>
              </a:rPr>
              <a:t> </a:t>
            </a:r>
            <a:r>
              <a:rPr sz="2000" b="0" dirty="0">
                <a:latin typeface="Calibri"/>
                <a:cs typeface="Calibri"/>
              </a:rPr>
              <a:t>причины,  </a:t>
            </a:r>
            <a:r>
              <a:rPr sz="2000" b="0" spc="-5" dirty="0">
                <a:latin typeface="Calibri"/>
                <a:cs typeface="Calibri"/>
              </a:rPr>
              <a:t>низкая </a:t>
            </a:r>
            <a:r>
              <a:rPr sz="2000" b="0" dirty="0">
                <a:latin typeface="Calibri"/>
                <a:cs typeface="Calibri"/>
              </a:rPr>
              <a:t>мотивация, </a:t>
            </a:r>
            <a:r>
              <a:rPr sz="2000" b="0" spc="-5" dirty="0">
                <a:latin typeface="Calibri"/>
                <a:cs typeface="Calibri"/>
              </a:rPr>
              <a:t>большая нагрузка учителя,  низкая ИКТ-компетентность, </a:t>
            </a:r>
            <a:r>
              <a:rPr sz="2000" b="0" spc="-15" dirty="0">
                <a:latin typeface="Calibri"/>
                <a:cs typeface="Calibri"/>
              </a:rPr>
              <a:t>неудобное </a:t>
            </a:r>
            <a:r>
              <a:rPr sz="2000" b="0" dirty="0">
                <a:latin typeface="Calibri"/>
                <a:cs typeface="Calibri"/>
              </a:rPr>
              <a:t>время  </a:t>
            </a:r>
            <a:r>
              <a:rPr sz="2000" b="0" spc="-5" dirty="0">
                <a:latin typeface="Calibri"/>
                <a:cs typeface="Calibri"/>
              </a:rPr>
              <a:t>проведения заседаний или </a:t>
            </a:r>
            <a:r>
              <a:rPr sz="2000" b="0" dirty="0">
                <a:latin typeface="Calibri"/>
                <a:cs typeface="Calibri"/>
              </a:rPr>
              <a:t>неактуальная</a:t>
            </a:r>
            <a:r>
              <a:rPr sz="2000" b="0" spc="-75" dirty="0">
                <a:latin typeface="Calibri"/>
                <a:cs typeface="Calibri"/>
              </a:rPr>
              <a:t> </a:t>
            </a:r>
            <a:r>
              <a:rPr sz="2000" b="0" spc="-5" dirty="0">
                <a:latin typeface="Calibri"/>
                <a:cs typeface="Calibri"/>
              </a:rPr>
              <a:t>тема.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72200" y="1825625"/>
            <a:ext cx="5867400" cy="4765675"/>
          </a:xfrm>
          <a:custGeom>
            <a:avLst/>
            <a:gdLst/>
            <a:ahLst/>
            <a:cxnLst/>
            <a:rect l="l" t="t" r="r" b="b"/>
            <a:pathLst>
              <a:path w="5867400" h="4765675">
                <a:moveTo>
                  <a:pt x="0" y="4765675"/>
                </a:moveTo>
                <a:lnTo>
                  <a:pt x="5867400" y="4765675"/>
                </a:lnTo>
                <a:lnTo>
                  <a:pt x="5867400" y="0"/>
                </a:lnTo>
                <a:lnTo>
                  <a:pt x="0" y="0"/>
                </a:lnTo>
                <a:lnTo>
                  <a:pt x="0" y="4765675"/>
                </a:lnTo>
                <a:close/>
              </a:path>
            </a:pathLst>
          </a:custGeom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018" y="332656"/>
            <a:ext cx="10390716" cy="146280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мероприятий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1" y="2133600"/>
            <a:ext cx="11521017" cy="4724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профессиональной экспертизы измерительных (диагностических) материалов, 	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модели проведения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сочинения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всероссийских проверочных работ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</a:t>
            </a:r>
            <a:b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4–7 классов (ежегодно)	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процедуры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аттестации учителей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(2017–2020 </a:t>
            </a:r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 и иных конкурсных мероприятий для учителей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 преподавателей русского языка и литературы 	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всероссийского конкурса сочинений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для школьников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Всероссийского конкурса юных чтецов </a:t>
            </a:r>
            <a:r>
              <a:rPr lang="ru-RU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«Живая классика»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Формирование и публикация единого перечня федеральных и межрегиональных мероприятий по русскому языку и литературе на календарный год 	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549275"/>
            <a:ext cx="9933756" cy="71913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Механизмы реализации Концепции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2017713"/>
            <a:ext cx="11508317" cy="41148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Использовать различные средства повышения мотивации обучающихся к чтению.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Организовать участие школьников в творческих конкурсах и олимпиадах.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Применять различные приемы и формы работы по популяризации русского языка и литературы.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учительские компетенции, повышать квалификацию.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51" y="692150"/>
            <a:ext cx="10725149" cy="6492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методического характера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344" y="2017713"/>
            <a:ext cx="11185741" cy="4114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Учебные предметы "Русский язык" и "Литература"  направлены  на формирование   </a:t>
            </a:r>
            <a:r>
              <a:rPr lang="ru-RU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разных   компетенций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и   предполагают    </a:t>
            </a:r>
            <a:r>
              <a:rPr lang="ru-RU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различные методические   подходы   и   формы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организации    образовательной деятельности.   Вместе   с    тем    ФГОС среднего общего образования  установлены </a:t>
            </a:r>
            <a:r>
              <a:rPr lang="ru-RU" sz="32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единые  требования  к  результатам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освоения   предметной   области "Русский язык и литература»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Кадровые проблемы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2" y="2017712"/>
            <a:ext cx="11676765" cy="4579639"/>
          </a:xfrm>
        </p:spPr>
        <p:txBody>
          <a:bodyPr>
            <a:normAutofit fontScale="70000" lnSpcReduction="2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Система   подготовки 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  дополнительного   профессионального образования учителей русского языка и литературы 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 в  полной  мере отвечает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современным требованиям в части формирования  компетенций, необходимых для 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преподавания в многоязычной среде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предусмотренных профессиональным стандартом «Педагог». </a:t>
            </a:r>
          </a:p>
          <a:p>
            <a:pPr algn="just" eaLnBrk="1" hangingPunct="1">
              <a:lnSpc>
                <a:spcPct val="80000"/>
              </a:lnSpc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Профессиональная  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учителей русского  языка  и литературы носит 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несистемный характер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оценки  качества  работы  учителей  русского  языка  и литературы, в частности </a:t>
            </a:r>
            <a:r>
              <a:rPr lang="ru-RU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аттестация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носит формальный характер, не способствует их профессиональному росту.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Концепции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2017713"/>
            <a:ext cx="11137900" cy="41148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sz="2000" dirty="0" smtClean="0"/>
          </a:p>
          <a:p>
            <a:pPr algn="just" eaLnBrk="1" hangingPunct="1">
              <a:lnSpc>
                <a:spcPct val="170000"/>
              </a:lnSpc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 настоящей  Концепции   обеспечит   новый   уровень изучения и преподавания русского языка и литературы.</a:t>
            </a:r>
          </a:p>
          <a:p>
            <a:pPr algn="just" eaLnBrk="1" hangingPunct="1">
              <a:lnSpc>
                <a:spcPct val="80000"/>
              </a:lnSpc>
            </a:pPr>
            <a:endParaRPr lang="ru-RU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70000"/>
              </a:lnSpc>
            </a:pPr>
            <a:r>
              <a:rPr lang="ru-RU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Планируемым механизмом реализации настоящей Концепции является включение 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соответствующих  задач  в   осуществляемые   мероприятия целевых федеральных и региональных  программ  и  программ  развития отдельных  образовательных  организаций.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353" y="2060576"/>
            <a:ext cx="11496848" cy="4321175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задачами развития системы  изучения и  преподавания  русского языка и литературы  в образовательных  организациях  в  Российской Федерации являются: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содержания  образовательных  программ   русского языка  и  литературы  на  всех  уровнях   общего   образования;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  преподавателей  русского  языка  и литературы;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популяризация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русского языка и литературы.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иро1 (Широкоформатный)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1" id="{4A0EAB06-ABF7-4637-9106-F3432C47BED1}" vid="{2E48D4C3-B77D-410B-89EE-E90A7F82F5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B2B7BE-EAB1-47AF-A3AE-A26A1858519B}"/>
</file>

<file path=customXml/itemProps2.xml><?xml version="1.0" encoding="utf-8"?>
<ds:datastoreItem xmlns:ds="http://schemas.openxmlformats.org/officeDocument/2006/customXml" ds:itemID="{10E14AC3-120A-482C-97AD-C2BEC78ECFC0}"/>
</file>

<file path=customXml/itemProps3.xml><?xml version="1.0" encoding="utf-8"?>
<ds:datastoreItem xmlns:ds="http://schemas.openxmlformats.org/officeDocument/2006/customXml" ds:itemID="{E8D6D458-0CE1-404B-B7BD-AB2037C34B35}"/>
</file>

<file path=docProps/app.xml><?xml version="1.0" encoding="utf-8"?>
<Properties xmlns="http://schemas.openxmlformats.org/officeDocument/2006/extended-properties" xmlns:vt="http://schemas.openxmlformats.org/officeDocument/2006/docPropsVTypes">
  <Template>коиро1 (Широкоформатный)</Template>
  <TotalTime>723</TotalTime>
  <Words>2119</Words>
  <Application>Microsoft Office PowerPoint</Application>
  <PresentationFormat>Широкоэкранный</PresentationFormat>
  <Paragraphs>304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Century Gothic</vt:lpstr>
      <vt:lpstr>Garamond</vt:lpstr>
      <vt:lpstr>Segoe UI</vt:lpstr>
      <vt:lpstr>Segoe UI Light</vt:lpstr>
      <vt:lpstr>Times New Roman</vt:lpstr>
      <vt:lpstr>Wingdings</vt:lpstr>
      <vt:lpstr>коиро1 (Широкоформатный)</vt:lpstr>
      <vt:lpstr>Механизмы реализации Концепции преподавания русского языка и литературы в образовательных организациях  Костромской области</vt:lpstr>
      <vt:lpstr>Цель концепции</vt:lpstr>
      <vt:lpstr>Концепция преподавания русского языка и литературы в образовательных организациях Российской Федерации</vt:lpstr>
      <vt:lpstr>Проблемы чтения и понимания текста современными школьниками </vt:lpstr>
      <vt:lpstr>Проблемы  содержательного характера </vt:lpstr>
      <vt:lpstr>Проблемы методического характера</vt:lpstr>
      <vt:lpstr>Кадровые проблемы</vt:lpstr>
      <vt:lpstr>Реализация Концепции</vt:lpstr>
      <vt:lpstr>Задачи</vt:lpstr>
      <vt:lpstr>План мероприятий  по реализации Концепции преподавания русского языка и литературы</vt:lpstr>
      <vt:lpstr>I. Правовое обеспечение</vt:lpstr>
      <vt:lpstr>Правовое обеспечение МЕРОПРИЯТИЯ</vt:lpstr>
      <vt:lpstr>Правовое обеспечение</vt:lpstr>
      <vt:lpstr>Правовое обеспечение</vt:lpstr>
      <vt:lpstr>II. ОБЩЕСИСТЕМНЫЕ МЕРОПРИЯТИЯ</vt:lpstr>
      <vt:lpstr>Презентация PowerPoint</vt:lpstr>
      <vt:lpstr>Статистика (региональный этап)</vt:lpstr>
      <vt:lpstr>Проходные баллы на заключительный этап</vt:lpstr>
      <vt:lpstr>Презентация PowerPoint</vt:lpstr>
      <vt:lpstr>ВКС-2018</vt:lpstr>
      <vt:lpstr>Среди победителей  3 костромичей</vt:lpstr>
      <vt:lpstr>СБОРНИК</vt:lpstr>
      <vt:lpstr>Базовые национальные ценности</vt:lpstr>
      <vt:lpstr>Форум «Шаг в будущее»</vt:lpstr>
      <vt:lpstr>ИТОГИ 2019 ГОДА</vt:lpstr>
      <vt:lpstr>Областная премия имени  А.А. Григорова</vt:lpstr>
      <vt:lpstr>КОНКУРСЫ ЧТЕЦОВ</vt:lpstr>
      <vt:lpstr>Тотальный диктант</vt:lpstr>
      <vt:lpstr>Концепция краеведческого образования</vt:lpstr>
      <vt:lpstr>III Кадровое обеспечение</vt:lpstr>
      <vt:lpstr>Результат входного оценивания</vt:lpstr>
      <vt:lpstr>Кадровое обеспечение</vt:lpstr>
      <vt:lpstr>Методический конкурс педагогов образовательных организаций Костромской области в 2019 году</vt:lpstr>
      <vt:lpstr>Презентация PowerPoint</vt:lpstr>
      <vt:lpstr>КРИТЕРИИ  оценки материалов</vt:lpstr>
      <vt:lpstr>Приоритетные направления</vt:lpstr>
      <vt:lpstr>Приоритетные направления</vt:lpstr>
      <vt:lpstr>Приоритетные направления</vt:lpstr>
      <vt:lpstr>«Поезд мастеров» 12 мероприятий, 673 педагога</vt:lpstr>
      <vt:lpstr>Выездная многопредметная школа</vt:lpstr>
      <vt:lpstr>Организация стажировок учителей на базе стажировочной площадки</vt:lpstr>
      <vt:lpstr>Новые учебно-методические комплексы и инструменты, в том числе в электронной форме</vt:lpstr>
      <vt:lpstr>Презентация PowerPoint</vt:lpstr>
      <vt:lpstr>ОГБОУ ДПО  «Костромской областной институт развития образования»</vt:lpstr>
      <vt:lpstr>Сетевое педагогическое сообщество Костромской области</vt:lpstr>
      <vt:lpstr>Презентация PowerPoint</vt:lpstr>
      <vt:lpstr>Методическая модель дистанционного методического объединения учителей русского языка и литературы Костромской области</vt:lpstr>
      <vt:lpstr>Методическое сопровождение педагогов http://www.eduportal44.ru/escort/SitePages/Домашняя.aspx</vt:lpstr>
      <vt:lpstr> Обсуждение актуальных вопросов</vt:lpstr>
      <vt:lpstr>Для вовлечения педагогов в активную деятельность  сетевого педагогического сообщества необходимо:</vt:lpstr>
      <vt:lpstr>IV. Информационно-методическое обеспечение</vt:lpstr>
      <vt:lpstr>Эффективность деятельности сетевого  профессионального сообщества педагогов  Костромской области</vt:lpstr>
      <vt:lpstr>План мероприятий</vt:lpstr>
      <vt:lpstr>Механизмы реализации Концепции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Концепции преподавания русского языка и литературы в образовательных организациях Костромской области</dc:title>
  <dc:creator>Елена</dc:creator>
  <cp:lastModifiedBy>Пользователь</cp:lastModifiedBy>
  <cp:revision>160</cp:revision>
  <dcterms:created xsi:type="dcterms:W3CDTF">2019-01-29T18:00:22Z</dcterms:created>
  <dcterms:modified xsi:type="dcterms:W3CDTF">2020-01-13T12:41:16Z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