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colors2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diagrams/layout4.xml" ContentType="application/vnd.openxmlformats-officedocument.drawingml.diagramLayout+xml"/>
  <Override PartName="/ppt/diagrams/layout2.xml" ContentType="application/vnd.openxmlformats-officedocument.drawingml.diagramLayout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theme/theme1.xml" ContentType="application/vnd.openxmlformats-officedocument.theme+xml"/>
  <Override PartName="/ppt/diagrams/layout5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drawing3.xml" ContentType="application/vnd.ms-office.drawingml.diagramDrawing+xml"/>
  <Override PartName="/ppt/diagrams/drawing5.xml" ContentType="application/vnd.ms-office.drawingml.diagramDrawing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2"/>
  </p:notesMasterIdLst>
  <p:handoutMasterIdLst>
    <p:handoutMasterId r:id="rId33"/>
  </p:handoutMasterIdLst>
  <p:sldIdLst>
    <p:sldId id="342" r:id="rId2"/>
    <p:sldId id="445" r:id="rId3"/>
    <p:sldId id="260" r:id="rId4"/>
    <p:sldId id="371" r:id="rId5"/>
    <p:sldId id="471" r:id="rId6"/>
    <p:sldId id="472" r:id="rId7"/>
    <p:sldId id="452" r:id="rId8"/>
    <p:sldId id="425" r:id="rId9"/>
    <p:sldId id="262" r:id="rId10"/>
    <p:sldId id="446" r:id="rId11"/>
    <p:sldId id="448" r:id="rId12"/>
    <p:sldId id="449" r:id="rId13"/>
    <p:sldId id="450" r:id="rId14"/>
    <p:sldId id="447" r:id="rId15"/>
    <p:sldId id="465" r:id="rId16"/>
    <p:sldId id="466" r:id="rId17"/>
    <p:sldId id="468" r:id="rId18"/>
    <p:sldId id="454" r:id="rId19"/>
    <p:sldId id="403" r:id="rId20"/>
    <p:sldId id="441" r:id="rId21"/>
    <p:sldId id="361" r:id="rId22"/>
    <p:sldId id="433" r:id="rId23"/>
    <p:sldId id="365" r:id="rId24"/>
    <p:sldId id="442" r:id="rId25"/>
    <p:sldId id="404" r:id="rId26"/>
    <p:sldId id="435" r:id="rId27"/>
    <p:sldId id="456" r:id="rId28"/>
    <p:sldId id="459" r:id="rId29"/>
    <p:sldId id="470" r:id="rId30"/>
    <p:sldId id="367" r:id="rId31"/>
  </p:sldIdLst>
  <p:sldSz cx="9144000" cy="6858000" type="screen4x3"/>
  <p:notesSz cx="6797675" cy="9926638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 autoAdjust="0"/>
    <p:restoredTop sz="90449" autoAdjust="0"/>
  </p:normalViewPr>
  <p:slideViewPr>
    <p:cSldViewPr snapToGrid="0"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2EFB84-B070-4DC6-B899-FB22BBB36019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88DE6B0-9CC3-4203-A57D-D3F646AD2FAE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Приказ Министерства просвещения России № 104 от 17.03.2020 г</a:t>
          </a:r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. «</a:t>
          </a:r>
          <a:r>
            <a:rPr lang="ru-RU" u="sng" dirty="0" smtClean="0"/>
            <a:t>Об организации образовательной деятельности </a:t>
          </a:r>
          <a:r>
            <a:rPr lang="ru-RU" dirty="0" smtClean="0"/>
            <a:t>в организациях, реализующих программы  начального общего, основного общего,  среднего общего образования, образовательные программы  среднего профессионального образования, соответствующего дополнительного профессионального образования и  дополнительные общеобразовательные программы </a:t>
          </a:r>
          <a:r>
            <a:rPr lang="ru-RU" u="sng" dirty="0" smtClean="0"/>
            <a:t>в условиях распространения новой </a:t>
          </a:r>
          <a:r>
            <a:rPr lang="ru-RU" u="sng" dirty="0" err="1" smtClean="0"/>
            <a:t>коронавирусной</a:t>
          </a:r>
          <a:r>
            <a:rPr lang="ru-RU" u="sng" dirty="0" smtClean="0"/>
            <a:t> инфекции</a:t>
          </a:r>
          <a:r>
            <a:rPr lang="ru-RU" dirty="0" smtClean="0"/>
            <a:t> в  Российской Федерации</a:t>
          </a:r>
          <a:endParaRPr lang="ru-RU" dirty="0"/>
        </a:p>
      </dgm:t>
    </dgm:pt>
    <dgm:pt modelId="{8CF344FC-3812-4FC6-BAC4-7E59ACF826C4}" type="parTrans" cxnId="{4A7A5739-F427-4E7F-8747-D0C57BDAB004}">
      <dgm:prSet/>
      <dgm:spPr/>
      <dgm:t>
        <a:bodyPr/>
        <a:lstStyle/>
        <a:p>
          <a:endParaRPr lang="ru-RU"/>
        </a:p>
      </dgm:t>
    </dgm:pt>
    <dgm:pt modelId="{154C9194-6AA9-49E4-B219-305A6D695D1F}" type="sibTrans" cxnId="{4A7A5739-F427-4E7F-8747-D0C57BDAB004}">
      <dgm:prSet/>
      <dgm:spPr/>
      <dgm:t>
        <a:bodyPr/>
        <a:lstStyle/>
        <a:p>
          <a:endParaRPr lang="ru-RU"/>
        </a:p>
      </dgm:t>
    </dgm:pt>
    <dgm:pt modelId="{3A261569-2BF1-4458-9938-3CCFE01F689F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Письмо Министерства просвещения Российской Федерации  </a:t>
          </a:r>
          <a:r>
            <a:rPr lang="ru-RU" b="1" dirty="0" err="1" smtClean="0">
              <a:solidFill>
                <a:schemeClr val="tx2">
                  <a:lumMod val="75000"/>
                </a:schemeClr>
              </a:solidFill>
            </a:rPr>
            <a:t>1Д</a:t>
          </a: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-39/04 от 19 марта 2020 года </a:t>
          </a:r>
          <a:r>
            <a:rPr lang="ru-RU" dirty="0" smtClean="0"/>
            <a:t>«О </a:t>
          </a:r>
          <a:r>
            <a:rPr lang="ru-RU" u="sng" dirty="0" smtClean="0"/>
            <a:t>Методических рекомендациях </a:t>
          </a:r>
          <a:r>
            <a:rPr lang="ru-RU" dirty="0" smtClean="0"/>
            <a:t>по реализации образовательных программ начального общего, основного общего, среднего общего образования, образовательных программ </a:t>
          </a:r>
          <a:r>
            <a:rPr lang="ru-RU" dirty="0" err="1" smtClean="0"/>
            <a:t>СПО</a:t>
          </a:r>
          <a:r>
            <a:rPr lang="ru-RU" dirty="0" smtClean="0"/>
            <a:t> и дополнительных общеобразовательных программ </a:t>
          </a:r>
          <a:r>
            <a:rPr lang="ru-RU" u="sng" dirty="0" smtClean="0"/>
            <a:t>с применением электронного обучения и дистанционных образовательных технологий»</a:t>
          </a:r>
          <a:endParaRPr lang="ru-RU" u="sng" dirty="0"/>
        </a:p>
      </dgm:t>
    </dgm:pt>
    <dgm:pt modelId="{32735B1D-BD48-42F1-976C-C6BF9ABA172A}" type="parTrans" cxnId="{FA82EF90-C6DB-40F7-AE45-BE50D238E1C9}">
      <dgm:prSet/>
      <dgm:spPr/>
      <dgm:t>
        <a:bodyPr/>
        <a:lstStyle/>
        <a:p>
          <a:endParaRPr lang="ru-RU"/>
        </a:p>
      </dgm:t>
    </dgm:pt>
    <dgm:pt modelId="{D7F0AFEB-9CD6-4FD1-9DE2-9DE5B7E02E36}" type="sibTrans" cxnId="{FA82EF90-C6DB-40F7-AE45-BE50D238E1C9}">
      <dgm:prSet/>
      <dgm:spPr/>
      <dgm:t>
        <a:bodyPr/>
        <a:lstStyle/>
        <a:p>
          <a:endParaRPr lang="ru-RU"/>
        </a:p>
      </dgm:t>
    </dgm:pt>
    <dgm:pt modelId="{DADA7832-1146-4A30-9F22-4BAA2DA2A39A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Приказ департамента образования и науки Костромской области </a:t>
          </a:r>
        </a:p>
        <a:p>
          <a:pPr rtl="0"/>
          <a:r>
            <a:rPr lang="ru-RU" sz="1600" dirty="0" smtClean="0"/>
            <a:t>№554 от 20.03.2020 г. </a:t>
          </a:r>
          <a:r>
            <a:rPr lang="ru-RU" sz="1600" u="sng" dirty="0" smtClean="0"/>
            <a:t>о переходе общеобразовательных организаций на дистанционное </a:t>
          </a:r>
          <a:r>
            <a:rPr lang="ru-RU" sz="1600" dirty="0" smtClean="0"/>
            <a:t>обучение с 01.04 по 12.04 2020 г.</a:t>
          </a:r>
          <a:endParaRPr lang="ru-RU" sz="1600" dirty="0"/>
        </a:p>
      </dgm:t>
    </dgm:pt>
    <dgm:pt modelId="{D0E82929-D4F3-48D9-9D6D-C8641F57AC2D}" type="parTrans" cxnId="{5112D569-711C-4364-9694-F3151A53734F}">
      <dgm:prSet/>
      <dgm:spPr/>
      <dgm:t>
        <a:bodyPr/>
        <a:lstStyle/>
        <a:p>
          <a:endParaRPr lang="ru-RU"/>
        </a:p>
      </dgm:t>
    </dgm:pt>
    <dgm:pt modelId="{7A205BA3-BB9C-4344-ABEF-BF40E0D4E1DB}" type="sibTrans" cxnId="{5112D569-711C-4364-9694-F3151A53734F}">
      <dgm:prSet/>
      <dgm:spPr/>
      <dgm:t>
        <a:bodyPr/>
        <a:lstStyle/>
        <a:p>
          <a:endParaRPr lang="ru-RU"/>
        </a:p>
      </dgm:t>
    </dgm:pt>
    <dgm:pt modelId="{B8EBEDCB-C705-4253-AA99-96C7600CB018}" type="pres">
      <dgm:prSet presAssocID="{E32EFB84-B070-4DC6-B899-FB22BBB360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65E615-1C16-43EC-81CF-7D9DB7ED9856}" type="pres">
      <dgm:prSet presAssocID="{F88DE6B0-9CC3-4203-A57D-D3F646AD2FAE}" presName="parentText" presStyleLbl="node1" presStyleIdx="0" presStyleCnt="3" custLinFactNeighborX="1736" custLinFactNeighborY="-211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592E7-C1B8-41CA-8323-6657CC32C2E9}" type="pres">
      <dgm:prSet presAssocID="{154C9194-6AA9-49E4-B219-305A6D695D1F}" presName="spacer" presStyleCnt="0"/>
      <dgm:spPr/>
    </dgm:pt>
    <dgm:pt modelId="{FBC425CA-2620-4E89-BB51-51DA4771CA42}" type="pres">
      <dgm:prSet presAssocID="{3A261569-2BF1-4458-9938-3CCFE01F689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C3931-5E0E-491D-89F3-E6436096D381}" type="pres">
      <dgm:prSet presAssocID="{D7F0AFEB-9CD6-4FD1-9DE2-9DE5B7E02E36}" presName="spacer" presStyleCnt="0"/>
      <dgm:spPr/>
    </dgm:pt>
    <dgm:pt modelId="{5F3AFC1A-B3F9-42D8-8CAD-7BAC937A948D}" type="pres">
      <dgm:prSet presAssocID="{DADA7832-1146-4A30-9F22-4BAA2DA2A39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7A5739-F427-4E7F-8747-D0C57BDAB004}" srcId="{E32EFB84-B070-4DC6-B899-FB22BBB36019}" destId="{F88DE6B0-9CC3-4203-A57D-D3F646AD2FAE}" srcOrd="0" destOrd="0" parTransId="{8CF344FC-3812-4FC6-BAC4-7E59ACF826C4}" sibTransId="{154C9194-6AA9-49E4-B219-305A6D695D1F}"/>
    <dgm:cxn modelId="{5112D569-711C-4364-9694-F3151A53734F}" srcId="{E32EFB84-B070-4DC6-B899-FB22BBB36019}" destId="{DADA7832-1146-4A30-9F22-4BAA2DA2A39A}" srcOrd="2" destOrd="0" parTransId="{D0E82929-D4F3-48D9-9D6D-C8641F57AC2D}" sibTransId="{7A205BA3-BB9C-4344-ABEF-BF40E0D4E1DB}"/>
    <dgm:cxn modelId="{8350F3C9-095E-4BF1-8DF7-3074A3756DBF}" type="presOf" srcId="{E32EFB84-B070-4DC6-B899-FB22BBB36019}" destId="{B8EBEDCB-C705-4253-AA99-96C7600CB018}" srcOrd="0" destOrd="0" presId="urn:microsoft.com/office/officeart/2005/8/layout/vList2"/>
    <dgm:cxn modelId="{FA82EF90-C6DB-40F7-AE45-BE50D238E1C9}" srcId="{E32EFB84-B070-4DC6-B899-FB22BBB36019}" destId="{3A261569-2BF1-4458-9938-3CCFE01F689F}" srcOrd="1" destOrd="0" parTransId="{32735B1D-BD48-42F1-976C-C6BF9ABA172A}" sibTransId="{D7F0AFEB-9CD6-4FD1-9DE2-9DE5B7E02E36}"/>
    <dgm:cxn modelId="{E40047E4-717D-48EA-87B1-16E464EE3BAA}" type="presOf" srcId="{F88DE6B0-9CC3-4203-A57D-D3F646AD2FAE}" destId="{0565E615-1C16-43EC-81CF-7D9DB7ED9856}" srcOrd="0" destOrd="0" presId="urn:microsoft.com/office/officeart/2005/8/layout/vList2"/>
    <dgm:cxn modelId="{65302EC5-E1FB-40B4-973F-6B85C6612453}" type="presOf" srcId="{3A261569-2BF1-4458-9938-3CCFE01F689F}" destId="{FBC425CA-2620-4E89-BB51-51DA4771CA42}" srcOrd="0" destOrd="0" presId="urn:microsoft.com/office/officeart/2005/8/layout/vList2"/>
    <dgm:cxn modelId="{027DBD2F-25AF-4265-824A-0F288F63D68D}" type="presOf" srcId="{DADA7832-1146-4A30-9F22-4BAA2DA2A39A}" destId="{5F3AFC1A-B3F9-42D8-8CAD-7BAC937A948D}" srcOrd="0" destOrd="0" presId="urn:microsoft.com/office/officeart/2005/8/layout/vList2"/>
    <dgm:cxn modelId="{0A1D9333-D756-4B8F-9F09-30A0A7218F45}" type="presParOf" srcId="{B8EBEDCB-C705-4253-AA99-96C7600CB018}" destId="{0565E615-1C16-43EC-81CF-7D9DB7ED9856}" srcOrd="0" destOrd="0" presId="urn:microsoft.com/office/officeart/2005/8/layout/vList2"/>
    <dgm:cxn modelId="{53B6A3B0-CD9B-47D2-9D21-E64920EA6B3F}" type="presParOf" srcId="{B8EBEDCB-C705-4253-AA99-96C7600CB018}" destId="{DF1592E7-C1B8-41CA-8323-6657CC32C2E9}" srcOrd="1" destOrd="0" presId="urn:microsoft.com/office/officeart/2005/8/layout/vList2"/>
    <dgm:cxn modelId="{FACDA9E0-CFEA-4985-9A6E-4166F5C56331}" type="presParOf" srcId="{B8EBEDCB-C705-4253-AA99-96C7600CB018}" destId="{FBC425CA-2620-4E89-BB51-51DA4771CA42}" srcOrd="2" destOrd="0" presId="urn:microsoft.com/office/officeart/2005/8/layout/vList2"/>
    <dgm:cxn modelId="{84ED7B97-70F8-49A2-85A4-0B9BE6F5D52D}" type="presParOf" srcId="{B8EBEDCB-C705-4253-AA99-96C7600CB018}" destId="{415C3931-5E0E-491D-89F3-E6436096D381}" srcOrd="3" destOrd="0" presId="urn:microsoft.com/office/officeart/2005/8/layout/vList2"/>
    <dgm:cxn modelId="{D02D8F0A-91B2-444B-A8FA-ED78FB7A732A}" type="presParOf" srcId="{B8EBEDCB-C705-4253-AA99-96C7600CB018}" destId="{5F3AFC1A-B3F9-42D8-8CAD-7BAC937A948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6C9652-83A1-4858-8D68-90E19D034CB5}" type="doc">
      <dgm:prSet loTypeId="urn:microsoft.com/office/officeart/2008/layout/PictureAccent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B3452E9-E762-403E-B313-7A6AEA943AF8}">
      <dgm:prSet phldrT="[Текст]" custT="1"/>
      <dgm:spPr/>
      <dgm:t>
        <a:bodyPr/>
        <a:lstStyle/>
        <a:p>
          <a:r>
            <a:rPr lang="ru-RU" sz="2800" dirty="0"/>
            <a:t>Алгоритм </a:t>
          </a:r>
          <a:r>
            <a:rPr lang="ru-RU" sz="2800" dirty="0" smtClean="0"/>
            <a:t>действий  по организации процесса обучения</a:t>
          </a:r>
          <a:endParaRPr lang="ru-RU" sz="2800" dirty="0"/>
        </a:p>
      </dgm:t>
    </dgm:pt>
    <dgm:pt modelId="{AEA2C335-AB54-40C8-ABC2-8A5BA481674C}" type="parTrans" cxnId="{BFB14261-9062-4916-AB8F-48CAE3B40293}">
      <dgm:prSet/>
      <dgm:spPr/>
      <dgm:t>
        <a:bodyPr/>
        <a:lstStyle/>
        <a:p>
          <a:endParaRPr lang="ru-RU"/>
        </a:p>
      </dgm:t>
    </dgm:pt>
    <dgm:pt modelId="{A138BBF1-BEC9-4843-B77C-2CD7BC8B526F}" type="sibTrans" cxnId="{BFB14261-9062-4916-AB8F-48CAE3B40293}">
      <dgm:prSet/>
      <dgm:spPr/>
      <dgm:t>
        <a:bodyPr/>
        <a:lstStyle/>
        <a:p>
          <a:endParaRPr lang="ru-RU"/>
        </a:p>
      </dgm:t>
    </dgm:pt>
    <dgm:pt modelId="{BA34BAB1-DE4C-4E64-8596-8C2DABC2E803}">
      <dgm:prSet phldrT="[Текст]" custT="1"/>
      <dgm:spPr/>
      <dgm:t>
        <a:bodyPr/>
        <a:lstStyle/>
        <a:p>
          <a:r>
            <a:rPr lang="ru-RU" sz="1100" dirty="0"/>
            <a:t> </a:t>
          </a:r>
          <a:r>
            <a:rPr lang="ru-RU" sz="1600" dirty="0"/>
            <a:t>Информирование обучающихся и их родителей о реализации образовательных программ или их частей с применением </a:t>
          </a:r>
          <a:r>
            <a:rPr lang="ru-RU" sz="1600" dirty="0" smtClean="0"/>
            <a:t>электронного обучения или дистанционных </a:t>
          </a:r>
          <a:r>
            <a:rPr lang="ru-RU" sz="1600" dirty="0"/>
            <a:t>образовательных технологий, в том числе </a:t>
          </a:r>
          <a:r>
            <a:rPr lang="ru-RU" sz="1600" dirty="0" smtClean="0"/>
            <a:t>знакомство </a:t>
          </a:r>
          <a:r>
            <a:rPr lang="ru-RU" sz="1600" dirty="0"/>
            <a:t>с расписанием занятий, графиком проведения контрольных работ, </a:t>
          </a:r>
          <a:r>
            <a:rPr lang="ru-RU" sz="1600" dirty="0" smtClean="0"/>
            <a:t>консультаций. </a:t>
          </a:r>
        </a:p>
        <a:p>
          <a:endParaRPr lang="ru-RU" sz="1100" dirty="0"/>
        </a:p>
      </dgm:t>
    </dgm:pt>
    <dgm:pt modelId="{DBD32E8B-48E6-438E-86D1-091D6DA22E12}" type="parTrans" cxnId="{7775FF9B-85B1-4484-B697-DFCC844D3BDA}">
      <dgm:prSet/>
      <dgm:spPr/>
      <dgm:t>
        <a:bodyPr/>
        <a:lstStyle/>
        <a:p>
          <a:endParaRPr lang="ru-RU"/>
        </a:p>
      </dgm:t>
    </dgm:pt>
    <dgm:pt modelId="{AB564519-6BEF-4017-B230-3B8359624544}" type="sibTrans" cxnId="{7775FF9B-85B1-4484-B697-DFCC844D3BDA}">
      <dgm:prSet/>
      <dgm:spPr/>
      <dgm:t>
        <a:bodyPr/>
        <a:lstStyle/>
        <a:p>
          <a:endParaRPr lang="ru-RU"/>
        </a:p>
      </dgm:t>
    </dgm:pt>
    <dgm:pt modelId="{C2C6F762-AF1C-4865-BAB5-DE46315EC90E}">
      <dgm:prSet phldrT="[Текст]"/>
      <dgm:spPr/>
      <dgm:t>
        <a:bodyPr/>
        <a:lstStyle/>
        <a:p>
          <a:r>
            <a:rPr lang="ru-RU" dirty="0"/>
            <a:t>Разработка и утверждение локального акта (приказ, положение) об организации дистанционного обучения, </a:t>
          </a:r>
          <a:r>
            <a:rPr lang="ru-RU" dirty="0" smtClean="0"/>
            <a:t>определяющего </a:t>
          </a:r>
          <a:r>
            <a:rPr lang="ru-RU" dirty="0"/>
            <a:t>в том числе порядок оказания учебно-методической помощи обучающимся (индивидуальных консультаций) и проведение текущего контроля и итогового контроля по учебным </a:t>
          </a:r>
          <a:r>
            <a:rPr lang="ru-RU" dirty="0" smtClean="0"/>
            <a:t>предметам</a:t>
          </a:r>
          <a:r>
            <a:rPr lang="ru-RU" dirty="0"/>
            <a:t>. </a:t>
          </a:r>
        </a:p>
      </dgm:t>
    </dgm:pt>
    <dgm:pt modelId="{D84EFD5E-9FEA-4DF1-BFB9-2831A828EEDF}" type="parTrans" cxnId="{04F9A50D-4297-4DD3-A946-137576C76F7E}">
      <dgm:prSet/>
      <dgm:spPr/>
      <dgm:t>
        <a:bodyPr/>
        <a:lstStyle/>
        <a:p>
          <a:endParaRPr lang="ru-RU"/>
        </a:p>
      </dgm:t>
    </dgm:pt>
    <dgm:pt modelId="{27536912-7305-4867-8007-173C8B52325C}" type="sibTrans" cxnId="{04F9A50D-4297-4DD3-A946-137576C76F7E}">
      <dgm:prSet/>
      <dgm:spPr/>
      <dgm:t>
        <a:bodyPr/>
        <a:lstStyle/>
        <a:p>
          <a:endParaRPr lang="ru-RU"/>
        </a:p>
      </dgm:t>
    </dgm:pt>
    <dgm:pt modelId="{CF4B3989-E3B2-485E-990F-23E14A85C407}">
      <dgm:prSet phldrT="[Текст]"/>
      <dgm:spPr/>
      <dgm:t>
        <a:bodyPr/>
        <a:lstStyle/>
        <a:p>
          <a:r>
            <a:rPr lang="ru-RU" dirty="0"/>
            <a:t>Формирование расписания занятий на каждый учебный день в соответствии с учебным планом по </a:t>
          </a:r>
          <a:r>
            <a:rPr lang="ru-RU" dirty="0" smtClean="0"/>
            <a:t>каждому предмету. </a:t>
          </a:r>
          <a:r>
            <a:rPr lang="ru-RU" dirty="0"/>
            <a:t>В расписании предусмотреть </a:t>
          </a:r>
          <a:r>
            <a:rPr lang="ru-RU" dirty="0" smtClean="0"/>
            <a:t>сокращение </a:t>
          </a:r>
          <a:r>
            <a:rPr lang="ru-RU" dirty="0"/>
            <a:t>времени проведения урока до </a:t>
          </a:r>
          <a:r>
            <a:rPr lang="ru-RU" b="1" dirty="0">
              <a:solidFill>
                <a:srgbClr val="FF0000"/>
              </a:solidFill>
            </a:rPr>
            <a:t>30 мин. </a:t>
          </a:r>
        </a:p>
      </dgm:t>
    </dgm:pt>
    <dgm:pt modelId="{2BDF4171-1C54-493E-8B9D-02C35A9FB6AF}" type="parTrans" cxnId="{1304666D-07F7-4340-9BF4-70016E40408F}">
      <dgm:prSet/>
      <dgm:spPr/>
      <dgm:t>
        <a:bodyPr/>
        <a:lstStyle/>
        <a:p>
          <a:endParaRPr lang="ru-RU"/>
        </a:p>
      </dgm:t>
    </dgm:pt>
    <dgm:pt modelId="{12C1C565-464D-4999-87B1-50ED268DC89E}" type="sibTrans" cxnId="{1304666D-07F7-4340-9BF4-70016E40408F}">
      <dgm:prSet/>
      <dgm:spPr/>
      <dgm:t>
        <a:bodyPr/>
        <a:lstStyle/>
        <a:p>
          <a:endParaRPr lang="ru-RU"/>
        </a:p>
      </dgm:t>
    </dgm:pt>
    <dgm:pt modelId="{A66867DE-F44E-424A-BCCF-3776CEA29736}" type="pres">
      <dgm:prSet presAssocID="{096C9652-83A1-4858-8D68-90E19D034CB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EE6F7B-C810-4FDD-983F-09A50865C489}" type="pres">
      <dgm:prSet presAssocID="{4B3452E9-E762-403E-B313-7A6AEA943AF8}" presName="root" presStyleCnt="0">
        <dgm:presLayoutVars>
          <dgm:chMax/>
          <dgm:chPref val="4"/>
        </dgm:presLayoutVars>
      </dgm:prSet>
      <dgm:spPr/>
    </dgm:pt>
    <dgm:pt modelId="{6178B341-2D52-48EB-947F-9B659713ADAB}" type="pres">
      <dgm:prSet presAssocID="{4B3452E9-E762-403E-B313-7A6AEA943AF8}" presName="rootComposite" presStyleCnt="0">
        <dgm:presLayoutVars/>
      </dgm:prSet>
      <dgm:spPr/>
    </dgm:pt>
    <dgm:pt modelId="{3532DD13-4E46-45C7-ADE2-810FA9347F1D}" type="pres">
      <dgm:prSet presAssocID="{4B3452E9-E762-403E-B313-7A6AEA943AF8}" presName="rootText" presStyleLbl="node0" presStyleIdx="0" presStyleCnt="1" custScaleY="34149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4654F1DF-C850-4F38-8125-31DF7C605B67}" type="pres">
      <dgm:prSet presAssocID="{4B3452E9-E762-403E-B313-7A6AEA943AF8}" presName="childShape" presStyleCnt="0">
        <dgm:presLayoutVars>
          <dgm:chMax val="0"/>
          <dgm:chPref val="0"/>
        </dgm:presLayoutVars>
      </dgm:prSet>
      <dgm:spPr/>
    </dgm:pt>
    <dgm:pt modelId="{2F0E1EFD-A114-4725-A44E-8BE72C103046}" type="pres">
      <dgm:prSet presAssocID="{BA34BAB1-DE4C-4E64-8596-8C2DABC2E803}" presName="childComposite" presStyleCnt="0">
        <dgm:presLayoutVars>
          <dgm:chMax val="0"/>
          <dgm:chPref val="0"/>
        </dgm:presLayoutVars>
      </dgm:prSet>
      <dgm:spPr/>
    </dgm:pt>
    <dgm:pt modelId="{07AFDC35-A226-4E64-9D2D-440ACB474382}" type="pres">
      <dgm:prSet presAssocID="{BA34BAB1-DE4C-4E64-8596-8C2DABC2E803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78B18A2C-5805-4668-8115-7217FC325EFD}" type="pres">
      <dgm:prSet presAssocID="{BA34BAB1-DE4C-4E64-8596-8C2DABC2E803}" presName="childText" presStyleLbl="lnNode1" presStyleIdx="0" presStyleCnt="3" custScaleY="1259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9E83B-44E0-48F6-A0B0-4BF6D386F16C}" type="pres">
      <dgm:prSet presAssocID="{C2C6F762-AF1C-4865-BAB5-DE46315EC90E}" presName="childComposite" presStyleCnt="0">
        <dgm:presLayoutVars>
          <dgm:chMax val="0"/>
          <dgm:chPref val="0"/>
        </dgm:presLayoutVars>
      </dgm:prSet>
      <dgm:spPr/>
    </dgm:pt>
    <dgm:pt modelId="{CE392EDF-CE32-4DC3-995E-558687E8F892}" type="pres">
      <dgm:prSet presAssocID="{C2C6F762-AF1C-4865-BAB5-DE46315EC90E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</dgm:pt>
    <dgm:pt modelId="{CAC0B584-5A61-4637-B9B3-AFDC79E2897A}" type="pres">
      <dgm:prSet presAssocID="{C2C6F762-AF1C-4865-BAB5-DE46315EC90E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0AE1A-7C98-4CC2-BC3D-D899FD457AEC}" type="pres">
      <dgm:prSet presAssocID="{CF4B3989-E3B2-485E-990F-23E14A85C407}" presName="childComposite" presStyleCnt="0">
        <dgm:presLayoutVars>
          <dgm:chMax val="0"/>
          <dgm:chPref val="0"/>
        </dgm:presLayoutVars>
      </dgm:prSet>
      <dgm:spPr/>
    </dgm:pt>
    <dgm:pt modelId="{451E01DA-EA63-45E7-A0BD-2FDC0AA27959}" type="pres">
      <dgm:prSet presAssocID="{CF4B3989-E3B2-485E-990F-23E14A85C407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</dgm:pt>
    <dgm:pt modelId="{53D4DA49-397F-4E7C-8D50-5E2C6FB149E1}" type="pres">
      <dgm:prSet presAssocID="{CF4B3989-E3B2-485E-990F-23E14A85C40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AB42B9-99BF-437B-9B58-350A23E64553}" type="presOf" srcId="{4B3452E9-E762-403E-B313-7A6AEA943AF8}" destId="{3532DD13-4E46-45C7-ADE2-810FA9347F1D}" srcOrd="0" destOrd="0" presId="urn:microsoft.com/office/officeart/2008/layout/PictureAccentList"/>
    <dgm:cxn modelId="{04F9A50D-4297-4DD3-A946-137576C76F7E}" srcId="{4B3452E9-E762-403E-B313-7A6AEA943AF8}" destId="{C2C6F762-AF1C-4865-BAB5-DE46315EC90E}" srcOrd="1" destOrd="0" parTransId="{D84EFD5E-9FEA-4DF1-BFB9-2831A828EEDF}" sibTransId="{27536912-7305-4867-8007-173C8B52325C}"/>
    <dgm:cxn modelId="{BFB14261-9062-4916-AB8F-48CAE3B40293}" srcId="{096C9652-83A1-4858-8D68-90E19D034CB5}" destId="{4B3452E9-E762-403E-B313-7A6AEA943AF8}" srcOrd="0" destOrd="0" parTransId="{AEA2C335-AB54-40C8-ABC2-8A5BA481674C}" sibTransId="{A138BBF1-BEC9-4843-B77C-2CD7BC8B526F}"/>
    <dgm:cxn modelId="{8924AD9F-4EE2-471F-8884-02DC105A1705}" type="presOf" srcId="{BA34BAB1-DE4C-4E64-8596-8C2DABC2E803}" destId="{78B18A2C-5805-4668-8115-7217FC325EFD}" srcOrd="0" destOrd="0" presId="urn:microsoft.com/office/officeart/2008/layout/PictureAccentList"/>
    <dgm:cxn modelId="{7775FF9B-85B1-4484-B697-DFCC844D3BDA}" srcId="{4B3452E9-E762-403E-B313-7A6AEA943AF8}" destId="{BA34BAB1-DE4C-4E64-8596-8C2DABC2E803}" srcOrd="0" destOrd="0" parTransId="{DBD32E8B-48E6-438E-86D1-091D6DA22E12}" sibTransId="{AB564519-6BEF-4017-B230-3B8359624544}"/>
    <dgm:cxn modelId="{9F8F4643-7437-4DB7-8DCF-42F701A70728}" type="presOf" srcId="{C2C6F762-AF1C-4865-BAB5-DE46315EC90E}" destId="{CAC0B584-5A61-4637-B9B3-AFDC79E2897A}" srcOrd="0" destOrd="0" presId="urn:microsoft.com/office/officeart/2008/layout/PictureAccentList"/>
    <dgm:cxn modelId="{4E98E1D5-8B6F-46A9-BCED-ECCE3D954141}" type="presOf" srcId="{CF4B3989-E3B2-485E-990F-23E14A85C407}" destId="{53D4DA49-397F-4E7C-8D50-5E2C6FB149E1}" srcOrd="0" destOrd="0" presId="urn:microsoft.com/office/officeart/2008/layout/PictureAccentList"/>
    <dgm:cxn modelId="{0BCB7AC7-1235-4BF4-8BDB-CE4F39E8F743}" type="presOf" srcId="{096C9652-83A1-4858-8D68-90E19D034CB5}" destId="{A66867DE-F44E-424A-BCCF-3776CEA29736}" srcOrd="0" destOrd="0" presId="urn:microsoft.com/office/officeart/2008/layout/PictureAccentList"/>
    <dgm:cxn modelId="{1304666D-07F7-4340-9BF4-70016E40408F}" srcId="{4B3452E9-E762-403E-B313-7A6AEA943AF8}" destId="{CF4B3989-E3B2-485E-990F-23E14A85C407}" srcOrd="2" destOrd="0" parTransId="{2BDF4171-1C54-493E-8B9D-02C35A9FB6AF}" sibTransId="{12C1C565-464D-4999-87B1-50ED268DC89E}"/>
    <dgm:cxn modelId="{3B91C894-B7F4-4210-99A1-FF41FEDF45C7}" type="presParOf" srcId="{A66867DE-F44E-424A-BCCF-3776CEA29736}" destId="{22EE6F7B-C810-4FDD-983F-09A50865C489}" srcOrd="0" destOrd="0" presId="urn:microsoft.com/office/officeart/2008/layout/PictureAccentList"/>
    <dgm:cxn modelId="{064D7852-5684-4C37-B1DC-2C6B1ABCC583}" type="presParOf" srcId="{22EE6F7B-C810-4FDD-983F-09A50865C489}" destId="{6178B341-2D52-48EB-947F-9B659713ADAB}" srcOrd="0" destOrd="0" presId="urn:microsoft.com/office/officeart/2008/layout/PictureAccentList"/>
    <dgm:cxn modelId="{BD035AE0-2EB7-435D-88C2-9F6314C228A2}" type="presParOf" srcId="{6178B341-2D52-48EB-947F-9B659713ADAB}" destId="{3532DD13-4E46-45C7-ADE2-810FA9347F1D}" srcOrd="0" destOrd="0" presId="urn:microsoft.com/office/officeart/2008/layout/PictureAccentList"/>
    <dgm:cxn modelId="{03978931-D774-4026-91CC-60E42AC3AC12}" type="presParOf" srcId="{22EE6F7B-C810-4FDD-983F-09A50865C489}" destId="{4654F1DF-C850-4F38-8125-31DF7C605B67}" srcOrd="1" destOrd="0" presId="urn:microsoft.com/office/officeart/2008/layout/PictureAccentList"/>
    <dgm:cxn modelId="{798960D2-D9D8-436E-9271-55E029B758FF}" type="presParOf" srcId="{4654F1DF-C850-4F38-8125-31DF7C605B67}" destId="{2F0E1EFD-A114-4725-A44E-8BE72C103046}" srcOrd="0" destOrd="0" presId="urn:microsoft.com/office/officeart/2008/layout/PictureAccentList"/>
    <dgm:cxn modelId="{201A7D9C-BA5A-486A-8EA5-08F280C06E01}" type="presParOf" srcId="{2F0E1EFD-A114-4725-A44E-8BE72C103046}" destId="{07AFDC35-A226-4E64-9D2D-440ACB474382}" srcOrd="0" destOrd="0" presId="urn:microsoft.com/office/officeart/2008/layout/PictureAccentList"/>
    <dgm:cxn modelId="{5122295E-E04C-421E-AC2A-D8E939471D49}" type="presParOf" srcId="{2F0E1EFD-A114-4725-A44E-8BE72C103046}" destId="{78B18A2C-5805-4668-8115-7217FC325EFD}" srcOrd="1" destOrd="0" presId="urn:microsoft.com/office/officeart/2008/layout/PictureAccentList"/>
    <dgm:cxn modelId="{35A72CA5-F98C-4CCE-A69E-E920AD68262A}" type="presParOf" srcId="{4654F1DF-C850-4F38-8125-31DF7C605B67}" destId="{9369E83B-44E0-48F6-A0B0-4BF6D386F16C}" srcOrd="1" destOrd="0" presId="urn:microsoft.com/office/officeart/2008/layout/PictureAccentList"/>
    <dgm:cxn modelId="{A5AB318E-7C39-46A1-9864-8D22F4EDACAA}" type="presParOf" srcId="{9369E83B-44E0-48F6-A0B0-4BF6D386F16C}" destId="{CE392EDF-CE32-4DC3-995E-558687E8F892}" srcOrd="0" destOrd="0" presId="urn:microsoft.com/office/officeart/2008/layout/PictureAccentList"/>
    <dgm:cxn modelId="{74755F6C-96EA-4A79-B115-0C4F67175EF1}" type="presParOf" srcId="{9369E83B-44E0-48F6-A0B0-4BF6D386F16C}" destId="{CAC0B584-5A61-4637-B9B3-AFDC79E2897A}" srcOrd="1" destOrd="0" presId="urn:microsoft.com/office/officeart/2008/layout/PictureAccentList"/>
    <dgm:cxn modelId="{C7274695-9F55-40CD-8E01-242D75EF8924}" type="presParOf" srcId="{4654F1DF-C850-4F38-8125-31DF7C605B67}" destId="{6FC0AE1A-7C98-4CC2-BC3D-D899FD457AEC}" srcOrd="2" destOrd="0" presId="urn:microsoft.com/office/officeart/2008/layout/PictureAccentList"/>
    <dgm:cxn modelId="{EA4A6331-1737-4D6C-85A0-9B5061CC5DC7}" type="presParOf" srcId="{6FC0AE1A-7C98-4CC2-BC3D-D899FD457AEC}" destId="{451E01DA-EA63-45E7-A0BD-2FDC0AA27959}" srcOrd="0" destOrd="0" presId="urn:microsoft.com/office/officeart/2008/layout/PictureAccentList"/>
    <dgm:cxn modelId="{D88E36A4-E916-469E-B703-89990DF6F784}" type="presParOf" srcId="{6FC0AE1A-7C98-4CC2-BC3D-D899FD457AEC}" destId="{53D4DA49-397F-4E7C-8D50-5E2C6FB149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C9652-83A1-4858-8D68-90E19D034CB5}" type="doc">
      <dgm:prSet loTypeId="urn:microsoft.com/office/officeart/2008/layout/PictureAccent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B3452E9-E762-403E-B313-7A6AEA943AF8}">
      <dgm:prSet phldrT="[Текст]" custT="1"/>
      <dgm:spPr/>
      <dgm:t>
        <a:bodyPr/>
        <a:lstStyle/>
        <a:p>
          <a:r>
            <a:rPr lang="ru-RU" sz="2800" dirty="0"/>
            <a:t>Алгоритм </a:t>
          </a:r>
          <a:r>
            <a:rPr lang="ru-RU" sz="2800" dirty="0" smtClean="0"/>
            <a:t>действий по организации учебного процесса с применением </a:t>
          </a:r>
          <a:r>
            <a:rPr lang="ru-RU" sz="2800" dirty="0" err="1" smtClean="0"/>
            <a:t>ЭО</a:t>
          </a:r>
          <a:r>
            <a:rPr lang="ru-RU" sz="2800" dirty="0" smtClean="0"/>
            <a:t> и ДОТ</a:t>
          </a:r>
          <a:endParaRPr lang="ru-RU" sz="2800" dirty="0"/>
        </a:p>
      </dgm:t>
    </dgm:pt>
    <dgm:pt modelId="{AEA2C335-AB54-40C8-ABC2-8A5BA481674C}" type="parTrans" cxnId="{BFB14261-9062-4916-AB8F-48CAE3B40293}">
      <dgm:prSet/>
      <dgm:spPr/>
      <dgm:t>
        <a:bodyPr/>
        <a:lstStyle/>
        <a:p>
          <a:endParaRPr lang="ru-RU"/>
        </a:p>
      </dgm:t>
    </dgm:pt>
    <dgm:pt modelId="{A138BBF1-BEC9-4843-B77C-2CD7BC8B526F}" type="sibTrans" cxnId="{BFB14261-9062-4916-AB8F-48CAE3B40293}">
      <dgm:prSet/>
      <dgm:spPr/>
      <dgm:t>
        <a:bodyPr/>
        <a:lstStyle/>
        <a:p>
          <a:endParaRPr lang="ru-RU"/>
        </a:p>
      </dgm:t>
    </dgm:pt>
    <dgm:pt modelId="{BA34BAB1-DE4C-4E64-8596-8C2DABC2E803}">
      <dgm:prSet phldrT="[Текст]"/>
      <dgm:spPr/>
      <dgm:t>
        <a:bodyPr/>
        <a:lstStyle/>
        <a:p>
          <a:r>
            <a:rPr lang="ru-RU" dirty="0"/>
            <a:t> Внести корректировки </a:t>
          </a:r>
          <a:r>
            <a:rPr lang="ru-RU" dirty="0" smtClean="0"/>
            <a:t>в тематические планы рабочих </a:t>
          </a:r>
          <a:r>
            <a:rPr lang="ru-RU" dirty="0"/>
            <a:t>программ </a:t>
          </a:r>
          <a:r>
            <a:rPr lang="ru-RU" dirty="0" smtClean="0"/>
            <a:t>(в календарно-тематические планы при </a:t>
          </a:r>
          <a:r>
            <a:rPr lang="ru-RU" dirty="0"/>
            <a:t>наличии) в части форм обучения (лекция, онлайн </a:t>
          </a:r>
          <a:r>
            <a:rPr lang="ru-RU" dirty="0" smtClean="0"/>
            <a:t>консультация и т.п.), </a:t>
          </a:r>
          <a:r>
            <a:rPr lang="ru-RU" dirty="0"/>
            <a:t>технических средств обучения. </a:t>
          </a:r>
        </a:p>
      </dgm:t>
    </dgm:pt>
    <dgm:pt modelId="{DBD32E8B-48E6-438E-86D1-091D6DA22E12}" type="parTrans" cxnId="{7775FF9B-85B1-4484-B697-DFCC844D3BDA}">
      <dgm:prSet/>
      <dgm:spPr/>
      <dgm:t>
        <a:bodyPr/>
        <a:lstStyle/>
        <a:p>
          <a:endParaRPr lang="ru-RU"/>
        </a:p>
      </dgm:t>
    </dgm:pt>
    <dgm:pt modelId="{AB564519-6BEF-4017-B230-3B8359624544}" type="sibTrans" cxnId="{7775FF9B-85B1-4484-B697-DFCC844D3BDA}">
      <dgm:prSet/>
      <dgm:spPr/>
      <dgm:t>
        <a:bodyPr/>
        <a:lstStyle/>
        <a:p>
          <a:endParaRPr lang="ru-RU"/>
        </a:p>
      </dgm:t>
    </dgm:pt>
    <dgm:pt modelId="{C2C6F762-AF1C-4865-BAB5-DE46315EC90E}">
      <dgm:prSet phldrT="[Текст]"/>
      <dgm:spPr/>
      <dgm:t>
        <a:bodyPr/>
        <a:lstStyle/>
        <a:p>
          <a:r>
            <a:rPr lang="ru-RU" dirty="0"/>
            <a:t>В соответствии с техническими возможностями организовать проведение учебных занятий, консультаций, </a:t>
          </a:r>
          <a:r>
            <a:rPr lang="ru-RU" dirty="0" err="1"/>
            <a:t>вебинаров</a:t>
          </a:r>
          <a:r>
            <a:rPr lang="ru-RU" dirty="0"/>
            <a:t> </a:t>
          </a:r>
          <a:r>
            <a:rPr lang="ru-RU" dirty="0" smtClean="0">
              <a:latin typeface="+mn-lt"/>
              <a:cs typeface="+mn-cs"/>
            </a:rPr>
            <a:t>на школьном портале или иной платформе с использованием различных электронных образовательных ресурсов (например</a:t>
          </a:r>
          <a:r>
            <a:rPr lang="ru-RU" dirty="0" smtClean="0"/>
            <a:t> системы "Сетевой город образования" для дистанционного обучения) или </a:t>
          </a:r>
          <a:r>
            <a:rPr lang="ru-RU" dirty="0"/>
            <a:t>иной </a:t>
          </a:r>
          <a:r>
            <a:rPr lang="ru-RU" dirty="0" smtClean="0"/>
            <a:t>образовательной платформе.</a:t>
          </a:r>
          <a:endParaRPr lang="ru-RU" dirty="0"/>
        </a:p>
      </dgm:t>
    </dgm:pt>
    <dgm:pt modelId="{D84EFD5E-9FEA-4DF1-BFB9-2831A828EEDF}" type="parTrans" cxnId="{04F9A50D-4297-4DD3-A946-137576C76F7E}">
      <dgm:prSet/>
      <dgm:spPr/>
      <dgm:t>
        <a:bodyPr/>
        <a:lstStyle/>
        <a:p>
          <a:endParaRPr lang="ru-RU"/>
        </a:p>
      </dgm:t>
    </dgm:pt>
    <dgm:pt modelId="{27536912-7305-4867-8007-173C8B52325C}" type="sibTrans" cxnId="{04F9A50D-4297-4DD3-A946-137576C76F7E}">
      <dgm:prSet/>
      <dgm:spPr/>
      <dgm:t>
        <a:bodyPr/>
        <a:lstStyle/>
        <a:p>
          <a:endParaRPr lang="ru-RU"/>
        </a:p>
      </dgm:t>
    </dgm:pt>
    <dgm:pt modelId="{CF4B3989-E3B2-485E-990F-23E14A85C407}">
      <dgm:prSet phldrT="[Текст]" custT="1"/>
      <dgm:spPr/>
      <dgm:t>
        <a:bodyPr/>
        <a:lstStyle/>
        <a:p>
          <a:r>
            <a:rPr lang="ru-RU" sz="1600" smtClean="0"/>
            <a:t>Обеспечить </a:t>
          </a:r>
          <a:r>
            <a:rPr lang="ru-RU" sz="1600" dirty="0"/>
            <a:t>ведение учета результатов образовательного процесса в </a:t>
          </a:r>
          <a:r>
            <a:rPr lang="ru-RU" sz="1600" dirty="0" smtClean="0"/>
            <a:t>электронном (бумажном) журнале.</a:t>
          </a:r>
          <a:endParaRPr lang="ru-RU" sz="1600" dirty="0"/>
        </a:p>
      </dgm:t>
    </dgm:pt>
    <dgm:pt modelId="{2BDF4171-1C54-493E-8B9D-02C35A9FB6AF}" type="parTrans" cxnId="{1304666D-07F7-4340-9BF4-70016E40408F}">
      <dgm:prSet/>
      <dgm:spPr/>
      <dgm:t>
        <a:bodyPr/>
        <a:lstStyle/>
        <a:p>
          <a:endParaRPr lang="ru-RU"/>
        </a:p>
      </dgm:t>
    </dgm:pt>
    <dgm:pt modelId="{12C1C565-464D-4999-87B1-50ED268DC89E}" type="sibTrans" cxnId="{1304666D-07F7-4340-9BF4-70016E40408F}">
      <dgm:prSet/>
      <dgm:spPr/>
      <dgm:t>
        <a:bodyPr/>
        <a:lstStyle/>
        <a:p>
          <a:endParaRPr lang="ru-RU"/>
        </a:p>
      </dgm:t>
    </dgm:pt>
    <dgm:pt modelId="{A66867DE-F44E-424A-BCCF-3776CEA29736}" type="pres">
      <dgm:prSet presAssocID="{096C9652-83A1-4858-8D68-90E19D034CB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EE6F7B-C810-4FDD-983F-09A50865C489}" type="pres">
      <dgm:prSet presAssocID="{4B3452E9-E762-403E-B313-7A6AEA943AF8}" presName="root" presStyleCnt="0">
        <dgm:presLayoutVars>
          <dgm:chMax/>
          <dgm:chPref val="4"/>
        </dgm:presLayoutVars>
      </dgm:prSet>
      <dgm:spPr/>
    </dgm:pt>
    <dgm:pt modelId="{6178B341-2D52-48EB-947F-9B659713ADAB}" type="pres">
      <dgm:prSet presAssocID="{4B3452E9-E762-403E-B313-7A6AEA943AF8}" presName="rootComposite" presStyleCnt="0">
        <dgm:presLayoutVars/>
      </dgm:prSet>
      <dgm:spPr/>
    </dgm:pt>
    <dgm:pt modelId="{3532DD13-4E46-45C7-ADE2-810FA9347F1D}" type="pres">
      <dgm:prSet presAssocID="{4B3452E9-E762-403E-B313-7A6AEA943AF8}" presName="rootText" presStyleLbl="node0" presStyleIdx="0" presStyleCnt="1" custScaleY="62658" custLinFactNeighborX="399" custLinFactNeighborY="2806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4654F1DF-C850-4F38-8125-31DF7C605B67}" type="pres">
      <dgm:prSet presAssocID="{4B3452E9-E762-403E-B313-7A6AEA943AF8}" presName="childShape" presStyleCnt="0">
        <dgm:presLayoutVars>
          <dgm:chMax val="0"/>
          <dgm:chPref val="0"/>
        </dgm:presLayoutVars>
      </dgm:prSet>
      <dgm:spPr/>
    </dgm:pt>
    <dgm:pt modelId="{2F0E1EFD-A114-4725-A44E-8BE72C103046}" type="pres">
      <dgm:prSet presAssocID="{BA34BAB1-DE4C-4E64-8596-8C2DABC2E803}" presName="childComposite" presStyleCnt="0">
        <dgm:presLayoutVars>
          <dgm:chMax val="0"/>
          <dgm:chPref val="0"/>
        </dgm:presLayoutVars>
      </dgm:prSet>
      <dgm:spPr/>
    </dgm:pt>
    <dgm:pt modelId="{07AFDC35-A226-4E64-9D2D-440ACB474382}" type="pres">
      <dgm:prSet presAssocID="{BA34BAB1-DE4C-4E64-8596-8C2DABC2E803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78B18A2C-5805-4668-8115-7217FC325EFD}" type="pres">
      <dgm:prSet presAssocID="{BA34BAB1-DE4C-4E64-8596-8C2DABC2E80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9E83B-44E0-48F6-A0B0-4BF6D386F16C}" type="pres">
      <dgm:prSet presAssocID="{C2C6F762-AF1C-4865-BAB5-DE46315EC90E}" presName="childComposite" presStyleCnt="0">
        <dgm:presLayoutVars>
          <dgm:chMax val="0"/>
          <dgm:chPref val="0"/>
        </dgm:presLayoutVars>
      </dgm:prSet>
      <dgm:spPr/>
    </dgm:pt>
    <dgm:pt modelId="{CE392EDF-CE32-4DC3-995E-558687E8F892}" type="pres">
      <dgm:prSet presAssocID="{C2C6F762-AF1C-4865-BAB5-DE46315EC90E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CAC0B584-5A61-4637-B9B3-AFDC79E2897A}" type="pres">
      <dgm:prSet presAssocID="{C2C6F762-AF1C-4865-BAB5-DE46315EC90E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0AE1A-7C98-4CC2-BC3D-D899FD457AEC}" type="pres">
      <dgm:prSet presAssocID="{CF4B3989-E3B2-485E-990F-23E14A85C407}" presName="childComposite" presStyleCnt="0">
        <dgm:presLayoutVars>
          <dgm:chMax val="0"/>
          <dgm:chPref val="0"/>
        </dgm:presLayoutVars>
      </dgm:prSet>
      <dgm:spPr/>
    </dgm:pt>
    <dgm:pt modelId="{451E01DA-EA63-45E7-A0BD-2FDC0AA27959}" type="pres">
      <dgm:prSet presAssocID="{CF4B3989-E3B2-485E-990F-23E14A85C407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53D4DA49-397F-4E7C-8D50-5E2C6FB149E1}" type="pres">
      <dgm:prSet presAssocID="{CF4B3989-E3B2-485E-990F-23E14A85C40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82FF1A-706D-4B8A-BD48-1C61732E6E3A}" type="presOf" srcId="{BA34BAB1-DE4C-4E64-8596-8C2DABC2E803}" destId="{78B18A2C-5805-4668-8115-7217FC325EFD}" srcOrd="0" destOrd="0" presId="urn:microsoft.com/office/officeart/2008/layout/PictureAccentList"/>
    <dgm:cxn modelId="{04F9A50D-4297-4DD3-A946-137576C76F7E}" srcId="{4B3452E9-E762-403E-B313-7A6AEA943AF8}" destId="{C2C6F762-AF1C-4865-BAB5-DE46315EC90E}" srcOrd="1" destOrd="0" parTransId="{D84EFD5E-9FEA-4DF1-BFB9-2831A828EEDF}" sibTransId="{27536912-7305-4867-8007-173C8B52325C}"/>
    <dgm:cxn modelId="{067BD9C9-974E-4C32-83BE-8282AE8A6AC0}" type="presOf" srcId="{096C9652-83A1-4858-8D68-90E19D034CB5}" destId="{A66867DE-F44E-424A-BCCF-3776CEA29736}" srcOrd="0" destOrd="0" presId="urn:microsoft.com/office/officeart/2008/layout/PictureAccentList"/>
    <dgm:cxn modelId="{BFB14261-9062-4916-AB8F-48CAE3B40293}" srcId="{096C9652-83A1-4858-8D68-90E19D034CB5}" destId="{4B3452E9-E762-403E-B313-7A6AEA943AF8}" srcOrd="0" destOrd="0" parTransId="{AEA2C335-AB54-40C8-ABC2-8A5BA481674C}" sibTransId="{A138BBF1-BEC9-4843-B77C-2CD7BC8B526F}"/>
    <dgm:cxn modelId="{6D0CD754-B3FF-427A-B8FE-F1D8DCA1A4E0}" type="presOf" srcId="{4B3452E9-E762-403E-B313-7A6AEA943AF8}" destId="{3532DD13-4E46-45C7-ADE2-810FA9347F1D}" srcOrd="0" destOrd="0" presId="urn:microsoft.com/office/officeart/2008/layout/PictureAccentList"/>
    <dgm:cxn modelId="{7775FF9B-85B1-4484-B697-DFCC844D3BDA}" srcId="{4B3452E9-E762-403E-B313-7A6AEA943AF8}" destId="{BA34BAB1-DE4C-4E64-8596-8C2DABC2E803}" srcOrd="0" destOrd="0" parTransId="{DBD32E8B-48E6-438E-86D1-091D6DA22E12}" sibTransId="{AB564519-6BEF-4017-B230-3B8359624544}"/>
    <dgm:cxn modelId="{1D87CEF9-9D92-4DAA-ADB3-800C39516AA5}" type="presOf" srcId="{CF4B3989-E3B2-485E-990F-23E14A85C407}" destId="{53D4DA49-397F-4E7C-8D50-5E2C6FB149E1}" srcOrd="0" destOrd="0" presId="urn:microsoft.com/office/officeart/2008/layout/PictureAccentList"/>
    <dgm:cxn modelId="{E74E8AD0-9ED7-4F19-B62C-78CC32258BA8}" type="presOf" srcId="{C2C6F762-AF1C-4865-BAB5-DE46315EC90E}" destId="{CAC0B584-5A61-4637-B9B3-AFDC79E2897A}" srcOrd="0" destOrd="0" presId="urn:microsoft.com/office/officeart/2008/layout/PictureAccentList"/>
    <dgm:cxn modelId="{1304666D-07F7-4340-9BF4-70016E40408F}" srcId="{4B3452E9-E762-403E-B313-7A6AEA943AF8}" destId="{CF4B3989-E3B2-485E-990F-23E14A85C407}" srcOrd="2" destOrd="0" parTransId="{2BDF4171-1C54-493E-8B9D-02C35A9FB6AF}" sibTransId="{12C1C565-464D-4999-87B1-50ED268DC89E}"/>
    <dgm:cxn modelId="{2CED3273-208B-4C0A-BB42-17B8DAF297D4}" type="presParOf" srcId="{A66867DE-F44E-424A-BCCF-3776CEA29736}" destId="{22EE6F7B-C810-4FDD-983F-09A50865C489}" srcOrd="0" destOrd="0" presId="urn:microsoft.com/office/officeart/2008/layout/PictureAccentList"/>
    <dgm:cxn modelId="{08205D35-DEF1-44E8-BA50-200F34F931A3}" type="presParOf" srcId="{22EE6F7B-C810-4FDD-983F-09A50865C489}" destId="{6178B341-2D52-48EB-947F-9B659713ADAB}" srcOrd="0" destOrd="0" presId="urn:microsoft.com/office/officeart/2008/layout/PictureAccentList"/>
    <dgm:cxn modelId="{0306D6FF-5050-4BB0-AA98-21BED96BA4D0}" type="presParOf" srcId="{6178B341-2D52-48EB-947F-9B659713ADAB}" destId="{3532DD13-4E46-45C7-ADE2-810FA9347F1D}" srcOrd="0" destOrd="0" presId="urn:microsoft.com/office/officeart/2008/layout/PictureAccentList"/>
    <dgm:cxn modelId="{E0059A8E-65A3-4DA0-ABB4-7B986B1FB733}" type="presParOf" srcId="{22EE6F7B-C810-4FDD-983F-09A50865C489}" destId="{4654F1DF-C850-4F38-8125-31DF7C605B67}" srcOrd="1" destOrd="0" presId="urn:microsoft.com/office/officeart/2008/layout/PictureAccentList"/>
    <dgm:cxn modelId="{49E674CB-4F30-45D8-8CB5-EA1ADDDB7C5B}" type="presParOf" srcId="{4654F1DF-C850-4F38-8125-31DF7C605B67}" destId="{2F0E1EFD-A114-4725-A44E-8BE72C103046}" srcOrd="0" destOrd="0" presId="urn:microsoft.com/office/officeart/2008/layout/PictureAccentList"/>
    <dgm:cxn modelId="{05200EAC-C353-4AAD-863C-C8DF712D0028}" type="presParOf" srcId="{2F0E1EFD-A114-4725-A44E-8BE72C103046}" destId="{07AFDC35-A226-4E64-9D2D-440ACB474382}" srcOrd="0" destOrd="0" presId="urn:microsoft.com/office/officeart/2008/layout/PictureAccentList"/>
    <dgm:cxn modelId="{1595886B-91A7-4E93-B7A4-6FFCDC1F28E8}" type="presParOf" srcId="{2F0E1EFD-A114-4725-A44E-8BE72C103046}" destId="{78B18A2C-5805-4668-8115-7217FC325EFD}" srcOrd="1" destOrd="0" presId="urn:microsoft.com/office/officeart/2008/layout/PictureAccentList"/>
    <dgm:cxn modelId="{508D0D3D-8800-4CBF-B88D-96E072247360}" type="presParOf" srcId="{4654F1DF-C850-4F38-8125-31DF7C605B67}" destId="{9369E83B-44E0-48F6-A0B0-4BF6D386F16C}" srcOrd="1" destOrd="0" presId="urn:microsoft.com/office/officeart/2008/layout/PictureAccentList"/>
    <dgm:cxn modelId="{E97DBB4A-FEBC-401A-853E-52AF8583FA0B}" type="presParOf" srcId="{9369E83B-44E0-48F6-A0B0-4BF6D386F16C}" destId="{CE392EDF-CE32-4DC3-995E-558687E8F892}" srcOrd="0" destOrd="0" presId="urn:microsoft.com/office/officeart/2008/layout/PictureAccentList"/>
    <dgm:cxn modelId="{05532715-9B76-40F2-B2F1-296DF97D2751}" type="presParOf" srcId="{9369E83B-44E0-48F6-A0B0-4BF6D386F16C}" destId="{CAC0B584-5A61-4637-B9B3-AFDC79E2897A}" srcOrd="1" destOrd="0" presId="urn:microsoft.com/office/officeart/2008/layout/PictureAccentList"/>
    <dgm:cxn modelId="{9B21E05D-91B9-41A6-9EA7-89B2756C6680}" type="presParOf" srcId="{4654F1DF-C850-4F38-8125-31DF7C605B67}" destId="{6FC0AE1A-7C98-4CC2-BC3D-D899FD457AEC}" srcOrd="2" destOrd="0" presId="urn:microsoft.com/office/officeart/2008/layout/PictureAccentList"/>
    <dgm:cxn modelId="{B4D3889C-76DC-4420-B3F5-36BD78760DFE}" type="presParOf" srcId="{6FC0AE1A-7C98-4CC2-BC3D-D899FD457AEC}" destId="{451E01DA-EA63-45E7-A0BD-2FDC0AA27959}" srcOrd="0" destOrd="0" presId="urn:microsoft.com/office/officeart/2008/layout/PictureAccentList"/>
    <dgm:cxn modelId="{0EBF688E-37F4-41FB-9264-3B6D74CE6575}" type="presParOf" srcId="{6FC0AE1A-7C98-4CC2-BC3D-D899FD457AEC}" destId="{53D4DA49-397F-4E7C-8D50-5E2C6FB149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6C9652-83A1-4858-8D68-90E19D034CB5}" type="doc">
      <dgm:prSet loTypeId="urn:microsoft.com/office/officeart/2008/layout/PictureAccent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B3452E9-E762-403E-B313-7A6AEA943AF8}">
      <dgm:prSet phldrT="[Текст]" custT="1"/>
      <dgm:spPr/>
      <dgm:t>
        <a:bodyPr/>
        <a:lstStyle/>
        <a:p>
          <a:r>
            <a:rPr lang="ru-RU" sz="4000" b="1" dirty="0">
              <a:solidFill>
                <a:schemeClr val="accent2">
                  <a:lumMod val="75000"/>
                </a:schemeClr>
              </a:solidFill>
            </a:rPr>
            <a:t>Учителям</a:t>
          </a:r>
        </a:p>
      </dgm:t>
    </dgm:pt>
    <dgm:pt modelId="{AEA2C335-AB54-40C8-ABC2-8A5BA481674C}" type="parTrans" cxnId="{BFB14261-9062-4916-AB8F-48CAE3B40293}">
      <dgm:prSet/>
      <dgm:spPr/>
      <dgm:t>
        <a:bodyPr/>
        <a:lstStyle/>
        <a:p>
          <a:endParaRPr lang="ru-RU"/>
        </a:p>
      </dgm:t>
    </dgm:pt>
    <dgm:pt modelId="{A138BBF1-BEC9-4843-B77C-2CD7BC8B526F}" type="sibTrans" cxnId="{BFB14261-9062-4916-AB8F-48CAE3B40293}">
      <dgm:prSet/>
      <dgm:spPr/>
      <dgm:t>
        <a:bodyPr/>
        <a:lstStyle/>
        <a:p>
          <a:endParaRPr lang="ru-RU"/>
        </a:p>
      </dgm:t>
    </dgm:pt>
    <dgm:pt modelId="{BA34BAB1-DE4C-4E64-8596-8C2DABC2E803}">
      <dgm:prSet phldrT="[Текст]"/>
      <dgm:spPr/>
      <dgm:t>
        <a:bodyPr/>
        <a:lstStyle/>
        <a:p>
          <a:r>
            <a:rPr lang="ru-RU" dirty="0"/>
            <a:t> учитель планирует свою педагогическую деятельность с учетом </a:t>
          </a:r>
          <a:r>
            <a:rPr lang="ru-RU" dirty="0" smtClean="0"/>
            <a:t>выбранной модели, </a:t>
          </a:r>
          <a:r>
            <a:rPr lang="ru-RU" dirty="0"/>
            <a:t>создаёт простейшие, нужные для обучающихся, ресурсы и задания</a:t>
          </a:r>
        </a:p>
      </dgm:t>
    </dgm:pt>
    <dgm:pt modelId="{DBD32E8B-48E6-438E-86D1-091D6DA22E12}" type="parTrans" cxnId="{7775FF9B-85B1-4484-B697-DFCC844D3BDA}">
      <dgm:prSet/>
      <dgm:spPr/>
      <dgm:t>
        <a:bodyPr/>
        <a:lstStyle/>
        <a:p>
          <a:endParaRPr lang="ru-RU"/>
        </a:p>
      </dgm:t>
    </dgm:pt>
    <dgm:pt modelId="{AB564519-6BEF-4017-B230-3B8359624544}" type="sibTrans" cxnId="{7775FF9B-85B1-4484-B697-DFCC844D3BDA}">
      <dgm:prSet/>
      <dgm:spPr/>
      <dgm:t>
        <a:bodyPr/>
        <a:lstStyle/>
        <a:p>
          <a:endParaRPr lang="ru-RU"/>
        </a:p>
      </dgm:t>
    </dgm:pt>
    <dgm:pt modelId="{C2C6F762-AF1C-4865-BAB5-DE46315EC90E}">
      <dgm:prSet phldrT="[Текст]"/>
      <dgm:spPr/>
      <dgm:t>
        <a:bodyPr/>
        <a:lstStyle/>
        <a:p>
          <a:r>
            <a:rPr lang="ru-RU" dirty="0"/>
            <a:t>обучающиеся выполняют задания (знакомятся, собирают информацию, создают мультимедиа образовательные продукты, участвуют в форумах и т.д.), обращаются к учителям за помощью в режиме онлайн</a:t>
          </a:r>
        </a:p>
      </dgm:t>
    </dgm:pt>
    <dgm:pt modelId="{D84EFD5E-9FEA-4DF1-BFB9-2831A828EEDF}" type="parTrans" cxnId="{04F9A50D-4297-4DD3-A946-137576C76F7E}">
      <dgm:prSet/>
      <dgm:spPr/>
      <dgm:t>
        <a:bodyPr/>
        <a:lstStyle/>
        <a:p>
          <a:endParaRPr lang="ru-RU"/>
        </a:p>
      </dgm:t>
    </dgm:pt>
    <dgm:pt modelId="{27536912-7305-4867-8007-173C8B52325C}" type="sibTrans" cxnId="{04F9A50D-4297-4DD3-A946-137576C76F7E}">
      <dgm:prSet/>
      <dgm:spPr/>
      <dgm:t>
        <a:bodyPr/>
        <a:lstStyle/>
        <a:p>
          <a:endParaRPr lang="ru-RU"/>
        </a:p>
      </dgm:t>
    </dgm:pt>
    <dgm:pt modelId="{CF4B3989-E3B2-485E-990F-23E14A85C407}">
      <dgm:prSet phldrT="[Текст]"/>
      <dgm:spPr/>
      <dgm:t>
        <a:bodyPr/>
        <a:lstStyle/>
        <a:p>
          <a:r>
            <a:rPr lang="ru-RU" dirty="0"/>
            <a:t>учителя выражают свое отношение к работам обучающихся в виде текстовых или аудио рецензий, устных онлайн консультаций </a:t>
          </a:r>
        </a:p>
      </dgm:t>
    </dgm:pt>
    <dgm:pt modelId="{2BDF4171-1C54-493E-8B9D-02C35A9FB6AF}" type="parTrans" cxnId="{1304666D-07F7-4340-9BF4-70016E40408F}">
      <dgm:prSet/>
      <dgm:spPr/>
      <dgm:t>
        <a:bodyPr/>
        <a:lstStyle/>
        <a:p>
          <a:endParaRPr lang="ru-RU"/>
        </a:p>
      </dgm:t>
    </dgm:pt>
    <dgm:pt modelId="{12C1C565-464D-4999-87B1-50ED268DC89E}" type="sibTrans" cxnId="{1304666D-07F7-4340-9BF4-70016E40408F}">
      <dgm:prSet/>
      <dgm:spPr/>
      <dgm:t>
        <a:bodyPr/>
        <a:lstStyle/>
        <a:p>
          <a:endParaRPr lang="ru-RU"/>
        </a:p>
      </dgm:t>
    </dgm:pt>
    <dgm:pt modelId="{E3B77249-4204-475C-A46B-5C5A86A68E80}">
      <dgm:prSet phldrT="[Текст]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ru-RU" dirty="0"/>
            <a:t>все результаты деятельности </a:t>
          </a:r>
          <a:r>
            <a:rPr lang="ru-RU" dirty="0" smtClean="0"/>
            <a:t>собираются </a:t>
          </a:r>
          <a:r>
            <a:rPr lang="ru-RU" dirty="0"/>
            <a:t>и хранятся в </a:t>
          </a:r>
          <a:r>
            <a:rPr lang="ru-RU" dirty="0" smtClean="0"/>
            <a:t>электронных журналах (бумажных)</a:t>
          </a:r>
          <a:endParaRPr lang="ru-RU" dirty="0"/>
        </a:p>
      </dgm:t>
    </dgm:pt>
    <dgm:pt modelId="{73820043-F905-4950-8B15-E03047F5B53D}" type="parTrans" cxnId="{8C9F8B59-9442-4BDD-A181-C54A285EBF1C}">
      <dgm:prSet/>
      <dgm:spPr/>
      <dgm:t>
        <a:bodyPr/>
        <a:lstStyle/>
        <a:p>
          <a:endParaRPr lang="ru-RU"/>
        </a:p>
      </dgm:t>
    </dgm:pt>
    <dgm:pt modelId="{87A80F40-4FA2-494E-9DFD-B138A7DD54B8}" type="sibTrans" cxnId="{8C9F8B59-9442-4BDD-A181-C54A285EBF1C}">
      <dgm:prSet/>
      <dgm:spPr/>
      <dgm:t>
        <a:bodyPr/>
        <a:lstStyle/>
        <a:p>
          <a:endParaRPr lang="ru-RU"/>
        </a:p>
      </dgm:t>
    </dgm:pt>
    <dgm:pt modelId="{A66867DE-F44E-424A-BCCF-3776CEA29736}" type="pres">
      <dgm:prSet presAssocID="{096C9652-83A1-4858-8D68-90E19D034CB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EE6F7B-C810-4FDD-983F-09A50865C489}" type="pres">
      <dgm:prSet presAssocID="{4B3452E9-E762-403E-B313-7A6AEA943AF8}" presName="root" presStyleCnt="0">
        <dgm:presLayoutVars>
          <dgm:chMax/>
          <dgm:chPref val="4"/>
        </dgm:presLayoutVars>
      </dgm:prSet>
      <dgm:spPr/>
    </dgm:pt>
    <dgm:pt modelId="{6178B341-2D52-48EB-947F-9B659713ADAB}" type="pres">
      <dgm:prSet presAssocID="{4B3452E9-E762-403E-B313-7A6AEA943AF8}" presName="rootComposite" presStyleCnt="0">
        <dgm:presLayoutVars/>
      </dgm:prSet>
      <dgm:spPr/>
    </dgm:pt>
    <dgm:pt modelId="{3532DD13-4E46-45C7-ADE2-810FA9347F1D}" type="pres">
      <dgm:prSet presAssocID="{4B3452E9-E762-403E-B313-7A6AEA943AF8}" presName="rootText" presStyleLbl="node0" presStyleIdx="0" presStyleCnt="1" custScaleY="34149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4654F1DF-C850-4F38-8125-31DF7C605B67}" type="pres">
      <dgm:prSet presAssocID="{4B3452E9-E762-403E-B313-7A6AEA943AF8}" presName="childShape" presStyleCnt="0">
        <dgm:presLayoutVars>
          <dgm:chMax val="0"/>
          <dgm:chPref val="0"/>
        </dgm:presLayoutVars>
      </dgm:prSet>
      <dgm:spPr/>
    </dgm:pt>
    <dgm:pt modelId="{2F0E1EFD-A114-4725-A44E-8BE72C103046}" type="pres">
      <dgm:prSet presAssocID="{BA34BAB1-DE4C-4E64-8596-8C2DABC2E803}" presName="childComposite" presStyleCnt="0">
        <dgm:presLayoutVars>
          <dgm:chMax val="0"/>
          <dgm:chPref val="0"/>
        </dgm:presLayoutVars>
      </dgm:prSet>
      <dgm:spPr/>
    </dgm:pt>
    <dgm:pt modelId="{07AFDC35-A226-4E64-9D2D-440ACB474382}" type="pres">
      <dgm:prSet presAssocID="{BA34BAB1-DE4C-4E64-8596-8C2DABC2E803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78B18A2C-5805-4668-8115-7217FC325EFD}" type="pres">
      <dgm:prSet presAssocID="{BA34BAB1-DE4C-4E64-8596-8C2DABC2E803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9E83B-44E0-48F6-A0B0-4BF6D386F16C}" type="pres">
      <dgm:prSet presAssocID="{C2C6F762-AF1C-4865-BAB5-DE46315EC90E}" presName="childComposite" presStyleCnt="0">
        <dgm:presLayoutVars>
          <dgm:chMax val="0"/>
          <dgm:chPref val="0"/>
        </dgm:presLayoutVars>
      </dgm:prSet>
      <dgm:spPr/>
    </dgm:pt>
    <dgm:pt modelId="{CE392EDF-CE32-4DC3-995E-558687E8F892}" type="pres">
      <dgm:prSet presAssocID="{C2C6F762-AF1C-4865-BAB5-DE46315EC90E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</dgm:pt>
    <dgm:pt modelId="{CAC0B584-5A61-4637-B9B3-AFDC79E2897A}" type="pres">
      <dgm:prSet presAssocID="{C2C6F762-AF1C-4865-BAB5-DE46315EC90E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0AE1A-7C98-4CC2-BC3D-D899FD457AEC}" type="pres">
      <dgm:prSet presAssocID="{CF4B3989-E3B2-485E-990F-23E14A85C407}" presName="childComposite" presStyleCnt="0">
        <dgm:presLayoutVars>
          <dgm:chMax val="0"/>
          <dgm:chPref val="0"/>
        </dgm:presLayoutVars>
      </dgm:prSet>
      <dgm:spPr/>
    </dgm:pt>
    <dgm:pt modelId="{451E01DA-EA63-45E7-A0BD-2FDC0AA27959}" type="pres">
      <dgm:prSet presAssocID="{CF4B3989-E3B2-485E-990F-23E14A85C407}" presName="Image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000" r="-61000"/>
          </a:stretch>
        </a:blipFill>
      </dgm:spPr>
    </dgm:pt>
    <dgm:pt modelId="{53D4DA49-397F-4E7C-8D50-5E2C6FB149E1}" type="pres">
      <dgm:prSet presAssocID="{CF4B3989-E3B2-485E-990F-23E14A85C407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642A1-200F-4889-BB58-A587EC2DB3E9}" type="pres">
      <dgm:prSet presAssocID="{E3B77249-4204-475C-A46B-5C5A86A68E80}" presName="childComposite" presStyleCnt="0">
        <dgm:presLayoutVars>
          <dgm:chMax val="0"/>
          <dgm:chPref val="0"/>
        </dgm:presLayoutVars>
      </dgm:prSet>
      <dgm:spPr/>
    </dgm:pt>
    <dgm:pt modelId="{6F625FC3-5F50-4502-8BDC-178C16F2027E}" type="pres">
      <dgm:prSet presAssocID="{E3B77249-4204-475C-A46B-5C5A86A68E80}" presName="Image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D849031-588C-4D5C-9F50-5E3CC4266AF9}" type="pres">
      <dgm:prSet presAssocID="{E3B77249-4204-475C-A46B-5C5A86A68E80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F9A50D-4297-4DD3-A946-137576C76F7E}" srcId="{4B3452E9-E762-403E-B313-7A6AEA943AF8}" destId="{C2C6F762-AF1C-4865-BAB5-DE46315EC90E}" srcOrd="1" destOrd="0" parTransId="{D84EFD5E-9FEA-4DF1-BFB9-2831A828EEDF}" sibTransId="{27536912-7305-4867-8007-173C8B52325C}"/>
    <dgm:cxn modelId="{D5D028F3-5FE4-4A9D-8720-90B49830FF07}" type="presOf" srcId="{CF4B3989-E3B2-485E-990F-23E14A85C407}" destId="{53D4DA49-397F-4E7C-8D50-5E2C6FB149E1}" srcOrd="0" destOrd="0" presId="urn:microsoft.com/office/officeart/2008/layout/PictureAccentList"/>
    <dgm:cxn modelId="{BFB14261-9062-4916-AB8F-48CAE3B40293}" srcId="{096C9652-83A1-4858-8D68-90E19D034CB5}" destId="{4B3452E9-E762-403E-B313-7A6AEA943AF8}" srcOrd="0" destOrd="0" parTransId="{AEA2C335-AB54-40C8-ABC2-8A5BA481674C}" sibTransId="{A138BBF1-BEC9-4843-B77C-2CD7BC8B526F}"/>
    <dgm:cxn modelId="{ECA2A353-451F-4CFF-94FD-439EB243B378}" type="presOf" srcId="{C2C6F762-AF1C-4865-BAB5-DE46315EC90E}" destId="{CAC0B584-5A61-4637-B9B3-AFDC79E2897A}" srcOrd="0" destOrd="0" presId="urn:microsoft.com/office/officeart/2008/layout/PictureAccentList"/>
    <dgm:cxn modelId="{3D9472B8-F9DF-46BB-853A-C3FD5AC1C3E1}" type="presOf" srcId="{E3B77249-4204-475C-A46B-5C5A86A68E80}" destId="{9D849031-588C-4D5C-9F50-5E3CC4266AF9}" srcOrd="0" destOrd="0" presId="urn:microsoft.com/office/officeart/2008/layout/PictureAccentList"/>
    <dgm:cxn modelId="{3293C2CD-419A-4F66-A735-4212E5B0A3FD}" type="presOf" srcId="{4B3452E9-E762-403E-B313-7A6AEA943AF8}" destId="{3532DD13-4E46-45C7-ADE2-810FA9347F1D}" srcOrd="0" destOrd="0" presId="urn:microsoft.com/office/officeart/2008/layout/PictureAccentList"/>
    <dgm:cxn modelId="{7775FF9B-85B1-4484-B697-DFCC844D3BDA}" srcId="{4B3452E9-E762-403E-B313-7A6AEA943AF8}" destId="{BA34BAB1-DE4C-4E64-8596-8C2DABC2E803}" srcOrd="0" destOrd="0" parTransId="{DBD32E8B-48E6-438E-86D1-091D6DA22E12}" sibTransId="{AB564519-6BEF-4017-B230-3B8359624544}"/>
    <dgm:cxn modelId="{8C9F8B59-9442-4BDD-A181-C54A285EBF1C}" srcId="{4B3452E9-E762-403E-B313-7A6AEA943AF8}" destId="{E3B77249-4204-475C-A46B-5C5A86A68E80}" srcOrd="3" destOrd="0" parTransId="{73820043-F905-4950-8B15-E03047F5B53D}" sibTransId="{87A80F40-4FA2-494E-9DFD-B138A7DD54B8}"/>
    <dgm:cxn modelId="{79222861-88E5-448A-BEDB-C80CA8CAAEA6}" type="presOf" srcId="{BA34BAB1-DE4C-4E64-8596-8C2DABC2E803}" destId="{78B18A2C-5805-4668-8115-7217FC325EFD}" srcOrd="0" destOrd="0" presId="urn:microsoft.com/office/officeart/2008/layout/PictureAccentList"/>
    <dgm:cxn modelId="{075025AE-105E-445F-A5F7-A048513F8585}" type="presOf" srcId="{096C9652-83A1-4858-8D68-90E19D034CB5}" destId="{A66867DE-F44E-424A-BCCF-3776CEA29736}" srcOrd="0" destOrd="0" presId="urn:microsoft.com/office/officeart/2008/layout/PictureAccentList"/>
    <dgm:cxn modelId="{1304666D-07F7-4340-9BF4-70016E40408F}" srcId="{4B3452E9-E762-403E-B313-7A6AEA943AF8}" destId="{CF4B3989-E3B2-485E-990F-23E14A85C407}" srcOrd="2" destOrd="0" parTransId="{2BDF4171-1C54-493E-8B9D-02C35A9FB6AF}" sibTransId="{12C1C565-464D-4999-87B1-50ED268DC89E}"/>
    <dgm:cxn modelId="{B51DD141-564A-4D91-95B9-DC746CD8D2A3}" type="presParOf" srcId="{A66867DE-F44E-424A-BCCF-3776CEA29736}" destId="{22EE6F7B-C810-4FDD-983F-09A50865C489}" srcOrd="0" destOrd="0" presId="urn:microsoft.com/office/officeart/2008/layout/PictureAccentList"/>
    <dgm:cxn modelId="{41859ABF-B1CB-400D-8065-21BD3498CF1E}" type="presParOf" srcId="{22EE6F7B-C810-4FDD-983F-09A50865C489}" destId="{6178B341-2D52-48EB-947F-9B659713ADAB}" srcOrd="0" destOrd="0" presId="urn:microsoft.com/office/officeart/2008/layout/PictureAccentList"/>
    <dgm:cxn modelId="{475888CF-7A56-4E38-8CBB-CF96023C0B25}" type="presParOf" srcId="{6178B341-2D52-48EB-947F-9B659713ADAB}" destId="{3532DD13-4E46-45C7-ADE2-810FA9347F1D}" srcOrd="0" destOrd="0" presId="urn:microsoft.com/office/officeart/2008/layout/PictureAccentList"/>
    <dgm:cxn modelId="{BF455A40-0696-43A0-8DAA-8C415030E42C}" type="presParOf" srcId="{22EE6F7B-C810-4FDD-983F-09A50865C489}" destId="{4654F1DF-C850-4F38-8125-31DF7C605B67}" srcOrd="1" destOrd="0" presId="urn:microsoft.com/office/officeart/2008/layout/PictureAccentList"/>
    <dgm:cxn modelId="{8109FEE1-0F75-4B02-9ACE-74C8AD96BDF0}" type="presParOf" srcId="{4654F1DF-C850-4F38-8125-31DF7C605B67}" destId="{2F0E1EFD-A114-4725-A44E-8BE72C103046}" srcOrd="0" destOrd="0" presId="urn:microsoft.com/office/officeart/2008/layout/PictureAccentList"/>
    <dgm:cxn modelId="{88B89B1E-A188-4B25-812A-0FEC9E522900}" type="presParOf" srcId="{2F0E1EFD-A114-4725-A44E-8BE72C103046}" destId="{07AFDC35-A226-4E64-9D2D-440ACB474382}" srcOrd="0" destOrd="0" presId="urn:microsoft.com/office/officeart/2008/layout/PictureAccentList"/>
    <dgm:cxn modelId="{D6C8A8B0-E941-4C25-9204-496D2C231D3A}" type="presParOf" srcId="{2F0E1EFD-A114-4725-A44E-8BE72C103046}" destId="{78B18A2C-5805-4668-8115-7217FC325EFD}" srcOrd="1" destOrd="0" presId="urn:microsoft.com/office/officeart/2008/layout/PictureAccentList"/>
    <dgm:cxn modelId="{1800EB7A-0CA3-4983-BC76-5441E146EFFB}" type="presParOf" srcId="{4654F1DF-C850-4F38-8125-31DF7C605B67}" destId="{9369E83B-44E0-48F6-A0B0-4BF6D386F16C}" srcOrd="1" destOrd="0" presId="urn:microsoft.com/office/officeart/2008/layout/PictureAccentList"/>
    <dgm:cxn modelId="{4CAAA11E-A449-428B-BA7A-99E544086254}" type="presParOf" srcId="{9369E83B-44E0-48F6-A0B0-4BF6D386F16C}" destId="{CE392EDF-CE32-4DC3-995E-558687E8F892}" srcOrd="0" destOrd="0" presId="urn:microsoft.com/office/officeart/2008/layout/PictureAccentList"/>
    <dgm:cxn modelId="{37C00A39-D758-4481-8176-08C215FF54DA}" type="presParOf" srcId="{9369E83B-44E0-48F6-A0B0-4BF6D386F16C}" destId="{CAC0B584-5A61-4637-B9B3-AFDC79E2897A}" srcOrd="1" destOrd="0" presId="urn:microsoft.com/office/officeart/2008/layout/PictureAccentList"/>
    <dgm:cxn modelId="{AA0ECD9F-0A14-4FD0-A93A-999609840706}" type="presParOf" srcId="{4654F1DF-C850-4F38-8125-31DF7C605B67}" destId="{6FC0AE1A-7C98-4CC2-BC3D-D899FD457AEC}" srcOrd="2" destOrd="0" presId="urn:microsoft.com/office/officeart/2008/layout/PictureAccentList"/>
    <dgm:cxn modelId="{EA4967C2-1E61-40D9-83FA-90FA5A9C2202}" type="presParOf" srcId="{6FC0AE1A-7C98-4CC2-BC3D-D899FD457AEC}" destId="{451E01DA-EA63-45E7-A0BD-2FDC0AA27959}" srcOrd="0" destOrd="0" presId="urn:microsoft.com/office/officeart/2008/layout/PictureAccentList"/>
    <dgm:cxn modelId="{BE8292E6-7295-4A1C-BC5D-D2F06E18C2D7}" type="presParOf" srcId="{6FC0AE1A-7C98-4CC2-BC3D-D899FD457AEC}" destId="{53D4DA49-397F-4E7C-8D50-5E2C6FB149E1}" srcOrd="1" destOrd="0" presId="urn:microsoft.com/office/officeart/2008/layout/PictureAccentList"/>
    <dgm:cxn modelId="{C6527838-AED2-44D3-9519-79A534FACA9B}" type="presParOf" srcId="{4654F1DF-C850-4F38-8125-31DF7C605B67}" destId="{23D642A1-200F-4889-BB58-A587EC2DB3E9}" srcOrd="3" destOrd="0" presId="urn:microsoft.com/office/officeart/2008/layout/PictureAccentList"/>
    <dgm:cxn modelId="{CB8264C6-467A-4A8F-B78D-107BB4636E08}" type="presParOf" srcId="{23D642A1-200F-4889-BB58-A587EC2DB3E9}" destId="{6F625FC3-5F50-4502-8BDC-178C16F2027E}" srcOrd="0" destOrd="0" presId="urn:microsoft.com/office/officeart/2008/layout/PictureAccentList"/>
    <dgm:cxn modelId="{2B9B5211-0A0F-4152-9C3F-9BC927F133B2}" type="presParOf" srcId="{23D642A1-200F-4889-BB58-A587EC2DB3E9}" destId="{9D849031-588C-4D5C-9F50-5E3CC4266AF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C1A0A7-8A43-4463-8904-48799949809D}" type="doc">
      <dgm:prSet loTypeId="urn:microsoft.com/office/officeart/2005/8/layout/vList5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CD0F733C-251D-456C-8083-36D14304840E}">
      <dgm:prSet phldrT="[Текст]"/>
      <dgm:spPr/>
      <dgm:t>
        <a:bodyPr/>
        <a:lstStyle/>
        <a:p>
          <a:r>
            <a:rPr lang="ru-RU" dirty="0" smtClean="0"/>
            <a:t>СДО и образовательные платформы</a:t>
          </a:r>
          <a:endParaRPr lang="ru-RU" dirty="0"/>
        </a:p>
      </dgm:t>
    </dgm:pt>
    <dgm:pt modelId="{02FA1BA5-AB8D-4DF3-A8FE-CAD23FE6E783}" type="parTrans" cxnId="{55DF8E6C-45E3-4D1E-9F47-82555C48840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93D01DF-9F46-4EC9-B7EB-8B52C656401A}" type="sibTrans" cxnId="{55DF8E6C-45E3-4D1E-9F47-82555C48840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F1A099E-E725-4377-8FD2-C2689BC8D72C}">
      <dgm:prSet phldrT="[Текст]"/>
      <dgm:spPr/>
      <dgm:t>
        <a:bodyPr/>
        <a:lstStyle/>
        <a:p>
          <a:r>
            <a:rPr lang="ru-RU" dirty="0"/>
            <a:t>подразумевает использование такого режима обучения, при котором обучающийся осваивает образовательную программу полностью удаленно с использованием системы дистанционного обучения </a:t>
          </a:r>
          <a:r>
            <a:rPr lang="ru-RU" dirty="0" smtClean="0"/>
            <a:t>(образовательной платформы</a:t>
          </a:r>
          <a:r>
            <a:rPr lang="ru-RU" dirty="0"/>
            <a:t>), функциональность которой обеспечивается </a:t>
          </a:r>
          <a:r>
            <a:rPr lang="ru-RU" dirty="0" smtClean="0"/>
            <a:t>организацией или . </a:t>
          </a:r>
          <a:r>
            <a:rPr lang="ru-RU" dirty="0"/>
            <a:t>Все коммуникации с педагогическим работником осуществляются посредством указанной системы дистанционного обучения </a:t>
          </a:r>
          <a:r>
            <a:rPr lang="ru-RU" dirty="0" smtClean="0"/>
            <a:t>(образовательной платформы</a:t>
          </a:r>
          <a:r>
            <a:rPr lang="ru-RU" dirty="0"/>
            <a:t>).</a:t>
          </a:r>
        </a:p>
      </dgm:t>
    </dgm:pt>
    <dgm:pt modelId="{EB9530A8-68D2-4ED9-8DEA-88EE224583C5}" type="parTrans" cxnId="{8848FE9D-BCA4-447B-BA2E-517301694FEB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E13D80F-03DF-4642-BB0C-096B61899727}" type="sibTrans" cxnId="{8848FE9D-BCA4-447B-BA2E-517301694FEB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1E07A6B-EE12-4820-A7E5-1A997AB43C9F}">
      <dgm:prSet phldrT="[Текст]"/>
      <dgm:spPr/>
      <dgm:t>
        <a:bodyPr/>
        <a:lstStyle/>
        <a:p>
          <a:r>
            <a:rPr lang="ru-RU" dirty="0" smtClean="0"/>
            <a:t>Использование ДОТ, </a:t>
          </a:r>
          <a:r>
            <a:rPr lang="ru-RU" dirty="0"/>
            <a:t>позволяющих организовать дистанционное </a:t>
          </a:r>
          <a:r>
            <a:rPr lang="ru-RU" dirty="0" smtClean="0"/>
            <a:t>обучение</a:t>
          </a:r>
          <a:endParaRPr lang="ru-RU" dirty="0"/>
        </a:p>
      </dgm:t>
    </dgm:pt>
    <dgm:pt modelId="{A1BF7686-AC7A-4957-A922-CFAD2D2535CD}" type="parTrans" cxnId="{4E2CEEA8-FC50-4D6A-8DAD-8F1F93F4C8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A7B415A-662E-4C8B-8C18-EC3A7E593458}" type="sibTrans" cxnId="{4E2CEEA8-FC50-4D6A-8DAD-8F1F93F4C8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D8909DC-CA91-4CAE-B63C-5D26643D7C56}">
      <dgm:prSet phldrT="[Текст]"/>
      <dgm:spPr/>
      <dgm:t>
        <a:bodyPr/>
        <a:lstStyle/>
        <a:p>
          <a:r>
            <a:rPr lang="ru-RU" dirty="0"/>
            <a:t>Модель, при которой происходит </a:t>
          </a:r>
          <a:r>
            <a:rPr lang="ru-RU" dirty="0" smtClean="0"/>
            <a:t>использование </a:t>
          </a:r>
          <a:r>
            <a:rPr lang="ru-RU" dirty="0"/>
            <a:t>дистанционных образовательных </a:t>
          </a:r>
          <a:r>
            <a:rPr lang="ru-RU" dirty="0" smtClean="0"/>
            <a:t>технологий (видеотрансляция или запись учебных занятий, </a:t>
          </a:r>
          <a:r>
            <a:rPr lang="en-US" dirty="0" smtClean="0"/>
            <a:t>on-line</a:t>
          </a:r>
          <a:r>
            <a:rPr lang="ru-RU" dirty="0" smtClean="0"/>
            <a:t> инструменты, электронная почта, образовательные интернет-форумы, социальные сети, мессенджеры и </a:t>
          </a:r>
          <a:r>
            <a:rPr lang="ru-RU" dirty="0" err="1" smtClean="0"/>
            <a:t>т.п</a:t>
          </a:r>
          <a:r>
            <a:rPr lang="ru-RU" dirty="0" smtClean="0"/>
            <a:t>).</a:t>
          </a:r>
          <a:endParaRPr lang="ru-RU" dirty="0"/>
        </a:p>
      </dgm:t>
    </dgm:pt>
    <dgm:pt modelId="{74C0762A-D1CA-40D3-BF94-EDE45CF2989A}" type="parTrans" cxnId="{2F5522EA-93B6-4748-8E02-CE8C5844630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C6484E2-8DD9-403A-BBAE-B9398E5720D7}" type="sibTrans" cxnId="{2F5522EA-93B6-4748-8E02-CE8C5844630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76E845F-3069-4BF4-814A-08B2BC1EBC12}">
      <dgm:prSet phldrT="[Текст]"/>
      <dgm:spPr/>
      <dgm:t>
        <a:bodyPr/>
        <a:lstStyle/>
        <a:p>
          <a:r>
            <a:rPr lang="ru-RU" dirty="0" smtClean="0"/>
            <a:t>Кейс-технология</a:t>
          </a:r>
          <a:endParaRPr lang="ru-RU" dirty="0"/>
        </a:p>
      </dgm:t>
    </dgm:pt>
    <dgm:pt modelId="{014A0DF7-AE84-49C1-AFD0-DCCF62E5C8E8}" type="parTrans" cxnId="{77F0A470-9E4C-4A83-A20A-C14CED382076}">
      <dgm:prSet/>
      <dgm:spPr/>
    </dgm:pt>
    <dgm:pt modelId="{61A8F90A-B14D-4B8E-9B18-FEA3DFF08FCD}" type="sibTrans" cxnId="{77F0A470-9E4C-4A83-A20A-C14CED382076}">
      <dgm:prSet/>
      <dgm:spPr/>
    </dgm:pt>
    <dgm:pt modelId="{3B25DA52-2121-4E25-A898-AC9663C1156C}">
      <dgm:prSet phldrT="[Текст]"/>
      <dgm:spPr/>
      <dgm:t>
        <a:bodyPr/>
        <a:lstStyle/>
        <a:p>
          <a:r>
            <a:rPr lang="ru-RU" dirty="0" err="1" smtClean="0"/>
            <a:t>Кейсовая</a:t>
          </a:r>
          <a:r>
            <a:rPr lang="ru-RU" dirty="0" smtClean="0"/>
            <a:t>-технология основывается на использовании наборов (кейсов) текстовых, аудиовизуальных и мультимедийных учебно-методических материалов и их передаче для самостоятельного изучения учащимся при организации регулярных консультаций. Способы передачи кейсов: </a:t>
          </a:r>
          <a:r>
            <a:rPr lang="en-US" dirty="0" smtClean="0"/>
            <a:t>USB-</a:t>
          </a:r>
          <a:r>
            <a:rPr lang="ru-RU" dirty="0" err="1" smtClean="0"/>
            <a:t>флеш</a:t>
          </a:r>
          <a:r>
            <a:rPr lang="ru-RU" dirty="0" smtClean="0"/>
            <a:t>-накопитель, </a:t>
          </a:r>
          <a:r>
            <a:rPr lang="en-US" b="1" i="0" dirty="0" smtClean="0"/>
            <a:t>CD</a:t>
          </a:r>
          <a:r>
            <a:rPr lang="en-US" b="0" i="0" dirty="0" smtClean="0"/>
            <a:t> / DVD</a:t>
          </a:r>
          <a:r>
            <a:rPr lang="ru-RU" b="0" i="0" dirty="0" smtClean="0"/>
            <a:t>, печатные носители и т.п.</a:t>
          </a:r>
          <a:r>
            <a:rPr lang="en-US" b="0" i="0" dirty="0" smtClean="0"/>
            <a:t> </a:t>
          </a:r>
          <a:r>
            <a:rPr lang="ru-RU" dirty="0" smtClean="0"/>
            <a:t> </a:t>
          </a:r>
          <a:endParaRPr lang="ru-RU" dirty="0"/>
        </a:p>
      </dgm:t>
    </dgm:pt>
    <dgm:pt modelId="{D89A88D1-93DA-4827-89DF-113272220C83}" type="parTrans" cxnId="{A46FF4B6-3BFF-46E2-B806-5EB717CBA9B9}">
      <dgm:prSet/>
      <dgm:spPr/>
    </dgm:pt>
    <dgm:pt modelId="{9FB925F6-FF82-449D-A5F5-F61F54B212F4}" type="sibTrans" cxnId="{A46FF4B6-3BFF-46E2-B806-5EB717CBA9B9}">
      <dgm:prSet/>
      <dgm:spPr/>
    </dgm:pt>
    <dgm:pt modelId="{127C7AE4-AD54-4CE1-ACF2-98374667807C}" type="pres">
      <dgm:prSet presAssocID="{F2C1A0A7-8A43-4463-8904-4879994980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DEE79D-0CF5-4BF6-B22F-F23C1E421566}" type="pres">
      <dgm:prSet presAssocID="{CD0F733C-251D-456C-8083-36D14304840E}" presName="linNode" presStyleCnt="0"/>
      <dgm:spPr/>
    </dgm:pt>
    <dgm:pt modelId="{25C8FD93-19E1-4412-AAF0-862FA9B4DEE0}" type="pres">
      <dgm:prSet presAssocID="{CD0F733C-251D-456C-8083-36D14304840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DED86A-520B-49DB-8A54-29EC522D33E9}" type="pres">
      <dgm:prSet presAssocID="{CD0F733C-251D-456C-8083-36D14304840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38145-A366-42E8-AF14-1C2FB56E27E6}" type="pres">
      <dgm:prSet presAssocID="{693D01DF-9F46-4EC9-B7EB-8B52C656401A}" presName="sp" presStyleCnt="0"/>
      <dgm:spPr/>
    </dgm:pt>
    <dgm:pt modelId="{90263AA6-1A51-4541-B540-7F350469666A}" type="pres">
      <dgm:prSet presAssocID="{C1E07A6B-EE12-4820-A7E5-1A997AB43C9F}" presName="linNode" presStyleCnt="0"/>
      <dgm:spPr/>
    </dgm:pt>
    <dgm:pt modelId="{1A1178B4-6D79-44B2-BCF3-543F378577FA}" type="pres">
      <dgm:prSet presAssocID="{C1E07A6B-EE12-4820-A7E5-1A997AB43C9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EA718-CCC3-46E1-905B-EED12D64A566}" type="pres">
      <dgm:prSet presAssocID="{C1E07A6B-EE12-4820-A7E5-1A997AB43C9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02527-9F67-408C-AD03-C11A7688D4AB}" type="pres">
      <dgm:prSet presAssocID="{CA7B415A-662E-4C8B-8C18-EC3A7E593458}" presName="sp" presStyleCnt="0"/>
      <dgm:spPr/>
    </dgm:pt>
    <dgm:pt modelId="{F4396368-B358-4BE8-B91F-9F7A9E47FB7B}" type="pres">
      <dgm:prSet presAssocID="{376E845F-3069-4BF4-814A-08B2BC1EBC12}" presName="linNode" presStyleCnt="0"/>
      <dgm:spPr/>
    </dgm:pt>
    <dgm:pt modelId="{056BFD25-EB4A-4533-A596-76AD0393FD33}" type="pres">
      <dgm:prSet presAssocID="{376E845F-3069-4BF4-814A-08B2BC1EBC1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2CEA0-0454-4346-A190-57923AD4D6FA}" type="pres">
      <dgm:prSet presAssocID="{376E845F-3069-4BF4-814A-08B2BC1EBC1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5522EA-93B6-4748-8E02-CE8C58446303}" srcId="{C1E07A6B-EE12-4820-A7E5-1A997AB43C9F}" destId="{2D8909DC-CA91-4CAE-B63C-5D26643D7C56}" srcOrd="0" destOrd="0" parTransId="{74C0762A-D1CA-40D3-BF94-EDE45CF2989A}" sibTransId="{9C6484E2-8DD9-403A-BBAE-B9398E5720D7}"/>
    <dgm:cxn modelId="{4E2CEEA8-FC50-4D6A-8DAD-8F1F93F4C887}" srcId="{F2C1A0A7-8A43-4463-8904-48799949809D}" destId="{C1E07A6B-EE12-4820-A7E5-1A997AB43C9F}" srcOrd="1" destOrd="0" parTransId="{A1BF7686-AC7A-4957-A922-CFAD2D2535CD}" sibTransId="{CA7B415A-662E-4C8B-8C18-EC3A7E593458}"/>
    <dgm:cxn modelId="{7411619A-E26E-4D7D-8F12-2CB8D84F4368}" type="presOf" srcId="{376E845F-3069-4BF4-814A-08B2BC1EBC12}" destId="{056BFD25-EB4A-4533-A596-76AD0393FD33}" srcOrd="0" destOrd="0" presId="urn:microsoft.com/office/officeart/2005/8/layout/vList5"/>
    <dgm:cxn modelId="{9A66ADFD-3485-4055-8155-5A5A12B64A13}" type="presOf" srcId="{1F1A099E-E725-4377-8FD2-C2689BC8D72C}" destId="{43DED86A-520B-49DB-8A54-29EC522D33E9}" srcOrd="0" destOrd="0" presId="urn:microsoft.com/office/officeart/2005/8/layout/vList5"/>
    <dgm:cxn modelId="{55DF8E6C-45E3-4D1E-9F47-82555C488409}" srcId="{F2C1A0A7-8A43-4463-8904-48799949809D}" destId="{CD0F733C-251D-456C-8083-36D14304840E}" srcOrd="0" destOrd="0" parTransId="{02FA1BA5-AB8D-4DF3-A8FE-CAD23FE6E783}" sibTransId="{693D01DF-9F46-4EC9-B7EB-8B52C656401A}"/>
    <dgm:cxn modelId="{0E6BDC7C-E476-4722-ACE1-D9A01594CEAC}" type="presOf" srcId="{CD0F733C-251D-456C-8083-36D14304840E}" destId="{25C8FD93-19E1-4412-AAF0-862FA9B4DEE0}" srcOrd="0" destOrd="0" presId="urn:microsoft.com/office/officeart/2005/8/layout/vList5"/>
    <dgm:cxn modelId="{BC572822-25B0-46C4-B718-5DA5FDE22168}" type="presOf" srcId="{3B25DA52-2121-4E25-A898-AC9663C1156C}" destId="{E972CEA0-0454-4346-A190-57923AD4D6FA}" srcOrd="0" destOrd="0" presId="urn:microsoft.com/office/officeart/2005/8/layout/vList5"/>
    <dgm:cxn modelId="{B2B8EAFC-3B11-41EF-81F2-AA70E86C1B13}" type="presOf" srcId="{2D8909DC-CA91-4CAE-B63C-5D26643D7C56}" destId="{577EA718-CCC3-46E1-905B-EED12D64A566}" srcOrd="0" destOrd="0" presId="urn:microsoft.com/office/officeart/2005/8/layout/vList5"/>
    <dgm:cxn modelId="{D003493B-486D-4B1F-921A-525E3A440801}" type="presOf" srcId="{F2C1A0A7-8A43-4463-8904-48799949809D}" destId="{127C7AE4-AD54-4CE1-ACF2-98374667807C}" srcOrd="0" destOrd="0" presId="urn:microsoft.com/office/officeart/2005/8/layout/vList5"/>
    <dgm:cxn modelId="{AE2825F9-BAC6-414E-BCD2-C77D02BC0AAE}" type="presOf" srcId="{C1E07A6B-EE12-4820-A7E5-1A997AB43C9F}" destId="{1A1178B4-6D79-44B2-BCF3-543F378577FA}" srcOrd="0" destOrd="0" presId="urn:microsoft.com/office/officeart/2005/8/layout/vList5"/>
    <dgm:cxn modelId="{A46FF4B6-3BFF-46E2-B806-5EB717CBA9B9}" srcId="{376E845F-3069-4BF4-814A-08B2BC1EBC12}" destId="{3B25DA52-2121-4E25-A898-AC9663C1156C}" srcOrd="0" destOrd="0" parTransId="{D89A88D1-93DA-4827-89DF-113272220C83}" sibTransId="{9FB925F6-FF82-449D-A5F5-F61F54B212F4}"/>
    <dgm:cxn modelId="{8848FE9D-BCA4-447B-BA2E-517301694FEB}" srcId="{CD0F733C-251D-456C-8083-36D14304840E}" destId="{1F1A099E-E725-4377-8FD2-C2689BC8D72C}" srcOrd="0" destOrd="0" parTransId="{EB9530A8-68D2-4ED9-8DEA-88EE224583C5}" sibTransId="{2E13D80F-03DF-4642-BB0C-096B61899727}"/>
    <dgm:cxn modelId="{77F0A470-9E4C-4A83-A20A-C14CED382076}" srcId="{F2C1A0A7-8A43-4463-8904-48799949809D}" destId="{376E845F-3069-4BF4-814A-08B2BC1EBC12}" srcOrd="2" destOrd="0" parTransId="{014A0DF7-AE84-49C1-AFD0-DCCF62E5C8E8}" sibTransId="{61A8F90A-B14D-4B8E-9B18-FEA3DFF08FCD}"/>
    <dgm:cxn modelId="{3615DB3B-6297-40C9-9C04-131DD2823661}" type="presParOf" srcId="{127C7AE4-AD54-4CE1-ACF2-98374667807C}" destId="{E2DEE79D-0CF5-4BF6-B22F-F23C1E421566}" srcOrd="0" destOrd="0" presId="urn:microsoft.com/office/officeart/2005/8/layout/vList5"/>
    <dgm:cxn modelId="{73D67C42-C5B9-464A-B476-C22B7D0656E0}" type="presParOf" srcId="{E2DEE79D-0CF5-4BF6-B22F-F23C1E421566}" destId="{25C8FD93-19E1-4412-AAF0-862FA9B4DEE0}" srcOrd="0" destOrd="0" presId="urn:microsoft.com/office/officeart/2005/8/layout/vList5"/>
    <dgm:cxn modelId="{077E18DD-3806-46D7-BB56-148B7E6E68E7}" type="presParOf" srcId="{E2DEE79D-0CF5-4BF6-B22F-F23C1E421566}" destId="{43DED86A-520B-49DB-8A54-29EC522D33E9}" srcOrd="1" destOrd="0" presId="urn:microsoft.com/office/officeart/2005/8/layout/vList5"/>
    <dgm:cxn modelId="{A48C43B8-5C45-4A55-8202-FBBBB8F6E24E}" type="presParOf" srcId="{127C7AE4-AD54-4CE1-ACF2-98374667807C}" destId="{1D438145-A366-42E8-AF14-1C2FB56E27E6}" srcOrd="1" destOrd="0" presId="urn:microsoft.com/office/officeart/2005/8/layout/vList5"/>
    <dgm:cxn modelId="{2DDD0049-59A8-4C25-8995-93E71425D030}" type="presParOf" srcId="{127C7AE4-AD54-4CE1-ACF2-98374667807C}" destId="{90263AA6-1A51-4541-B540-7F350469666A}" srcOrd="2" destOrd="0" presId="urn:microsoft.com/office/officeart/2005/8/layout/vList5"/>
    <dgm:cxn modelId="{890EA6A7-50B8-4FFC-96B5-07BB10E07142}" type="presParOf" srcId="{90263AA6-1A51-4541-B540-7F350469666A}" destId="{1A1178B4-6D79-44B2-BCF3-543F378577FA}" srcOrd="0" destOrd="0" presId="urn:microsoft.com/office/officeart/2005/8/layout/vList5"/>
    <dgm:cxn modelId="{9A38201F-27D9-4231-B7F7-74820593C4F5}" type="presParOf" srcId="{90263AA6-1A51-4541-B540-7F350469666A}" destId="{577EA718-CCC3-46E1-905B-EED12D64A566}" srcOrd="1" destOrd="0" presId="urn:microsoft.com/office/officeart/2005/8/layout/vList5"/>
    <dgm:cxn modelId="{0C423771-1C22-4B15-A599-70677E322539}" type="presParOf" srcId="{127C7AE4-AD54-4CE1-ACF2-98374667807C}" destId="{52602527-9F67-408C-AD03-C11A7688D4AB}" srcOrd="3" destOrd="0" presId="urn:microsoft.com/office/officeart/2005/8/layout/vList5"/>
    <dgm:cxn modelId="{F7E01B9C-539B-4B5D-B846-075F1E0E44DA}" type="presParOf" srcId="{127C7AE4-AD54-4CE1-ACF2-98374667807C}" destId="{F4396368-B358-4BE8-B91F-9F7A9E47FB7B}" srcOrd="4" destOrd="0" presId="urn:microsoft.com/office/officeart/2005/8/layout/vList5"/>
    <dgm:cxn modelId="{304E3539-A78C-46F0-B586-4B3F50174731}" type="presParOf" srcId="{F4396368-B358-4BE8-B91F-9F7A9E47FB7B}" destId="{056BFD25-EB4A-4533-A596-76AD0393FD33}" srcOrd="0" destOrd="0" presId="urn:microsoft.com/office/officeart/2005/8/layout/vList5"/>
    <dgm:cxn modelId="{45B072E7-2A4B-439A-B875-EDD16CFA0212}" type="presParOf" srcId="{F4396368-B358-4BE8-B91F-9F7A9E47FB7B}" destId="{E972CEA0-0454-4346-A190-57923AD4D6F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5E615-1C16-43EC-81CF-7D9DB7ED9856}">
      <dsp:nvSpPr>
        <dsp:cNvPr id="0" name=""/>
        <dsp:cNvSpPr/>
      </dsp:nvSpPr>
      <dsp:spPr>
        <a:xfrm>
          <a:off x="0" y="0"/>
          <a:ext cx="8371002" cy="1535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Приказ Министерства просвещения России № 104 от 17.03.2020 г</a:t>
          </a:r>
          <a:r>
            <a:rPr lang="ru-RU" sz="1600" kern="1200" dirty="0" smtClean="0">
              <a:solidFill>
                <a:schemeClr val="tx2">
                  <a:lumMod val="75000"/>
                </a:schemeClr>
              </a:solidFill>
            </a:rPr>
            <a:t>. «</a:t>
          </a:r>
          <a:r>
            <a:rPr lang="ru-RU" sz="1600" u="sng" kern="1200" dirty="0" smtClean="0"/>
            <a:t>Об организации образовательной деятельности </a:t>
          </a:r>
          <a:r>
            <a:rPr lang="ru-RU" sz="1600" kern="1200" dirty="0" smtClean="0"/>
            <a:t>в организациях, реализующих программы  начального общего, основного общего,  среднего общего образования, образовательные программы  среднего профессионального образования, соответствующего дополнительного профессионального образования и  дополнительные общеобразовательные программы </a:t>
          </a:r>
          <a:r>
            <a:rPr lang="ru-RU" sz="1600" u="sng" kern="1200" dirty="0" smtClean="0"/>
            <a:t>в условиях распространения новой </a:t>
          </a:r>
          <a:r>
            <a:rPr lang="ru-RU" sz="1600" u="sng" kern="1200" dirty="0" err="1" smtClean="0"/>
            <a:t>коронавирусной</a:t>
          </a:r>
          <a:r>
            <a:rPr lang="ru-RU" sz="1600" u="sng" kern="1200" dirty="0" smtClean="0"/>
            <a:t> инфекции</a:t>
          </a:r>
          <a:r>
            <a:rPr lang="ru-RU" sz="1600" kern="1200" dirty="0" smtClean="0"/>
            <a:t> в  Российской Федерации</a:t>
          </a:r>
          <a:endParaRPr lang="ru-RU" sz="1600" kern="1200" dirty="0"/>
        </a:p>
      </dsp:txBody>
      <dsp:txXfrm>
        <a:off x="74934" y="74934"/>
        <a:ext cx="8221134" cy="1385172"/>
      </dsp:txXfrm>
    </dsp:sp>
    <dsp:sp modelId="{FBC425CA-2620-4E89-BB51-51DA4771CA42}">
      <dsp:nvSpPr>
        <dsp:cNvPr id="0" name=""/>
        <dsp:cNvSpPr/>
      </dsp:nvSpPr>
      <dsp:spPr>
        <a:xfrm>
          <a:off x="0" y="1589180"/>
          <a:ext cx="8371002" cy="1535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Письмо Министерства просвещения Российской Федерации  </a:t>
          </a:r>
          <a:r>
            <a:rPr lang="ru-RU" sz="1600" b="1" kern="1200" dirty="0" err="1" smtClean="0">
              <a:solidFill>
                <a:schemeClr val="tx2">
                  <a:lumMod val="75000"/>
                </a:schemeClr>
              </a:solidFill>
            </a:rPr>
            <a:t>1Д</a:t>
          </a: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-39/04 от 19 марта 2020 года </a:t>
          </a:r>
          <a:r>
            <a:rPr lang="ru-RU" sz="1600" kern="1200" dirty="0" smtClean="0"/>
            <a:t>«О </a:t>
          </a:r>
          <a:r>
            <a:rPr lang="ru-RU" sz="1600" u="sng" kern="1200" dirty="0" smtClean="0"/>
            <a:t>Методических рекомендациях </a:t>
          </a:r>
          <a:r>
            <a:rPr lang="ru-RU" sz="1600" kern="1200" dirty="0" smtClean="0"/>
            <a:t>по реализации образовательных программ начального общего, основного общего, среднего общего образования, образовательных программ </a:t>
          </a:r>
          <a:r>
            <a:rPr lang="ru-RU" sz="1600" kern="1200" dirty="0" err="1" smtClean="0"/>
            <a:t>СПО</a:t>
          </a:r>
          <a:r>
            <a:rPr lang="ru-RU" sz="1600" kern="1200" dirty="0" smtClean="0"/>
            <a:t> и дополнительных общеобразовательных программ </a:t>
          </a:r>
          <a:r>
            <a:rPr lang="ru-RU" sz="1600" u="sng" kern="1200" dirty="0" smtClean="0"/>
            <a:t>с применением электронного обучения и дистанционных образовательных технологий»</a:t>
          </a:r>
          <a:endParaRPr lang="ru-RU" sz="1600" u="sng" kern="1200" dirty="0"/>
        </a:p>
      </dsp:txBody>
      <dsp:txXfrm>
        <a:off x="74934" y="1664114"/>
        <a:ext cx="8221134" cy="1385172"/>
      </dsp:txXfrm>
    </dsp:sp>
    <dsp:sp modelId="{5F3AFC1A-B3F9-42D8-8CAD-7BAC937A948D}">
      <dsp:nvSpPr>
        <dsp:cNvPr id="0" name=""/>
        <dsp:cNvSpPr/>
      </dsp:nvSpPr>
      <dsp:spPr>
        <a:xfrm>
          <a:off x="0" y="3170301"/>
          <a:ext cx="8371002" cy="1535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Приказ департамента образования и науки Костромской области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№554 от 20.03.2020 г. </a:t>
          </a:r>
          <a:r>
            <a:rPr lang="ru-RU" sz="1600" u="sng" kern="1200" dirty="0" smtClean="0"/>
            <a:t>о переходе общеобразовательных организаций на дистанционное </a:t>
          </a:r>
          <a:r>
            <a:rPr lang="ru-RU" sz="1600" kern="1200" dirty="0" smtClean="0"/>
            <a:t>обучение с 01.04 по 12.04 2020 г.</a:t>
          </a:r>
          <a:endParaRPr lang="ru-RU" sz="1600" kern="1200" dirty="0"/>
        </a:p>
      </dsp:txBody>
      <dsp:txXfrm>
        <a:off x="74934" y="3245235"/>
        <a:ext cx="8221134" cy="1385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2DD13-4E46-45C7-ADE2-810FA9347F1D}">
      <dsp:nvSpPr>
        <dsp:cNvPr id="0" name=""/>
        <dsp:cNvSpPr/>
      </dsp:nvSpPr>
      <dsp:spPr>
        <a:xfrm>
          <a:off x="25814" y="1895"/>
          <a:ext cx="8759861" cy="4250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Алгоритм </a:t>
          </a:r>
          <a:r>
            <a:rPr lang="ru-RU" sz="2800" kern="1200" dirty="0" smtClean="0"/>
            <a:t>действий  по организации процесса обучения</a:t>
          </a:r>
          <a:endParaRPr lang="ru-RU" sz="2800" kern="1200" dirty="0"/>
        </a:p>
      </dsp:txBody>
      <dsp:txXfrm>
        <a:off x="38264" y="14345"/>
        <a:ext cx="8734961" cy="400175"/>
      </dsp:txXfrm>
    </dsp:sp>
    <dsp:sp modelId="{07AFDC35-A226-4E64-9D2D-440ACB474382}">
      <dsp:nvSpPr>
        <dsp:cNvPr id="0" name=""/>
        <dsp:cNvSpPr/>
      </dsp:nvSpPr>
      <dsp:spPr>
        <a:xfrm>
          <a:off x="25814" y="812251"/>
          <a:ext cx="1244767" cy="124476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18A2C-5805-4668-8115-7217FC325EFD}">
      <dsp:nvSpPr>
        <dsp:cNvPr id="0" name=""/>
        <dsp:cNvSpPr/>
      </dsp:nvSpPr>
      <dsp:spPr>
        <a:xfrm>
          <a:off x="1345268" y="651029"/>
          <a:ext cx="7440407" cy="156721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 </a:t>
          </a:r>
          <a:r>
            <a:rPr lang="ru-RU" sz="1600" kern="1200" dirty="0"/>
            <a:t>Информирование обучающихся и их родителей о реализации образовательных программ или их частей с применением </a:t>
          </a:r>
          <a:r>
            <a:rPr lang="ru-RU" sz="1600" kern="1200" dirty="0" smtClean="0"/>
            <a:t>электронного обучения или дистанционных </a:t>
          </a:r>
          <a:r>
            <a:rPr lang="ru-RU" sz="1600" kern="1200" dirty="0"/>
            <a:t>образовательных технологий, в том числе </a:t>
          </a:r>
          <a:r>
            <a:rPr lang="ru-RU" sz="1600" kern="1200" dirty="0" smtClean="0"/>
            <a:t>знакомство </a:t>
          </a:r>
          <a:r>
            <a:rPr lang="ru-RU" sz="1600" kern="1200" dirty="0"/>
            <a:t>с расписанием занятий, графиком проведения контрольных работ, </a:t>
          </a:r>
          <a:r>
            <a:rPr lang="ru-RU" sz="1600" kern="1200" dirty="0" smtClean="0"/>
            <a:t>консультаций.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1421787" y="727548"/>
        <a:ext cx="7287369" cy="1414174"/>
      </dsp:txXfrm>
    </dsp:sp>
    <dsp:sp modelId="{CE392EDF-CE32-4DC3-995E-558687E8F892}">
      <dsp:nvSpPr>
        <dsp:cNvPr id="0" name=""/>
        <dsp:cNvSpPr/>
      </dsp:nvSpPr>
      <dsp:spPr>
        <a:xfrm>
          <a:off x="25814" y="2367614"/>
          <a:ext cx="1244767" cy="124476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0B584-5A61-4637-B9B3-AFDC79E2897A}">
      <dsp:nvSpPr>
        <dsp:cNvPr id="0" name=""/>
        <dsp:cNvSpPr/>
      </dsp:nvSpPr>
      <dsp:spPr>
        <a:xfrm>
          <a:off x="1345268" y="2367614"/>
          <a:ext cx="7440407" cy="124476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Разработка и утверждение локального акта (приказ, положение) об организации дистанционного обучения, </a:t>
          </a:r>
          <a:r>
            <a:rPr lang="ru-RU" sz="1600" kern="1200" dirty="0" smtClean="0"/>
            <a:t>определяющего </a:t>
          </a:r>
          <a:r>
            <a:rPr lang="ru-RU" sz="1600" kern="1200" dirty="0"/>
            <a:t>в том числе порядок оказания учебно-методической помощи обучающимся (индивидуальных консультаций) и проведение текущего контроля и итогового контроля по учебным </a:t>
          </a:r>
          <a:r>
            <a:rPr lang="ru-RU" sz="1600" kern="1200" dirty="0" smtClean="0"/>
            <a:t>предметам</a:t>
          </a:r>
          <a:r>
            <a:rPr lang="ru-RU" sz="1600" kern="1200" dirty="0"/>
            <a:t>. </a:t>
          </a:r>
        </a:p>
      </dsp:txBody>
      <dsp:txXfrm>
        <a:off x="1406043" y="2428389"/>
        <a:ext cx="7318857" cy="1123217"/>
      </dsp:txXfrm>
    </dsp:sp>
    <dsp:sp modelId="{451E01DA-EA63-45E7-A0BD-2FDC0AA27959}">
      <dsp:nvSpPr>
        <dsp:cNvPr id="0" name=""/>
        <dsp:cNvSpPr/>
      </dsp:nvSpPr>
      <dsp:spPr>
        <a:xfrm>
          <a:off x="25814" y="3761754"/>
          <a:ext cx="1244767" cy="124476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4DA49-397F-4E7C-8D50-5E2C6FB149E1}">
      <dsp:nvSpPr>
        <dsp:cNvPr id="0" name=""/>
        <dsp:cNvSpPr/>
      </dsp:nvSpPr>
      <dsp:spPr>
        <a:xfrm>
          <a:off x="1345268" y="3761754"/>
          <a:ext cx="7440407" cy="124476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Формирование расписания занятий на каждый учебный день в соответствии с учебным планом по </a:t>
          </a:r>
          <a:r>
            <a:rPr lang="ru-RU" sz="1600" kern="1200" dirty="0" smtClean="0"/>
            <a:t>каждому предмету. </a:t>
          </a:r>
          <a:r>
            <a:rPr lang="ru-RU" sz="1600" kern="1200" dirty="0"/>
            <a:t>В расписании предусмотреть </a:t>
          </a:r>
          <a:r>
            <a:rPr lang="ru-RU" sz="1600" kern="1200" dirty="0" smtClean="0"/>
            <a:t>сокращение </a:t>
          </a:r>
          <a:r>
            <a:rPr lang="ru-RU" sz="1600" kern="1200" dirty="0"/>
            <a:t>времени проведения урока до </a:t>
          </a:r>
          <a:r>
            <a:rPr lang="ru-RU" sz="1600" b="1" kern="1200" dirty="0">
              <a:solidFill>
                <a:srgbClr val="FF0000"/>
              </a:solidFill>
            </a:rPr>
            <a:t>30 мин. </a:t>
          </a:r>
        </a:p>
      </dsp:txBody>
      <dsp:txXfrm>
        <a:off x="1406043" y="3822529"/>
        <a:ext cx="7318857" cy="11232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2DD13-4E46-45C7-ADE2-810FA9347F1D}">
      <dsp:nvSpPr>
        <dsp:cNvPr id="0" name=""/>
        <dsp:cNvSpPr/>
      </dsp:nvSpPr>
      <dsp:spPr>
        <a:xfrm>
          <a:off x="86375" y="35248"/>
          <a:ext cx="8708231" cy="7753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Алгоритм </a:t>
          </a:r>
          <a:r>
            <a:rPr lang="ru-RU" sz="2800" kern="1200" dirty="0" smtClean="0"/>
            <a:t>действий по организации учебного процесса с применением </a:t>
          </a:r>
          <a:r>
            <a:rPr lang="ru-RU" sz="2800" kern="1200" dirty="0" err="1" smtClean="0"/>
            <a:t>ЭО</a:t>
          </a:r>
          <a:r>
            <a:rPr lang="ru-RU" sz="2800" kern="1200" dirty="0" smtClean="0"/>
            <a:t> и ДОТ</a:t>
          </a:r>
          <a:endParaRPr lang="ru-RU" sz="2800" kern="1200" dirty="0"/>
        </a:p>
      </dsp:txBody>
      <dsp:txXfrm>
        <a:off x="109084" y="57957"/>
        <a:ext cx="8662813" cy="729931"/>
      </dsp:txXfrm>
    </dsp:sp>
    <dsp:sp modelId="{07AFDC35-A226-4E64-9D2D-440ACB474382}">
      <dsp:nvSpPr>
        <dsp:cNvPr id="0" name=""/>
        <dsp:cNvSpPr/>
      </dsp:nvSpPr>
      <dsp:spPr>
        <a:xfrm>
          <a:off x="51629" y="998613"/>
          <a:ext cx="1237431" cy="12374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18A2C-5805-4668-8115-7217FC325EFD}">
      <dsp:nvSpPr>
        <dsp:cNvPr id="0" name=""/>
        <dsp:cNvSpPr/>
      </dsp:nvSpPr>
      <dsp:spPr>
        <a:xfrm>
          <a:off x="1363307" y="998613"/>
          <a:ext cx="7396554" cy="123743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 Внести корректировки </a:t>
          </a:r>
          <a:r>
            <a:rPr lang="ru-RU" sz="1400" kern="1200" dirty="0" smtClean="0"/>
            <a:t>в тематические планы рабочих </a:t>
          </a:r>
          <a:r>
            <a:rPr lang="ru-RU" sz="1400" kern="1200" dirty="0"/>
            <a:t>программ </a:t>
          </a:r>
          <a:r>
            <a:rPr lang="ru-RU" sz="1400" kern="1200" dirty="0" smtClean="0"/>
            <a:t>(в календарно-тематические планы при </a:t>
          </a:r>
          <a:r>
            <a:rPr lang="ru-RU" sz="1400" kern="1200" dirty="0"/>
            <a:t>наличии) в части форм обучения (лекция, онлайн </a:t>
          </a:r>
          <a:r>
            <a:rPr lang="ru-RU" sz="1400" kern="1200" dirty="0" smtClean="0"/>
            <a:t>консультация и т.п.), </a:t>
          </a:r>
          <a:r>
            <a:rPr lang="ru-RU" sz="1400" kern="1200" dirty="0"/>
            <a:t>технических средств обучения. </a:t>
          </a:r>
        </a:p>
      </dsp:txBody>
      <dsp:txXfrm>
        <a:off x="1423724" y="1059030"/>
        <a:ext cx="7275720" cy="1116597"/>
      </dsp:txXfrm>
    </dsp:sp>
    <dsp:sp modelId="{CE392EDF-CE32-4DC3-995E-558687E8F892}">
      <dsp:nvSpPr>
        <dsp:cNvPr id="0" name=""/>
        <dsp:cNvSpPr/>
      </dsp:nvSpPr>
      <dsp:spPr>
        <a:xfrm>
          <a:off x="51629" y="2384537"/>
          <a:ext cx="1237431" cy="12374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0B584-5A61-4637-B9B3-AFDC79E2897A}">
      <dsp:nvSpPr>
        <dsp:cNvPr id="0" name=""/>
        <dsp:cNvSpPr/>
      </dsp:nvSpPr>
      <dsp:spPr>
        <a:xfrm>
          <a:off x="1363307" y="2384537"/>
          <a:ext cx="7396554" cy="123743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 соответствии с техническими возможностями организовать проведение учебных занятий, консультаций, </a:t>
          </a:r>
          <a:r>
            <a:rPr lang="ru-RU" sz="1400" kern="1200" dirty="0" err="1"/>
            <a:t>вебинаров</a:t>
          </a:r>
          <a:r>
            <a:rPr lang="ru-RU" sz="1400" kern="1200" dirty="0"/>
            <a:t> </a:t>
          </a:r>
          <a:r>
            <a:rPr lang="ru-RU" sz="1400" kern="1200" dirty="0" smtClean="0">
              <a:latin typeface="+mn-lt"/>
              <a:cs typeface="+mn-cs"/>
            </a:rPr>
            <a:t>на школьном портале или иной платформе с использованием различных электронных образовательных ресурсов (например</a:t>
          </a:r>
          <a:r>
            <a:rPr lang="ru-RU" sz="1400" kern="1200" dirty="0" smtClean="0"/>
            <a:t> системы "Сетевой город образования" для дистанционного обучения) или </a:t>
          </a:r>
          <a:r>
            <a:rPr lang="ru-RU" sz="1400" kern="1200" dirty="0"/>
            <a:t>иной </a:t>
          </a:r>
          <a:r>
            <a:rPr lang="ru-RU" sz="1400" kern="1200" dirty="0" smtClean="0"/>
            <a:t>образовательной платформе.</a:t>
          </a:r>
          <a:endParaRPr lang="ru-RU" sz="1400" kern="1200" dirty="0"/>
        </a:p>
      </dsp:txBody>
      <dsp:txXfrm>
        <a:off x="1423724" y="2444954"/>
        <a:ext cx="7275720" cy="1116597"/>
      </dsp:txXfrm>
    </dsp:sp>
    <dsp:sp modelId="{451E01DA-EA63-45E7-A0BD-2FDC0AA27959}">
      <dsp:nvSpPr>
        <dsp:cNvPr id="0" name=""/>
        <dsp:cNvSpPr/>
      </dsp:nvSpPr>
      <dsp:spPr>
        <a:xfrm>
          <a:off x="51629" y="3770460"/>
          <a:ext cx="1237431" cy="123743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4DA49-397F-4E7C-8D50-5E2C6FB149E1}">
      <dsp:nvSpPr>
        <dsp:cNvPr id="0" name=""/>
        <dsp:cNvSpPr/>
      </dsp:nvSpPr>
      <dsp:spPr>
        <a:xfrm>
          <a:off x="1363307" y="3770460"/>
          <a:ext cx="7396554" cy="123743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Обеспечить </a:t>
          </a:r>
          <a:r>
            <a:rPr lang="ru-RU" sz="1600" kern="1200" dirty="0"/>
            <a:t>ведение учета результатов образовательного процесса в </a:t>
          </a:r>
          <a:r>
            <a:rPr lang="ru-RU" sz="1600" kern="1200" dirty="0" smtClean="0"/>
            <a:t>электронном (бумажном) журнале.</a:t>
          </a:r>
          <a:endParaRPr lang="ru-RU" sz="1600" kern="1200" dirty="0"/>
        </a:p>
      </dsp:txBody>
      <dsp:txXfrm>
        <a:off x="1423724" y="3830877"/>
        <a:ext cx="7275720" cy="11165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2DD13-4E46-45C7-ADE2-810FA9347F1D}">
      <dsp:nvSpPr>
        <dsp:cNvPr id="0" name=""/>
        <dsp:cNvSpPr/>
      </dsp:nvSpPr>
      <dsp:spPr>
        <a:xfrm>
          <a:off x="795959" y="262"/>
          <a:ext cx="7219571" cy="3503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chemeClr val="accent2">
                  <a:lumMod val="75000"/>
                </a:schemeClr>
              </a:solidFill>
            </a:rPr>
            <a:t>Учителям</a:t>
          </a:r>
        </a:p>
      </dsp:txBody>
      <dsp:txXfrm>
        <a:off x="806220" y="10523"/>
        <a:ext cx="7199049" cy="329810"/>
      </dsp:txXfrm>
    </dsp:sp>
    <dsp:sp modelId="{07AFDC35-A226-4E64-9D2D-440ACB474382}">
      <dsp:nvSpPr>
        <dsp:cNvPr id="0" name=""/>
        <dsp:cNvSpPr/>
      </dsp:nvSpPr>
      <dsp:spPr>
        <a:xfrm>
          <a:off x="795959" y="535256"/>
          <a:ext cx="1025894" cy="10258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18A2C-5805-4668-8115-7217FC325EFD}">
      <dsp:nvSpPr>
        <dsp:cNvPr id="0" name=""/>
        <dsp:cNvSpPr/>
      </dsp:nvSpPr>
      <dsp:spPr>
        <a:xfrm>
          <a:off x="1883407" y="535256"/>
          <a:ext cx="6132123" cy="102589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 учитель планирует свою педагогическую деятельность с учетом </a:t>
          </a:r>
          <a:r>
            <a:rPr lang="ru-RU" sz="1500" kern="1200" dirty="0" smtClean="0"/>
            <a:t>выбранной модели, </a:t>
          </a:r>
          <a:r>
            <a:rPr lang="ru-RU" sz="1500" kern="1200" dirty="0"/>
            <a:t>создаёт простейшие, нужные для обучающихся, ресурсы и задания</a:t>
          </a:r>
        </a:p>
      </dsp:txBody>
      <dsp:txXfrm>
        <a:off x="1933496" y="585345"/>
        <a:ext cx="6031945" cy="925716"/>
      </dsp:txXfrm>
    </dsp:sp>
    <dsp:sp modelId="{CE392EDF-CE32-4DC3-995E-558687E8F892}">
      <dsp:nvSpPr>
        <dsp:cNvPr id="0" name=""/>
        <dsp:cNvSpPr/>
      </dsp:nvSpPr>
      <dsp:spPr>
        <a:xfrm>
          <a:off x="795959" y="1684257"/>
          <a:ext cx="1025894" cy="10258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0B584-5A61-4637-B9B3-AFDC79E2897A}">
      <dsp:nvSpPr>
        <dsp:cNvPr id="0" name=""/>
        <dsp:cNvSpPr/>
      </dsp:nvSpPr>
      <dsp:spPr>
        <a:xfrm>
          <a:off x="1883407" y="1684257"/>
          <a:ext cx="6132123" cy="102589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обучающиеся выполняют задания (знакомятся, собирают информацию, создают мультимедиа образовательные продукты, участвуют в форумах и т.д.), обращаются к учителям за помощью в режиме онлайн</a:t>
          </a:r>
        </a:p>
      </dsp:txBody>
      <dsp:txXfrm>
        <a:off x="1933496" y="1734346"/>
        <a:ext cx="6031945" cy="925716"/>
      </dsp:txXfrm>
    </dsp:sp>
    <dsp:sp modelId="{451E01DA-EA63-45E7-A0BD-2FDC0AA27959}">
      <dsp:nvSpPr>
        <dsp:cNvPr id="0" name=""/>
        <dsp:cNvSpPr/>
      </dsp:nvSpPr>
      <dsp:spPr>
        <a:xfrm>
          <a:off x="795959" y="2833259"/>
          <a:ext cx="1025894" cy="10258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4DA49-397F-4E7C-8D50-5E2C6FB149E1}">
      <dsp:nvSpPr>
        <dsp:cNvPr id="0" name=""/>
        <dsp:cNvSpPr/>
      </dsp:nvSpPr>
      <dsp:spPr>
        <a:xfrm>
          <a:off x="1883407" y="2833259"/>
          <a:ext cx="6132123" cy="102589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учителя выражают свое отношение к работам обучающихся в виде текстовых или аудио рецензий, устных онлайн консультаций </a:t>
          </a:r>
        </a:p>
      </dsp:txBody>
      <dsp:txXfrm>
        <a:off x="1933496" y="2883348"/>
        <a:ext cx="6031945" cy="925716"/>
      </dsp:txXfrm>
    </dsp:sp>
    <dsp:sp modelId="{6F625FC3-5F50-4502-8BDC-178C16F2027E}">
      <dsp:nvSpPr>
        <dsp:cNvPr id="0" name=""/>
        <dsp:cNvSpPr/>
      </dsp:nvSpPr>
      <dsp:spPr>
        <a:xfrm>
          <a:off x="795959" y="3982260"/>
          <a:ext cx="1025894" cy="102589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49031-588C-4D5C-9F50-5E3CC4266AF9}">
      <dsp:nvSpPr>
        <dsp:cNvPr id="0" name=""/>
        <dsp:cNvSpPr/>
      </dsp:nvSpPr>
      <dsp:spPr>
        <a:xfrm>
          <a:off x="1883407" y="3982260"/>
          <a:ext cx="6132123" cy="102589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500" kern="1200" dirty="0"/>
            <a:t>все результаты деятельности </a:t>
          </a:r>
          <a:r>
            <a:rPr lang="ru-RU" sz="1500" kern="1200" dirty="0" smtClean="0"/>
            <a:t>собираются </a:t>
          </a:r>
          <a:r>
            <a:rPr lang="ru-RU" sz="1500" kern="1200" dirty="0"/>
            <a:t>и хранятся в </a:t>
          </a:r>
          <a:r>
            <a:rPr lang="ru-RU" sz="1500" kern="1200" dirty="0" smtClean="0"/>
            <a:t>электронных журналах (бумажных)</a:t>
          </a:r>
          <a:endParaRPr lang="ru-RU" sz="1500" kern="1200" dirty="0"/>
        </a:p>
      </dsp:txBody>
      <dsp:txXfrm>
        <a:off x="1933496" y="4032349"/>
        <a:ext cx="6031945" cy="9257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ED86A-520B-49DB-8A54-29EC522D33E9}">
      <dsp:nvSpPr>
        <dsp:cNvPr id="0" name=""/>
        <dsp:cNvSpPr/>
      </dsp:nvSpPr>
      <dsp:spPr>
        <a:xfrm rot="5400000">
          <a:off x="5155736" y="-1960539"/>
          <a:ext cx="1189196" cy="5412079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подразумевает использование такого режима обучения, при котором обучающийся осваивает образовательную программу полностью удаленно с использованием системы дистанционного обучения </a:t>
          </a:r>
          <a:r>
            <a:rPr lang="ru-RU" sz="1200" kern="1200" dirty="0" smtClean="0"/>
            <a:t>(образовательной платформы</a:t>
          </a:r>
          <a:r>
            <a:rPr lang="ru-RU" sz="1200" kern="1200" dirty="0"/>
            <a:t>), функциональность которой обеспечивается </a:t>
          </a:r>
          <a:r>
            <a:rPr lang="ru-RU" sz="1200" kern="1200" dirty="0" smtClean="0"/>
            <a:t>организацией или . </a:t>
          </a:r>
          <a:r>
            <a:rPr lang="ru-RU" sz="1200" kern="1200" dirty="0"/>
            <a:t>Все коммуникации с педагогическим работником осуществляются посредством указанной системы дистанционного обучения </a:t>
          </a:r>
          <a:r>
            <a:rPr lang="ru-RU" sz="1200" kern="1200" dirty="0" smtClean="0"/>
            <a:t>(образовательной платформы</a:t>
          </a:r>
          <a:r>
            <a:rPr lang="ru-RU" sz="1200" kern="1200" dirty="0"/>
            <a:t>).</a:t>
          </a:r>
        </a:p>
      </dsp:txBody>
      <dsp:txXfrm rot="-5400000">
        <a:off x="3044295" y="208954"/>
        <a:ext cx="5354027" cy="1073092"/>
      </dsp:txXfrm>
    </dsp:sp>
    <dsp:sp modelId="{25C8FD93-19E1-4412-AAF0-862FA9B4DEE0}">
      <dsp:nvSpPr>
        <dsp:cNvPr id="0" name=""/>
        <dsp:cNvSpPr/>
      </dsp:nvSpPr>
      <dsp:spPr>
        <a:xfrm>
          <a:off x="0" y="2252"/>
          <a:ext cx="3044294" cy="14864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СДО и образовательные платформы</a:t>
          </a:r>
          <a:endParaRPr lang="ru-RU" sz="2000" kern="1200" dirty="0"/>
        </a:p>
      </dsp:txBody>
      <dsp:txXfrm>
        <a:off x="72565" y="74817"/>
        <a:ext cx="2899164" cy="1341365"/>
      </dsp:txXfrm>
    </dsp:sp>
    <dsp:sp modelId="{577EA718-CCC3-46E1-905B-EED12D64A566}">
      <dsp:nvSpPr>
        <dsp:cNvPr id="0" name=""/>
        <dsp:cNvSpPr/>
      </dsp:nvSpPr>
      <dsp:spPr>
        <a:xfrm rot="5400000">
          <a:off x="5155736" y="-399719"/>
          <a:ext cx="1189196" cy="5412079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Модель, при которой происходит </a:t>
          </a:r>
          <a:r>
            <a:rPr lang="ru-RU" sz="1200" kern="1200" dirty="0" smtClean="0"/>
            <a:t>использование </a:t>
          </a:r>
          <a:r>
            <a:rPr lang="ru-RU" sz="1200" kern="1200" dirty="0"/>
            <a:t>дистанционных образовательных </a:t>
          </a:r>
          <a:r>
            <a:rPr lang="ru-RU" sz="1200" kern="1200" dirty="0" smtClean="0"/>
            <a:t>технологий (видеотрансляция или запись учебных занятий, </a:t>
          </a:r>
          <a:r>
            <a:rPr lang="en-US" sz="1200" kern="1200" dirty="0" smtClean="0"/>
            <a:t>on-line</a:t>
          </a:r>
          <a:r>
            <a:rPr lang="ru-RU" sz="1200" kern="1200" dirty="0" smtClean="0"/>
            <a:t> инструменты, электронная почта, образовательные интернет-форумы, социальные сети, мессенджеры и </a:t>
          </a:r>
          <a:r>
            <a:rPr lang="ru-RU" sz="1200" kern="1200" dirty="0" err="1" smtClean="0"/>
            <a:t>т.п</a:t>
          </a:r>
          <a:r>
            <a:rPr lang="ru-RU" sz="1200" kern="1200" dirty="0" smtClean="0"/>
            <a:t>).</a:t>
          </a:r>
          <a:endParaRPr lang="ru-RU" sz="1200" kern="1200" dirty="0"/>
        </a:p>
      </dsp:txBody>
      <dsp:txXfrm rot="-5400000">
        <a:off x="3044295" y="1769774"/>
        <a:ext cx="5354027" cy="1073092"/>
      </dsp:txXfrm>
    </dsp:sp>
    <dsp:sp modelId="{1A1178B4-6D79-44B2-BCF3-543F378577FA}">
      <dsp:nvSpPr>
        <dsp:cNvPr id="0" name=""/>
        <dsp:cNvSpPr/>
      </dsp:nvSpPr>
      <dsp:spPr>
        <a:xfrm>
          <a:off x="0" y="1563072"/>
          <a:ext cx="3044294" cy="14864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Использование ДОТ, </a:t>
          </a:r>
          <a:r>
            <a:rPr lang="ru-RU" sz="2000" kern="1200" dirty="0"/>
            <a:t>позволяющих организовать дистанционное </a:t>
          </a:r>
          <a:r>
            <a:rPr lang="ru-RU" sz="2000" kern="1200" dirty="0" smtClean="0"/>
            <a:t>обучение</a:t>
          </a:r>
          <a:endParaRPr lang="ru-RU" sz="2000" kern="1200" dirty="0"/>
        </a:p>
      </dsp:txBody>
      <dsp:txXfrm>
        <a:off x="72565" y="1635637"/>
        <a:ext cx="2899164" cy="1341365"/>
      </dsp:txXfrm>
    </dsp:sp>
    <dsp:sp modelId="{E972CEA0-0454-4346-A190-57923AD4D6FA}">
      <dsp:nvSpPr>
        <dsp:cNvPr id="0" name=""/>
        <dsp:cNvSpPr/>
      </dsp:nvSpPr>
      <dsp:spPr>
        <a:xfrm rot="5400000">
          <a:off x="5155736" y="1161100"/>
          <a:ext cx="1189196" cy="5412079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err="1" smtClean="0"/>
            <a:t>Кейсовая</a:t>
          </a:r>
          <a:r>
            <a:rPr lang="ru-RU" sz="1200" kern="1200" dirty="0" smtClean="0"/>
            <a:t>-технология основывается на использовании наборов (кейсов) текстовых, аудиовизуальных и мультимедийных учебно-методических материалов и их передаче для самостоятельного изучения учащимся при организации регулярных консультаций. Способы передачи кейсов: </a:t>
          </a:r>
          <a:r>
            <a:rPr lang="en-US" sz="1200" kern="1200" dirty="0" smtClean="0"/>
            <a:t>USB-</a:t>
          </a:r>
          <a:r>
            <a:rPr lang="ru-RU" sz="1200" kern="1200" dirty="0" err="1" smtClean="0"/>
            <a:t>флеш</a:t>
          </a:r>
          <a:r>
            <a:rPr lang="ru-RU" sz="1200" kern="1200" dirty="0" smtClean="0"/>
            <a:t>-накопитель, </a:t>
          </a:r>
          <a:r>
            <a:rPr lang="en-US" sz="1200" b="1" i="0" kern="1200" dirty="0" smtClean="0"/>
            <a:t>CD</a:t>
          </a:r>
          <a:r>
            <a:rPr lang="en-US" sz="1200" b="0" i="0" kern="1200" dirty="0" smtClean="0"/>
            <a:t> / DVD</a:t>
          </a:r>
          <a:r>
            <a:rPr lang="ru-RU" sz="1200" b="0" i="0" kern="1200" dirty="0" smtClean="0"/>
            <a:t>, печатные носители и т.п.</a:t>
          </a:r>
          <a:r>
            <a:rPr lang="en-US" sz="1200" b="0" i="0" kern="1200" dirty="0" smtClean="0"/>
            <a:t> </a:t>
          </a:r>
          <a:r>
            <a:rPr lang="ru-RU" sz="1200" kern="1200" dirty="0" smtClean="0"/>
            <a:t> </a:t>
          </a:r>
          <a:endParaRPr lang="ru-RU" sz="1200" kern="1200" dirty="0"/>
        </a:p>
      </dsp:txBody>
      <dsp:txXfrm rot="-5400000">
        <a:off x="3044295" y="3330593"/>
        <a:ext cx="5354027" cy="1073092"/>
      </dsp:txXfrm>
    </dsp:sp>
    <dsp:sp modelId="{056BFD25-EB4A-4533-A596-76AD0393FD33}">
      <dsp:nvSpPr>
        <dsp:cNvPr id="0" name=""/>
        <dsp:cNvSpPr/>
      </dsp:nvSpPr>
      <dsp:spPr>
        <a:xfrm>
          <a:off x="0" y="3123892"/>
          <a:ext cx="3044294" cy="14864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Кейс-технология</a:t>
          </a:r>
          <a:endParaRPr lang="ru-RU" sz="2000" kern="1200" dirty="0"/>
        </a:p>
      </dsp:txBody>
      <dsp:txXfrm>
        <a:off x="72565" y="3196457"/>
        <a:ext cx="2899164" cy="1341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719E9-AB45-4228-BF12-DEBF8B9110F2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E35B4-594F-49A8-8209-8041F98E89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763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B0B3C-31E5-478B-A3AC-7B2F0D64090F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5713A-12AB-4347-BDDB-B2E5F8AAA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171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53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842" y="1122363"/>
            <a:ext cx="72009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841" y="3814309"/>
            <a:ext cx="72009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860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64" y="0"/>
            <a:ext cx="73968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041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64" y="0"/>
            <a:ext cx="73968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1671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262257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842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262257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991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57" y="0"/>
            <a:ext cx="7470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7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735" y="0"/>
            <a:ext cx="73968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04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5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842" y="1122363"/>
            <a:ext cx="72009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842" y="4467452"/>
            <a:ext cx="72009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535" y="6356350"/>
            <a:ext cx="1951263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229416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0265" y="6356351"/>
            <a:ext cx="1771649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206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336" y="-7482"/>
            <a:ext cx="71682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172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336" y="-7482"/>
            <a:ext cx="71682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42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4" y="-7482"/>
            <a:ext cx="789486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4592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053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482"/>
            <a:ext cx="824592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4592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028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472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8506" y="6011014"/>
            <a:ext cx="2057400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90257" y="6011013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7806" y="6011014"/>
            <a:ext cx="2057400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85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7011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2127" y="6376138"/>
            <a:ext cx="1706337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2955" y="6376138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59873" y="6376137"/>
            <a:ext cx="1657356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089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7011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2127" y="6376138"/>
            <a:ext cx="1706337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2955" y="6376138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59873" y="6376137"/>
            <a:ext cx="1657356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512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0D787-D32D-4E92-B227-0E52D5AD77D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408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0" r:id="rId2"/>
    <p:sldLayoutId id="2147483700" r:id="rId3"/>
    <p:sldLayoutId id="2147483711" r:id="rId4"/>
    <p:sldLayoutId id="2147483712" r:id="rId5"/>
    <p:sldLayoutId id="2147483713" r:id="rId6"/>
    <p:sldLayoutId id="2147483701" r:id="rId7"/>
    <p:sldLayoutId id="2147483714" r:id="rId8"/>
    <p:sldLayoutId id="2147483715" r:id="rId9"/>
    <p:sldLayoutId id="2147483702" r:id="rId10"/>
    <p:sldLayoutId id="2147483716" r:id="rId11"/>
    <p:sldLayoutId id="2147483717" r:id="rId12"/>
    <p:sldLayoutId id="2147483718" r:id="rId13"/>
    <p:sldLayoutId id="2147483704" r:id="rId14"/>
    <p:sldLayoutId id="2147483719" r:id="rId15"/>
    <p:sldLayoutId id="2147483705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eduportal44.ru/deko/SitePages/Distant.asp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kype.com/ru/free-conference-call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chebnik.mos.ru/catalogue" TargetMode="External"/><Relationship Id="rId7" Type="http://schemas.openxmlformats.org/officeDocument/2006/relationships/hyperlink" Target="https://www.yaklass.ru/" TargetMode="Externa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terneturok.ru/" TargetMode="External"/><Relationship Id="rId5" Type="http://schemas.openxmlformats.org/officeDocument/2006/relationships/hyperlink" Target="https://edu.sirius.online/" TargetMode="External"/><Relationship Id="rId4" Type="http://schemas.openxmlformats.org/officeDocument/2006/relationships/hyperlink" Target="https://do2.rcokoit.r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foxford.ru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273-&#1092;&#1079;.&#1088;&#1092;/zakonodatelstvo/federalnyy-zakon-ot-29-dekabrya-2012-g-no-273-fz-ob-obrazovanii-v-rf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resh.edu.ru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es.mosedu.ru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aklass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lecta.ru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mob-edu.ru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indow.edu.ru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5706" y="457200"/>
            <a:ext cx="8158294" cy="316586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Методические рекомендации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по реализации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образовательных программ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применением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дистанционного обучения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уроках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«Истоки», ОДНКНР,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ОРКСЭ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985706" y="4590288"/>
            <a:ext cx="7755958" cy="160395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8006" algn="r">
              <a:spcBef>
                <a:spcPts val="225"/>
              </a:spcBef>
              <a:buClr>
                <a:schemeClr val="accent3"/>
              </a:buClr>
              <a:defRPr/>
            </a:pPr>
            <a:r>
              <a:rPr lang="ru-RU" b="1" dirty="0" smtClean="0">
                <a:solidFill>
                  <a:schemeClr val="tx2"/>
                </a:solidFill>
              </a:rPr>
              <a:t>Логинова Наталья Владимировна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</a:p>
          <a:p>
            <a:pPr marL="48006" algn="r">
              <a:spcBef>
                <a:spcPts val="225"/>
              </a:spcBef>
              <a:buClr>
                <a:schemeClr val="accent3"/>
              </a:buClr>
              <a:defRPr/>
            </a:pPr>
            <a:r>
              <a:rPr lang="ru-RU" dirty="0">
                <a:solidFill>
                  <a:schemeClr val="tx2"/>
                </a:solidFill>
              </a:rPr>
              <a:t>з</a:t>
            </a:r>
            <a:r>
              <a:rPr lang="ru-RU" dirty="0" smtClean="0">
                <a:solidFill>
                  <a:schemeClr val="tx2"/>
                </a:solidFill>
              </a:rPr>
              <a:t>аведующий отделом сопровождения гуманитарных </a:t>
            </a:r>
          </a:p>
          <a:p>
            <a:pPr marL="48006" algn="r">
              <a:spcBef>
                <a:spcPts val="225"/>
              </a:spcBef>
              <a:buClr>
                <a:schemeClr val="accent3"/>
              </a:buClr>
              <a:defRPr/>
            </a:pPr>
            <a:r>
              <a:rPr lang="ru-RU" dirty="0" smtClean="0">
                <a:solidFill>
                  <a:schemeClr val="tx2"/>
                </a:solidFill>
              </a:rPr>
              <a:t>и художественно-эстетических дисциплин </a:t>
            </a:r>
          </a:p>
          <a:p>
            <a:pPr marL="48006" algn="r">
              <a:spcBef>
                <a:spcPts val="225"/>
              </a:spcBef>
              <a:buClr>
                <a:schemeClr val="accent3"/>
              </a:buClr>
              <a:defRPr/>
            </a:pPr>
            <a:r>
              <a:rPr lang="ru-RU" dirty="0" err="1" smtClean="0">
                <a:solidFill>
                  <a:schemeClr val="tx2"/>
                </a:solidFill>
              </a:rPr>
              <a:t>ОГБОУ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ДПО</a:t>
            </a:r>
            <a:r>
              <a:rPr lang="ru-RU" dirty="0" smtClean="0">
                <a:solidFill>
                  <a:schemeClr val="tx2"/>
                </a:solidFill>
              </a:rPr>
              <a:t> «</a:t>
            </a:r>
            <a:r>
              <a:rPr lang="ru-RU" dirty="0" err="1" smtClean="0">
                <a:solidFill>
                  <a:schemeClr val="tx2"/>
                </a:solidFill>
              </a:rPr>
              <a:t>КОИРО</a:t>
            </a:r>
            <a:r>
              <a:rPr lang="ru-RU" dirty="0" smtClean="0">
                <a:solidFill>
                  <a:schemeClr val="tx2"/>
                </a:solidFill>
              </a:rPr>
              <a:t>», </a:t>
            </a:r>
          </a:p>
          <a:p>
            <a:pPr marL="48006" algn="r">
              <a:spcBef>
                <a:spcPts val="225"/>
              </a:spcBef>
              <a:buClr>
                <a:schemeClr val="accent3"/>
              </a:buClr>
              <a:defRPr/>
            </a:pPr>
            <a:r>
              <a:rPr lang="ru-RU" dirty="0">
                <a:solidFill>
                  <a:schemeClr val="tx2"/>
                </a:solidFill>
              </a:rPr>
              <a:t>к</a:t>
            </a:r>
            <a:r>
              <a:rPr lang="ru-RU" dirty="0" smtClean="0">
                <a:solidFill>
                  <a:schemeClr val="tx2"/>
                </a:solidFill>
              </a:rPr>
              <a:t>андидат культурологии, </a:t>
            </a:r>
            <a:r>
              <a:rPr lang="ru-RU" dirty="0">
                <a:solidFill>
                  <a:schemeClr val="tx2"/>
                </a:solidFill>
              </a:rPr>
              <a:t>доцент</a:t>
            </a:r>
          </a:p>
        </p:txBody>
      </p:sp>
    </p:spTree>
    <p:extLst>
      <p:ext uri="{BB962C8B-B14F-4D97-AF65-F5344CB8AC3E}">
        <p14:creationId xmlns:p14="http://schemas.microsoft.com/office/powerpoint/2010/main" xmlns="" val="18812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336" y="573932"/>
            <a:ext cx="7168243" cy="744149"/>
          </a:xfrm>
        </p:spPr>
        <p:txBody>
          <a:bodyPr>
            <a:normAutofit/>
          </a:bodyPr>
          <a:lstStyle/>
          <a:p>
            <a:r>
              <a:rPr lang="ru-RU" sz="1800" dirty="0" smtClean="0">
                <a:hlinkClick r:id="rId2"/>
              </a:rPr>
              <a:t/>
            </a:r>
            <a:br>
              <a:rPr lang="ru-RU" sz="1800" dirty="0" smtClean="0">
                <a:hlinkClick r:id="rId2"/>
              </a:rPr>
            </a:b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www.eduportal44.ru/deko/SitePages/Distant.aspx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161" y="1734532"/>
            <a:ext cx="8943431" cy="461913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/>
          <a:srcRect t="22652" b="66840"/>
          <a:stretch/>
        </p:blipFill>
        <p:spPr>
          <a:xfrm>
            <a:off x="1223999" y="243190"/>
            <a:ext cx="7735712" cy="45720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185774" y="2993721"/>
            <a:ext cx="3169085" cy="182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3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507" t="868" r="24154" b="50479"/>
          <a:stretch/>
        </p:blipFill>
        <p:spPr>
          <a:xfrm>
            <a:off x="791612" y="626300"/>
            <a:ext cx="8352388" cy="3394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658" t="30212" r="22479" b="36220"/>
          <a:stretch/>
        </p:blipFill>
        <p:spPr>
          <a:xfrm>
            <a:off x="2304789" y="4020855"/>
            <a:ext cx="6056952" cy="2539383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192055" y="2054268"/>
            <a:ext cx="2066794" cy="1014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795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248" t="20504" b="28270"/>
          <a:stretch/>
        </p:blipFill>
        <p:spPr>
          <a:xfrm>
            <a:off x="1832221" y="325677"/>
            <a:ext cx="6520158" cy="200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858" t="26150" b="17859"/>
          <a:stretch/>
        </p:blipFill>
        <p:spPr>
          <a:xfrm>
            <a:off x="2060821" y="2557757"/>
            <a:ext cx="6438657" cy="2200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545" t="44965" r="30343" b="18059"/>
          <a:stretch/>
        </p:blipFill>
        <p:spPr>
          <a:xfrm>
            <a:off x="3097012" y="4904419"/>
            <a:ext cx="4630366" cy="15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5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0494"/>
          <a:stretch/>
        </p:blipFill>
        <p:spPr>
          <a:xfrm>
            <a:off x="680935" y="1536971"/>
            <a:ext cx="8028562" cy="40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34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516" y="3800854"/>
            <a:ext cx="7886700" cy="2512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516" y="1508288"/>
            <a:ext cx="78867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Как провести видео-уроки?</a:t>
            </a:r>
          </a:p>
          <a:p>
            <a:pPr marL="342900" indent="-342900">
              <a:buAutoNum type="arabicPeriod"/>
            </a:pPr>
            <a:r>
              <a:rPr lang="ru-RU" sz="1600" b="1" dirty="0" smtClean="0"/>
              <a:t>Выбрать </a:t>
            </a:r>
            <a:r>
              <a:rPr lang="ru-RU" sz="1600" b="1" dirty="0"/>
              <a:t>средства связи для проведения </a:t>
            </a:r>
            <a:r>
              <a:rPr lang="ru-RU" sz="1600" b="1" dirty="0" smtClean="0"/>
              <a:t>урока</a:t>
            </a:r>
          </a:p>
          <a:p>
            <a:pPr marL="342900" indent="-342900">
              <a:buAutoNum type="arabicPeriod"/>
            </a:pPr>
            <a:r>
              <a:rPr lang="ru-RU" sz="1600" b="1" dirty="0" smtClean="0"/>
              <a:t>Выбрать онлайн инструменты </a:t>
            </a:r>
            <a:r>
              <a:rPr lang="ru-RU" sz="1600" dirty="0"/>
              <a:t>(Самое сложное в онлайн уроках это составить материал так, чтобы его было удобно использовать в онлайн </a:t>
            </a:r>
            <a:r>
              <a:rPr lang="ru-RU" sz="1600" dirty="0" smtClean="0"/>
              <a:t>формате. </a:t>
            </a:r>
            <a:r>
              <a:rPr lang="ru-RU" sz="1600" b="1" dirty="0" smtClean="0"/>
              <a:t>Самый простой способ - </a:t>
            </a:r>
            <a:r>
              <a:rPr lang="ru-RU" sz="1600" dirty="0" smtClean="0"/>
              <a:t>попросить учеников </a:t>
            </a:r>
            <a:r>
              <a:rPr lang="ru-RU" sz="1600" dirty="0"/>
              <a:t>открыть их печатные учебники и по ним и заниматься. В это время учитель может открыть электронную версию учебника у себя на компьютере, включить демонстрацию </a:t>
            </a:r>
            <a:r>
              <a:rPr lang="ru-RU" sz="1600" dirty="0" smtClean="0"/>
              <a:t>экрана. </a:t>
            </a:r>
          </a:p>
          <a:p>
            <a:r>
              <a:rPr lang="ru-RU" sz="1600" b="1" dirty="0" smtClean="0"/>
              <a:t>3.    Использовать облачное хранилище.</a:t>
            </a:r>
            <a:endParaRPr lang="ru-RU" sz="1600" b="1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7680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Пример организации урока в режиме видеоконференцсвязи с использованием платформы скайп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(метод рекомендации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Минпросвещения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РФ)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82818" y="1639285"/>
            <a:ext cx="7993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Шаг 1.</a:t>
            </a:r>
            <a:r>
              <a:rPr lang="ru-RU" altLang="ru-RU" sz="2400" dirty="0">
                <a:latin typeface="Garamond" panose="02020404030301010803" pitchFamily="18" charset="0"/>
              </a:rPr>
              <a:t> Зайти по ссылке </a:t>
            </a:r>
            <a:r>
              <a:rPr lang="ru-RU" altLang="ru-RU" sz="2400" dirty="0">
                <a:latin typeface="Garamond" panose="02020404030301010803" pitchFamily="18" charset="0"/>
                <a:hlinkClick r:id="rId2"/>
              </a:rPr>
              <a:t>https://www.skype.com/ru/free-conference-call/</a:t>
            </a:r>
            <a:endParaRPr lang="ru-RU" altLang="ru-RU" sz="2400" dirty="0">
              <a:latin typeface="Garamond" panose="02020404030301010803" pitchFamily="18" charset="0"/>
            </a:endParaRPr>
          </a:p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Шаг 2.</a:t>
            </a:r>
            <a:r>
              <a:rPr lang="ru-RU" altLang="ru-RU" sz="2400" dirty="0">
                <a:latin typeface="Garamond" panose="02020404030301010803" pitchFamily="18" charset="0"/>
              </a:rPr>
              <a:t> Создать бесплатную уникальную ссылку нажимаем на кнопку «</a:t>
            </a:r>
            <a:r>
              <a:rPr lang="ru-RU" altLang="ru-RU" sz="2400" i="1" dirty="0">
                <a:latin typeface="Garamond" panose="02020404030301010803" pitchFamily="18" charset="0"/>
              </a:rPr>
              <a:t>Создать бесплатное собрание</a:t>
            </a:r>
            <a:r>
              <a:rPr lang="ru-RU" altLang="ru-RU" sz="2400" dirty="0">
                <a:latin typeface="Garamond" panose="02020404030301010803" pitchFamily="18" charset="0"/>
              </a:rPr>
              <a:t>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813" y="3357158"/>
            <a:ext cx="6629090" cy="3141906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50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5934" y="305158"/>
            <a:ext cx="7355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Garamond" panose="02020404030301010803" pitchFamily="18" charset="0"/>
              </a:rPr>
              <a:t>Шаг 3</a:t>
            </a:r>
            <a:r>
              <a:rPr lang="ru-RU" altLang="ru-RU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.</a:t>
            </a:r>
            <a:r>
              <a:rPr lang="ru-RU" altLang="ru-RU" sz="2000" dirty="0">
                <a:latin typeface="Garamond" panose="02020404030301010803" pitchFamily="18" charset="0"/>
              </a:rPr>
              <a:t> Скопировать ссылку на собрание и отправьте </a:t>
            </a:r>
            <a:r>
              <a:rPr lang="ru-RU" altLang="ru-RU" sz="2000" dirty="0" smtClean="0">
                <a:latin typeface="Garamond" panose="02020404030301010803" pitchFamily="18" charset="0"/>
              </a:rPr>
              <a:t>её </a:t>
            </a:r>
            <a:r>
              <a:rPr lang="ru-RU" altLang="ru-RU" sz="2000" dirty="0">
                <a:latin typeface="Garamond" panose="02020404030301010803" pitchFamily="18" charset="0"/>
              </a:rPr>
              <a:t>участникам. Затем нажмите на кнопку «</a:t>
            </a:r>
            <a:r>
              <a:rPr lang="ru-RU" altLang="ru-RU" sz="2000" i="1" dirty="0">
                <a:latin typeface="Garamond" panose="02020404030301010803" pitchFamily="18" charset="0"/>
              </a:rPr>
              <a:t>Позвонить»</a:t>
            </a:r>
            <a:endParaRPr lang="ru-RU" altLang="ru-RU" sz="2000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b="12734"/>
          <a:stretch/>
        </p:blipFill>
        <p:spPr bwMode="auto">
          <a:xfrm>
            <a:off x="1278852" y="951489"/>
            <a:ext cx="5685620" cy="242593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</p:pic>
      <p:sp>
        <p:nvSpPr>
          <p:cNvPr id="6" name="Заголовок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98148" y="3784040"/>
            <a:ext cx="789486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Ш</a:t>
            </a:r>
            <a:r>
              <a:rPr lang="ru-RU" alt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аг </a:t>
            </a:r>
            <a:r>
              <a:rPr lang="ru-RU" alt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4.</a:t>
            </a:r>
            <a:r>
              <a:rPr lang="ru-RU" altLang="ru-RU" sz="2400" dirty="0">
                <a:latin typeface="Garamond" panose="02020404030301010803" pitchFamily="18" charset="0"/>
              </a:rPr>
              <a:t> Нажмите кнопку «</a:t>
            </a:r>
            <a:r>
              <a:rPr lang="ru-RU" altLang="ru-RU" sz="2400" i="1" dirty="0">
                <a:latin typeface="Garamond" panose="02020404030301010803" pitchFamily="18" charset="0"/>
              </a:rPr>
              <a:t>Присоединиться как гость</a:t>
            </a:r>
            <a:r>
              <a:rPr lang="ru-RU" altLang="ru-RU" sz="2400" dirty="0">
                <a:latin typeface="Garamond" panose="02020404030301010803" pitchFamily="18" charset="0"/>
              </a:rPr>
              <a:t>»</a:t>
            </a: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/>
          <a:srcRect l="12963" t="18768" b="6377"/>
          <a:stretch>
            <a:fillRect/>
          </a:stretch>
        </p:blipFill>
        <p:spPr bwMode="auto">
          <a:xfrm>
            <a:off x="1278852" y="4359056"/>
            <a:ext cx="5222156" cy="233816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31790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79714" y="281364"/>
            <a:ext cx="7894865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Шаг 5.</a:t>
            </a:r>
            <a:r>
              <a:rPr lang="ru-RU" altLang="ru-RU" sz="2000" dirty="0">
                <a:latin typeface="Garamond" panose="02020404030301010803" pitchFamily="18" charset="0"/>
              </a:rPr>
              <a:t> Ввести </a:t>
            </a:r>
            <a:r>
              <a:rPr lang="ru-RU" altLang="ru-RU" sz="2000" dirty="0" err="1">
                <a:latin typeface="Garamond" panose="02020404030301010803" pitchFamily="18" charset="0"/>
              </a:rPr>
              <a:t>свое</a:t>
            </a:r>
            <a:r>
              <a:rPr lang="ru-RU" altLang="ru-RU" sz="2000" dirty="0">
                <a:latin typeface="Garamond" panose="02020404030301010803" pitchFamily="18" charset="0"/>
              </a:rPr>
              <a:t> имя и нажать на кнопку «</a:t>
            </a:r>
            <a:r>
              <a:rPr lang="ru-RU" altLang="ru-RU" sz="2000" i="1" dirty="0">
                <a:latin typeface="Garamond" panose="02020404030301010803" pitchFamily="18" charset="0"/>
              </a:rPr>
              <a:t>Присоединиться</a:t>
            </a:r>
            <a:r>
              <a:rPr lang="ru-RU" altLang="ru-RU" sz="2000" dirty="0">
                <a:latin typeface="Garamond" panose="02020404030301010803" pitchFamily="18" charset="0"/>
              </a:rPr>
              <a:t>»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0649" t="6222" b="5120"/>
          <a:stretch/>
        </p:blipFill>
        <p:spPr bwMode="auto">
          <a:xfrm>
            <a:off x="1704736" y="653454"/>
            <a:ext cx="4282705" cy="240289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</p:pic>
      <p:sp>
        <p:nvSpPr>
          <p:cNvPr id="2" name="Прямоугольник 1"/>
          <p:cNvSpPr/>
          <p:nvPr/>
        </p:nvSpPr>
        <p:spPr>
          <a:xfrm>
            <a:off x="979714" y="3353285"/>
            <a:ext cx="7077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Шаг 6.</a:t>
            </a:r>
            <a:r>
              <a:rPr lang="ru-RU" altLang="ru-RU" sz="20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ru-RU" altLang="ru-RU" sz="2000" dirty="0">
                <a:latin typeface="Garamond" panose="02020404030301010803" pitchFamily="18" charset="0"/>
              </a:rPr>
              <a:t>Нажать на кнопку «</a:t>
            </a:r>
            <a:r>
              <a:rPr lang="ru-RU" altLang="ru-RU" sz="2000" i="1" dirty="0">
                <a:latin typeface="Garamond" panose="02020404030301010803" pitchFamily="18" charset="0"/>
              </a:rPr>
              <a:t>Позвонить</a:t>
            </a:r>
            <a:r>
              <a:rPr lang="ru-RU" altLang="ru-RU" sz="2000" dirty="0">
                <a:latin typeface="Garamond" panose="02020404030301010803" pitchFamily="18" charset="0"/>
              </a:rPr>
              <a:t>» и начать занятие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b="64795"/>
          <a:stretch/>
        </p:blipFill>
        <p:spPr>
          <a:xfrm>
            <a:off x="1349666" y="4050329"/>
            <a:ext cx="6337300" cy="184093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9810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654" y="400833"/>
            <a:ext cx="8138925" cy="72651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Примеры электронных ресурсов (уроки)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654" y="1465702"/>
            <a:ext cx="8245929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- Российская электронная школа. </a:t>
            </a:r>
            <a:r>
              <a:rPr lang="ru-RU" b="1" dirty="0" err="1"/>
              <a:t>Видеоуроки</a:t>
            </a:r>
            <a:r>
              <a:rPr lang="ru-RU" b="1" dirty="0"/>
              <a:t> и </a:t>
            </a:r>
            <a:r>
              <a:rPr lang="ru-RU" b="1" dirty="0" err="1"/>
              <a:t>тренажеры</a:t>
            </a:r>
            <a:r>
              <a:rPr lang="ru-RU" b="1" dirty="0"/>
              <a:t> по всем учебным предметам</a:t>
            </a:r>
            <a:r>
              <a:rPr lang="ru-RU" dirty="0"/>
              <a:t>. </a:t>
            </a:r>
            <a:r>
              <a:rPr lang="en-US" u="sng" dirty="0">
                <a:hlinkClick r:id="rId2"/>
              </a:rPr>
              <a:t>https</a:t>
            </a:r>
            <a:r>
              <a:rPr lang="ru-RU" u="sng" dirty="0">
                <a:hlinkClick r:id="rId2"/>
              </a:rPr>
              <a:t>://</a:t>
            </a:r>
            <a:r>
              <a:rPr lang="en-US" u="sng" dirty="0" err="1">
                <a:hlinkClick r:id="rId2"/>
              </a:rPr>
              <a:t>resh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edu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ru</a:t>
            </a:r>
            <a:r>
              <a:rPr lang="en-US" u="sng" dirty="0"/>
              <a:t> </a:t>
            </a:r>
            <a:r>
              <a:rPr lang="ru-RU" dirty="0" err="1"/>
              <a:t>IP.185.141.124.71</a:t>
            </a:r>
            <a:endParaRPr lang="ru-RU" dirty="0"/>
          </a:p>
          <a:p>
            <a:r>
              <a:rPr lang="ru-RU" dirty="0"/>
              <a:t>- Московская электронная школа. </a:t>
            </a:r>
            <a:r>
              <a:rPr lang="ru-RU" b="1" dirty="0" err="1"/>
              <a:t>Видеоуроки</a:t>
            </a:r>
            <a:r>
              <a:rPr lang="ru-RU" b="1" dirty="0"/>
              <a:t>, сценарии уроков</a:t>
            </a:r>
            <a:r>
              <a:rPr lang="ru-RU" dirty="0"/>
              <a:t>. </a:t>
            </a:r>
            <a:r>
              <a:rPr lang="ru-RU" u="sng" dirty="0">
                <a:hlinkClick r:id="rId3"/>
              </a:rPr>
              <a:t>https://</a:t>
            </a:r>
            <a:r>
              <a:rPr lang="en-US" u="sng" dirty="0" err="1">
                <a:hlinkClick r:id="rId3"/>
              </a:rPr>
              <a:t>uchebnik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mos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ru</a:t>
            </a:r>
            <a:r>
              <a:rPr lang="ru-RU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catalogue</a:t>
            </a:r>
            <a:r>
              <a:rPr lang="en-US" u="sng" dirty="0"/>
              <a:t> </a:t>
            </a:r>
            <a:r>
              <a:rPr lang="en-US" dirty="0"/>
              <a:t>IP</a:t>
            </a:r>
            <a:r>
              <a:rPr lang="ru-RU" dirty="0"/>
              <a:t>.212.11.151.29</a:t>
            </a:r>
          </a:p>
          <a:p>
            <a:r>
              <a:rPr lang="ru-RU" dirty="0"/>
              <a:t>- Портал дистанционного обучения. Интерактивные курсы</a:t>
            </a:r>
            <a:r>
              <a:rPr lang="ru-RU" dirty="0" smtClean="0"/>
              <a:t>. </a:t>
            </a:r>
            <a:r>
              <a:rPr lang="ru-RU" u="sng" dirty="0" smtClean="0">
                <a:hlinkClick r:id="rId4"/>
              </a:rPr>
              <a:t>https</a:t>
            </a:r>
            <a:r>
              <a:rPr lang="ru-RU" u="sng" dirty="0">
                <a:hlinkClick r:id="rId4"/>
              </a:rPr>
              <a:t>://</a:t>
            </a:r>
            <a:r>
              <a:rPr lang="en-US" u="sng" dirty="0">
                <a:hlinkClick r:id="rId4"/>
              </a:rPr>
              <a:t>do</a:t>
            </a:r>
            <a:r>
              <a:rPr lang="ru-RU" u="sng" dirty="0">
                <a:hlinkClick r:id="rId4"/>
              </a:rPr>
              <a:t>2.</a:t>
            </a:r>
            <a:r>
              <a:rPr lang="en-US" u="sng" dirty="0" err="1">
                <a:hlinkClick r:id="rId4"/>
              </a:rPr>
              <a:t>rcokoit</a:t>
            </a:r>
            <a:r>
              <a:rPr lang="ru-RU" u="sng" dirty="0">
                <a:hlinkClick r:id="rId4"/>
              </a:rPr>
              <a:t>.</a:t>
            </a:r>
            <a:r>
              <a:rPr lang="ru-RU" u="sng" dirty="0" err="1">
                <a:hlinkClick r:id="rId4"/>
              </a:rPr>
              <a:t>ru</a:t>
            </a:r>
            <a:r>
              <a:rPr lang="ru-RU" u="sng" dirty="0"/>
              <a:t> </a:t>
            </a:r>
            <a:r>
              <a:rPr lang="ru-RU" dirty="0" err="1"/>
              <a:t>IP.95.161.28.133</a:t>
            </a:r>
            <a:r>
              <a:rPr lang="ru-RU" dirty="0"/>
              <a:t> </a:t>
            </a:r>
          </a:p>
          <a:p>
            <a:r>
              <a:rPr lang="ru-RU" dirty="0"/>
              <a:t>- Площадка Образовательного центра «Сириус».</a:t>
            </a:r>
            <a:r>
              <a:rPr lang="ru-RU" u="sng" dirty="0">
                <a:hlinkClick r:id="rId5"/>
              </a:rPr>
              <a:t>https://</a:t>
            </a:r>
            <a:r>
              <a:rPr lang="en-US" u="sng" dirty="0" err="1">
                <a:hlinkClick r:id="rId5"/>
              </a:rPr>
              <a:t>edu</a:t>
            </a:r>
            <a:r>
              <a:rPr lang="ru-RU" u="sng" dirty="0">
                <a:hlinkClick r:id="rId5"/>
              </a:rPr>
              <a:t>.</a:t>
            </a:r>
            <a:r>
              <a:rPr lang="en-US" u="sng" dirty="0" err="1">
                <a:hlinkClick r:id="rId5"/>
              </a:rPr>
              <a:t>sirius</a:t>
            </a:r>
            <a:r>
              <a:rPr lang="ru-RU" u="sng" dirty="0">
                <a:hlinkClick r:id="rId5"/>
              </a:rPr>
              <a:t>.</a:t>
            </a:r>
            <a:r>
              <a:rPr lang="en-US" u="sng" dirty="0">
                <a:hlinkClick r:id="rId5"/>
              </a:rPr>
              <a:t>online</a:t>
            </a:r>
            <a:r>
              <a:rPr lang="en-US" u="sng" dirty="0"/>
              <a:t> </a:t>
            </a:r>
            <a:r>
              <a:rPr lang="ru-RU" dirty="0" err="1"/>
              <a:t>IP</a:t>
            </a:r>
            <a:r>
              <a:rPr lang="ru-RU" dirty="0"/>
              <a:t>.</a:t>
            </a:r>
          </a:p>
          <a:p>
            <a:r>
              <a:rPr lang="ru-RU" dirty="0"/>
              <a:t>- Интернет урок. </a:t>
            </a:r>
            <a:r>
              <a:rPr lang="ru-RU" b="1" dirty="0"/>
              <a:t>Библиотека </a:t>
            </a:r>
            <a:r>
              <a:rPr lang="ru-RU" b="1" dirty="0" err="1"/>
              <a:t>видеоуроков</a:t>
            </a:r>
            <a:r>
              <a:rPr lang="ru-RU" dirty="0"/>
              <a:t>.  </a:t>
            </a:r>
            <a:r>
              <a:rPr lang="ru-RU" u="sng" dirty="0">
                <a:hlinkClick r:id="rId6"/>
              </a:rPr>
              <a:t>https://</a:t>
            </a:r>
            <a:r>
              <a:rPr lang="en-US" u="sng" dirty="0" err="1">
                <a:hlinkClick r:id="rId6"/>
              </a:rPr>
              <a:t>interneturok</a:t>
            </a:r>
            <a:r>
              <a:rPr lang="ru-RU" u="sng" dirty="0">
                <a:hlinkClick r:id="rId6"/>
              </a:rPr>
              <a:t>.</a:t>
            </a:r>
            <a:r>
              <a:rPr lang="ru-RU" u="sng" dirty="0" err="1">
                <a:hlinkClick r:id="rId6"/>
              </a:rPr>
              <a:t>ru</a:t>
            </a:r>
            <a:r>
              <a:rPr lang="ru-RU" u="sng" dirty="0"/>
              <a:t> </a:t>
            </a:r>
            <a:r>
              <a:rPr lang="ru-RU" dirty="0" err="1"/>
              <a:t>IP.52.213.188.189</a:t>
            </a:r>
            <a:endParaRPr lang="ru-RU" dirty="0"/>
          </a:p>
          <a:p>
            <a:r>
              <a:rPr lang="ru-RU" dirty="0"/>
              <a:t>- </a:t>
            </a:r>
            <a:r>
              <a:rPr lang="ru-RU" dirty="0" err="1"/>
              <a:t>ЯКласс</a:t>
            </a:r>
            <a:r>
              <a:rPr lang="ru-RU" dirty="0"/>
              <a:t>. </a:t>
            </a:r>
            <a:r>
              <a:rPr lang="ru-RU" b="1" dirty="0" err="1"/>
              <a:t>Видеоуроки</a:t>
            </a:r>
            <a:r>
              <a:rPr lang="ru-RU" b="1" dirty="0"/>
              <a:t> и </a:t>
            </a:r>
            <a:r>
              <a:rPr lang="ru-RU" b="1" dirty="0" err="1"/>
              <a:t>тренажеры</a:t>
            </a:r>
            <a:r>
              <a:rPr lang="ru-RU" dirty="0"/>
              <a:t>. </a:t>
            </a:r>
            <a:r>
              <a:rPr lang="ru-RU" u="sng" dirty="0">
                <a:hlinkClick r:id="rId7"/>
              </a:rPr>
              <a:t>https://</a:t>
            </a:r>
            <a:r>
              <a:rPr lang="en-US" u="sng" dirty="0">
                <a:hlinkClick r:id="rId7"/>
              </a:rPr>
              <a:t>www</a:t>
            </a:r>
            <a:r>
              <a:rPr lang="ru-RU" u="sng" dirty="0">
                <a:hlinkClick r:id="rId7"/>
              </a:rPr>
              <a:t>.</a:t>
            </a:r>
            <a:r>
              <a:rPr lang="en-US" u="sng" dirty="0" err="1">
                <a:hlinkClick r:id="rId7"/>
              </a:rPr>
              <a:t>yaklass</a:t>
            </a:r>
            <a:r>
              <a:rPr lang="ru-RU" u="sng" dirty="0">
                <a:hlinkClick r:id="rId7"/>
              </a:rPr>
              <a:t>.</a:t>
            </a:r>
            <a:r>
              <a:rPr lang="en-US" u="sng" dirty="0" err="1">
                <a:hlinkClick r:id="rId7"/>
              </a:rPr>
              <a:t>ru</a:t>
            </a:r>
            <a:r>
              <a:rPr lang="en-US" u="sng" dirty="0"/>
              <a:t> </a:t>
            </a:r>
            <a:r>
              <a:rPr lang="ru-RU" dirty="0" err="1" smtClean="0"/>
              <a:t>IP.13.107.246.10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3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5F2DE4-D68F-4265-8F3D-7F4239B6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On-line</a:t>
            </a:r>
            <a:r>
              <a:rPr lang="ru-RU" sz="3200" dirty="0"/>
              <a:t> школа </a:t>
            </a:r>
            <a:r>
              <a:rPr lang="ru-RU" sz="3200" dirty="0" err="1"/>
              <a:t>Фоксфорд</a:t>
            </a:r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r>
              <a:rPr lang="en-US" sz="3200" dirty="0">
                <a:hlinkClick r:id="rId2"/>
              </a:rPr>
              <a:t>https://foxford.ru/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B5D025B-B097-4376-AA54-265C72544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6583" y="1490143"/>
            <a:ext cx="7929194" cy="4214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F9C123-328A-4C30-8669-B979E80CA215}"/>
              </a:ext>
            </a:extLst>
          </p:cNvPr>
          <p:cNvSpPr txBox="1"/>
          <p:nvPr/>
        </p:nvSpPr>
        <p:spPr>
          <a:xfrm>
            <a:off x="945385" y="5876671"/>
            <a:ext cx="792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Предлагает онлайн-курсы и репетиторов для учащихся 3–11-х классов, подготовку к ЕГЭ, другим формам ГИА и олимпиадам, КПК для учителей.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12826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1165861" y="454810"/>
            <a:ext cx="7264004" cy="48696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ФЗ «Об образовании в РФ»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5" name="Скругленный прямоугольник 2"/>
          <p:cNvSpPr>
            <a:spLocks noChangeArrowheads="1"/>
          </p:cNvSpPr>
          <p:nvPr/>
        </p:nvSpPr>
        <p:spPr bwMode="auto">
          <a:xfrm>
            <a:off x="500618" y="2417664"/>
            <a:ext cx="8299415" cy="304841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00" dirty="0">
                <a:solidFill>
                  <a:srgbClr val="C00000"/>
                </a:solidFill>
                <a:latin typeface="Times New Roman" panose="02020603050405020304" pitchFamily="18" charset="0"/>
              </a:rPr>
              <a:t>Статья 16</a:t>
            </a:r>
          </a:p>
          <a:p>
            <a:pPr algn="ctr" eaLnBrk="1" hangingPunct="1"/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Под электронным обучением понимается</a:t>
            </a: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организация образовательной деятельности с применением содержащейся в базах данных и используемой при реализации образовательных программ информации и обеспечивающих ее обработку информационных технологий, технических средств, а также информационно-телекоммуникационных сетей, обеспечивающих передачу по линиям связи указанной информации, взаимодействие обучающихся и педагогических работников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Скругленный прямоугольник 2"/>
          <p:cNvSpPr>
            <a:spLocks noChangeArrowheads="1"/>
          </p:cNvSpPr>
          <p:nvPr/>
        </p:nvSpPr>
        <p:spPr bwMode="auto">
          <a:xfrm>
            <a:off x="488050" y="1320800"/>
            <a:ext cx="8299416" cy="1513840"/>
          </a:xfrm>
          <a:prstGeom prst="roundRect">
            <a:avLst>
              <a:gd name="adj" fmla="val 27125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Статья 13</a:t>
            </a:r>
          </a:p>
          <a:p>
            <a:pPr algn="ctr" eaLnBrk="1" hangingPunct="1"/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При реализации образовательных программ используются различные образовательные технологии, в том числе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дистанционные образовательные технологии, электронное обучение.</a:t>
            </a:r>
          </a:p>
        </p:txBody>
      </p:sp>
      <p:sp>
        <p:nvSpPr>
          <p:cNvPr id="7" name="Скругленный прямоугольник 2"/>
          <p:cNvSpPr>
            <a:spLocks noChangeArrowheads="1"/>
          </p:cNvSpPr>
          <p:nvPr/>
        </p:nvSpPr>
        <p:spPr bwMode="auto">
          <a:xfrm>
            <a:off x="569737" y="5029200"/>
            <a:ext cx="8157546" cy="15138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Статья 16</a:t>
            </a:r>
          </a:p>
          <a:p>
            <a:pPr algn="ctr" eaLnBrk="1" hangingPunct="1"/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дистанционными образовательными технологиями понимаются 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образовательные технологии, реализуемые в основном с применением информационно-телекоммуникационных сетей при опосредованном (на расстоянии) взаимодействии обучающихся и педагогических работников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/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5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DA16BD-FF91-48F1-85F6-ADA03FD73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Федеральная информационно-сервисная платформа цифровой образовательной среды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1E7FB78-F94E-4A3F-8485-FD2BD5B48D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Образовательный маркетплейс - онлайн-платформа, на которой собраны образовательные сервисы, интерактивные материалы, контент всей системы образования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3786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«Российская электронная школа» </a:t>
            </a:r>
            <a:r>
              <a:rPr lang="en-US" sz="2400" dirty="0">
                <a:hlinkClick r:id="rId2"/>
              </a:rPr>
              <a:t>http://resh.edu.ru/</a:t>
            </a:r>
            <a:r>
              <a:rPr lang="ru-RU" sz="24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-1" t="11973" r="133"/>
          <a:stretch/>
        </p:blipFill>
        <p:spPr>
          <a:xfrm>
            <a:off x="222816" y="1650896"/>
            <a:ext cx="8365329" cy="399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53EB71-B9A7-41E1-A652-1C2A3BEC890E}"/>
              </a:ext>
            </a:extLst>
          </p:cNvPr>
          <p:cNvSpPr txBox="1"/>
          <p:nvPr/>
        </p:nvSpPr>
        <p:spPr>
          <a:xfrm>
            <a:off x="399185" y="5740400"/>
            <a:ext cx="818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Интерактивные уроки по всему школьному курсу с 1 по 11 класс. Это возможность для учителей побывать на «открытых уроках» своих коллег и перенять лучший опыт или подобрать к своим урокам разнообразные дополнительные материалы.</a:t>
            </a:r>
          </a:p>
        </p:txBody>
      </p:sp>
    </p:spTree>
    <p:extLst>
      <p:ext uri="{BB962C8B-B14F-4D97-AF65-F5344CB8AC3E}">
        <p14:creationId xmlns:p14="http://schemas.microsoft.com/office/powerpoint/2010/main" xmlns="" val="758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BA3F69-8E8A-45BC-A6AB-8604309F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Московская электронная школа (МЭШ) </a:t>
            </a:r>
            <a:r>
              <a:rPr lang="en-US" sz="2400" dirty="0">
                <a:hlinkClick r:id="rId2"/>
              </a:rPr>
              <a:t>http://mes.mosedu.ru/</a:t>
            </a:r>
            <a:r>
              <a:rPr lang="ru-RU" sz="24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AF5977D-1405-48F9-9A37-CF279CDDA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611" y="1756064"/>
            <a:ext cx="8733953" cy="45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6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Образовательная платформа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Учи.ру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dirty="0">
                <a:hlinkClick r:id="rId2"/>
              </a:rPr>
              <a:t>https://uchi.ru/</a:t>
            </a:r>
            <a:r>
              <a:rPr lang="ru-RU" sz="32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388" r="698" b="5201"/>
          <a:stretch/>
        </p:blipFill>
        <p:spPr>
          <a:xfrm>
            <a:off x="1090929" y="1318081"/>
            <a:ext cx="6913587" cy="3629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580" y="5103674"/>
            <a:ext cx="8345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Учителя могут использовать платформу совершенно бесплатно</a:t>
            </a:r>
            <a:r>
              <a:rPr lang="ru-RU" dirty="0"/>
              <a:t>. Для учеников организован свободный доступ без ограничений во время школьных занятий с учителем на уроках (неограниченное число уроков до 16:00 по местному времени региона), а также дополнительный свободный доступ (до 20 заданий в день) в вечернее время и в выходные дни. В случае, если ученики захотят заниматься без ограничений, родители смогут приобрести для них доступ к расширенному аккаунту. </a:t>
            </a:r>
          </a:p>
        </p:txBody>
      </p:sp>
    </p:spTree>
    <p:extLst>
      <p:ext uri="{BB962C8B-B14F-4D97-AF65-F5344CB8AC3E}">
        <p14:creationId xmlns:p14="http://schemas.microsoft.com/office/powerpoint/2010/main" xmlns="" val="16293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D7F4E4-E7A9-4D44-B30F-23A05B0E8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Якласс</a:t>
            </a:r>
            <a:r>
              <a:rPr lang="ru-RU" dirty="0"/>
              <a:t> </a:t>
            </a:r>
            <a:r>
              <a:rPr lang="en-US" sz="3200" dirty="0">
                <a:hlinkClick r:id="rId2"/>
              </a:rPr>
              <a:t>https://www.yaklass.ru/</a:t>
            </a:r>
            <a:r>
              <a:rPr lang="ru-RU" sz="32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7E6EFA8-3491-4716-8C82-62ABB29D6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1930" y="1548360"/>
            <a:ext cx="6784750" cy="3206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BE2DC34-FD43-4AD6-9915-675430DB6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165" y="3952131"/>
            <a:ext cx="5323840" cy="2715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580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38972F-530A-48A1-971F-F3704D39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Образовательная платформа LECTA </a:t>
            </a:r>
            <a:r>
              <a:rPr lang="ru-RU" sz="3200" dirty="0">
                <a:hlinkClick r:id="rId2"/>
              </a:rPr>
              <a:t>https://lecta.ru</a:t>
            </a:r>
            <a:r>
              <a:rPr lang="ru-RU" sz="32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12BB9CB-BD60-4D5D-984F-FF7C22C3D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819" y="1594054"/>
            <a:ext cx="7909642" cy="4204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9CFC22-98F7-4CCF-B833-95B95661A769}"/>
              </a:ext>
            </a:extLst>
          </p:cNvPr>
          <p:cNvSpPr txBox="1"/>
          <p:nvPr/>
        </p:nvSpPr>
        <p:spPr>
          <a:xfrm>
            <a:off x="676405" y="6069520"/>
            <a:ext cx="760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Предоставляет платный доступ к любым электронным учебникам</a:t>
            </a:r>
          </a:p>
        </p:txBody>
      </p:sp>
    </p:spTree>
    <p:extLst>
      <p:ext uri="{BB962C8B-B14F-4D97-AF65-F5344CB8AC3E}">
        <p14:creationId xmlns:p14="http://schemas.microsoft.com/office/powerpoint/2010/main" xmlns="" val="37499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3AC1BF-1B35-4A57-9BF9-1A6802A1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396" y="-7482"/>
            <a:ext cx="7722184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Мобильное электронное образование </a:t>
            </a:r>
            <a:r>
              <a:rPr lang="en-US" sz="2400" dirty="0">
                <a:hlinkClick r:id="rId2"/>
              </a:rPr>
              <a:t>https://mob-edu.ru/</a:t>
            </a:r>
            <a:r>
              <a:rPr lang="ru-RU" sz="24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33251BE-0CFE-4190-AD5D-10020A330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509" y="1690799"/>
            <a:ext cx="8546974" cy="46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65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64" t="7927" r="19742" b="15976"/>
          <a:stretch/>
        </p:blipFill>
        <p:spPr>
          <a:xfrm>
            <a:off x="321013" y="1488332"/>
            <a:ext cx="8463064" cy="466257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26621" y="107004"/>
            <a:ext cx="8174188" cy="120134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Единое окно доступа к образовательным ресурсам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1800" dirty="0">
                <a:hlinkClick r:id="rId3"/>
              </a:rPr>
              <a:t>http://window.edu.ru</a:t>
            </a:r>
            <a:r>
              <a:rPr lang="en-US" sz="1800" dirty="0" smtClean="0">
                <a:hlinkClick r:id="rId3"/>
              </a:rPr>
              <a:t>/</a:t>
            </a:r>
            <a:r>
              <a:rPr lang="ru-RU" sz="1800" dirty="0" smtClean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7359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892" y="245438"/>
            <a:ext cx="7894865" cy="980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Федеральный центр информационно-образовательных ресурсов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 smtClean="0"/>
              <a:t>http</a:t>
            </a:r>
            <a:r>
              <a:rPr lang="en-US" sz="1600" dirty="0"/>
              <a:t>://fcior.edu.ru/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58" t="12462" r="17665" b="20712"/>
          <a:stretch/>
        </p:blipFill>
        <p:spPr>
          <a:xfrm>
            <a:off x="901892" y="1818845"/>
            <a:ext cx="8083685" cy="38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4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861" y="217987"/>
            <a:ext cx="7894865" cy="37073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5 шагов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330" y="627796"/>
            <a:ext cx="8427670" cy="6230203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УВАЖАЕМЫЕ КОЛЛЕГИ,  УЧИТЕЛЯ ПРЕДМЕТОВ </a:t>
            </a:r>
          </a:p>
          <a:p>
            <a:pPr marL="0" indent="0" algn="ctr"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ДУХОВНО-НРАВСТВЕННОГО ЦИКЛА («Истоки», ОРКСЭ, </a:t>
            </a: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ОДНКНР</a:t>
            </a: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ru-RU" sz="6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изучаем локальный акт образовательной организации  – знакомимся с особенностями организации дистанционного обучения в вашей </a:t>
            </a:r>
            <a:r>
              <a:rPr lang="ru-RU" sz="6400" dirty="0" err="1" smtClean="0">
                <a:solidFill>
                  <a:schemeClr val="tx2">
                    <a:lumMod val="75000"/>
                  </a:schemeClr>
                </a:solidFill>
              </a:rPr>
              <a:t>ОО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, знакомимся с формой обучения, выбранной в Вашей </a:t>
            </a:r>
            <a:r>
              <a:rPr lang="ru-RU" sz="6400" dirty="0" err="1" smtClean="0">
                <a:solidFill>
                  <a:schemeClr val="tx2">
                    <a:lumMod val="75000"/>
                  </a:schemeClr>
                </a:solidFill>
              </a:rPr>
              <a:t>ОО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algn="just">
              <a:buFontTx/>
              <a:buChar char="-"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образовательные платформы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(СДО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) - обучающийся осваивает образовательную программу полностью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удалено 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с использованием системы дистанционного обучения (образовательной платформы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);</a:t>
            </a:r>
            <a:endParaRPr lang="ru-RU" sz="6400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FontTx/>
              <a:buChar char="-"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ДОТ 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(удалённое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обучение в режиме он-</a:t>
            </a:r>
            <a:r>
              <a:rPr lang="ru-RU" sz="6400" dirty="0" err="1" smtClean="0">
                <a:solidFill>
                  <a:schemeClr val="tx2">
                    <a:lumMod val="75000"/>
                  </a:schemeClr>
                </a:solidFill>
              </a:rPr>
              <a:t>лайн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6400" dirty="0" err="1" smtClean="0">
                <a:solidFill>
                  <a:schemeClr val="tx2">
                    <a:lumMod val="75000"/>
                  </a:schemeClr>
                </a:solidFill>
              </a:rPr>
              <a:t>офлан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 с помощью 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электронных средств) -использование дистанционных образовательных технологий (видеотрансляция или запись учебных занятий, 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on-line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 инструменты, электронная почта, образовательные интернет-форумы, социальные сети, мессенджеры и 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т.п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); </a:t>
            </a:r>
          </a:p>
          <a:p>
            <a:pPr algn="just">
              <a:buFontTx/>
              <a:buChar char="-"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кейс-технологи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и – с использованием наборов 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(кейсов) текстовых, аудиовизуальных и мультимедийных учебно-методических материалов и их передаче для самостоятельного изучения учащимся при организации регулярных консультаций. Способы передачи кейсов: 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USB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флеш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-накопитель, 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CD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 / 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DVD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, печатные носители и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т.п.</a:t>
            </a:r>
          </a:p>
          <a:p>
            <a:pPr marL="0" indent="0"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2.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знакомимся с цифровыми ресурсами, выбираем удобные для себя, корректируем рабочую программу по предмету (т.е. вносим корректировки в тематические планы рабочих программ (в календарно-тематические планы при наличии) в части форм обучения (лекция, онлайн консультация и т.п.), технических средств обучения). </a:t>
            </a:r>
          </a:p>
          <a:p>
            <a:pPr marL="0" indent="0"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. проводим учебные занятия в соответствии с </a:t>
            </a:r>
            <a:r>
              <a:rPr lang="ru-RU" altLang="ru-RU" sz="6400" dirty="0" smtClean="0">
                <a:solidFill>
                  <a:schemeClr val="tx2">
                    <a:lumMod val="75000"/>
                  </a:schemeClr>
                </a:solidFill>
              </a:rPr>
              <a:t>техническими возможностями школы, педагога,  обучающихся.</a:t>
            </a:r>
          </a:p>
          <a:p>
            <a:pPr marL="0" indent="0"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. ведём </a:t>
            </a:r>
            <a:r>
              <a:rPr lang="ru-RU" sz="6400" dirty="0" err="1" smtClean="0">
                <a:solidFill>
                  <a:schemeClr val="tx2">
                    <a:lumMod val="75000"/>
                  </a:schemeClr>
                </a:solidFill>
              </a:rPr>
              <a:t>учет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 пропуска учебных занятий, учебных результатов, осуществляем своевременный контроль и оповещаем учеников и родителей (законных представителей) .</a:t>
            </a:r>
          </a:p>
          <a:p>
            <a:pPr marL="0" indent="0"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. в случае затруднений – обращаемся к курирующему методисту, администрации ОО, на горячую линию департамента образования и науки Костромской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18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965200" y="139065"/>
            <a:ext cx="7447280" cy="252079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Порядок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ru-RU" sz="1600" dirty="0">
              <a:latin typeface="+mj-lt"/>
              <a:ea typeface="+mj-ea"/>
              <a:cs typeface="+mj-cs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dirty="0">
                <a:latin typeface="+mj-lt"/>
                <a:ea typeface="+mj-ea"/>
                <a:cs typeface="+mj-cs"/>
              </a:rPr>
              <a:t>(Приказ Минобрнауки России от 23.08.2017 N 816)</a:t>
            </a:r>
          </a:p>
        </p:txBody>
      </p:sp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589280" y="2624455"/>
            <a:ext cx="8270240" cy="409448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dirty="0"/>
              <a:t>5. При реализации образовательных программ или их частей с применением электронного обучения, дистанционных образовательных технологий:</a:t>
            </a:r>
          </a:p>
          <a:p>
            <a:pPr eaLnBrk="1" hangingPunct="1"/>
            <a:r>
              <a:rPr lang="ru-RU" sz="1600" dirty="0"/>
              <a:t>…</a:t>
            </a:r>
          </a:p>
          <a:p>
            <a:pPr eaLnBrk="1" hangingPunct="1"/>
            <a:r>
              <a:rPr lang="ru-RU" b="1" dirty="0"/>
              <a:t>организации самостоятельно определяют </a:t>
            </a:r>
            <a:r>
              <a:rPr lang="ru-RU" sz="1600" dirty="0"/>
              <a:t>…</a:t>
            </a:r>
          </a:p>
          <a:p>
            <a:pPr eaLnBrk="1" hangingPunct="1"/>
            <a:endParaRPr lang="ru-RU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600" dirty="0"/>
              <a:t>порядок оказания учебно-методической помощи обучающимся, в том числе в форме индивидуальных консультаций, оказываемых дистанционно с использованием информационных и телекоммуникационных технологий;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600" dirty="0"/>
              <a:t>соотношение объема занятий, проводимых путем непосредственного взаимодействия педагогического работника с обучающимся, в том числе с применением электронного обучения, дистанционных образовательных технологий</a:t>
            </a:r>
          </a:p>
          <a:p>
            <a:pPr eaLnBrk="1" hangingPunct="1"/>
            <a:endParaRPr lang="ru-RU" sz="1600" dirty="0"/>
          </a:p>
          <a:p>
            <a:pPr eaLnBrk="1" hangingPunct="1"/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9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724" y="400833"/>
            <a:ext cx="8329808" cy="627554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34290" indent="0" algn="ctr">
              <a:buNone/>
            </a:pPr>
            <a:r>
              <a:rPr lang="ru-RU" sz="9600" dirty="0"/>
              <a:t> </a:t>
            </a:r>
            <a:r>
              <a:rPr lang="ru-RU" sz="9600" b="1" dirty="0">
                <a:solidFill>
                  <a:schemeClr val="tx2">
                    <a:lumMod val="75000"/>
                  </a:schemeClr>
                </a:solidFill>
              </a:rPr>
              <a:t>Спасибо за внимание</a:t>
            </a: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</a:rPr>
              <a:t>!</a:t>
            </a:r>
          </a:p>
          <a:p>
            <a:pPr marL="34290" indent="0" algn="ctr">
              <a:buNone/>
            </a:pP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</a:rPr>
              <a:t>Уважаемые коллеги, желаем Вам терпения, мудрости, творчества, вдохновения</a:t>
            </a: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</a:rPr>
              <a:t>!!!</a:t>
            </a:r>
          </a:p>
          <a:p>
            <a:pPr marL="34290" indent="0" algn="ctr">
              <a:buNone/>
            </a:pP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</a:rPr>
              <a:t>Берегите себя и своих близких!</a:t>
            </a:r>
            <a:endParaRPr lang="ru-RU" sz="6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Контактная </a:t>
            </a:r>
            <a:r>
              <a:rPr lang="ru-RU" sz="6400" b="1" dirty="0">
                <a:solidFill>
                  <a:schemeClr val="tx2">
                    <a:lumMod val="75000"/>
                  </a:schemeClr>
                </a:solidFill>
              </a:rPr>
              <a:t>информация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34290" indent="0" algn="ctr">
              <a:buNone/>
            </a:pPr>
            <a:r>
              <a:rPr lang="ru-RU" sz="6400" dirty="0" err="1" smtClean="0">
                <a:solidFill>
                  <a:schemeClr val="tx2">
                    <a:lumMod val="75000"/>
                  </a:schemeClr>
                </a:solidFill>
              </a:rPr>
              <a:t>ОГБОУ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ДПО «Костромской областной институт развития образования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»,</a:t>
            </a:r>
          </a:p>
          <a:p>
            <a:pPr marL="34290" indent="0" algn="ctr">
              <a:buNone/>
            </a:pP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ул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. Ив. Сусанина, д. 52,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Тел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. (4942)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31-77-91</a:t>
            </a:r>
          </a:p>
          <a:p>
            <a:pPr marL="34290" indent="0" algn="ctr">
              <a:buNone/>
            </a:pPr>
            <a:endParaRPr lang="ru-RU" sz="6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Куратор РСМО «Духовно-нравственное воспитание и образование»</a:t>
            </a:r>
          </a:p>
          <a:p>
            <a:pPr marL="34290" indent="0" algn="ctr">
              <a:buNone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Логинова Наталья Владимировна</a:t>
            </a:r>
            <a:endParaRPr lang="en-US" sz="6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телефон мобильный 89038958953</a:t>
            </a:r>
            <a:endParaRPr lang="ru-RU" sz="6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400" dirty="0" smtClean="0">
                <a:solidFill>
                  <a:schemeClr val="tx2">
                    <a:lumMod val="75000"/>
                  </a:schemeClr>
                </a:solidFill>
              </a:rPr>
              <a:t>e-mail: </a:t>
            </a:r>
            <a:r>
              <a:rPr lang="en-US" sz="6400" dirty="0" err="1" smtClean="0">
                <a:solidFill>
                  <a:schemeClr val="tx2">
                    <a:lumMod val="75000"/>
                  </a:schemeClr>
                </a:solidFill>
              </a:rPr>
              <a:t>natalylogkost@yandex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sz="6400" dirty="0" err="1" smtClean="0">
                <a:solidFill>
                  <a:schemeClr val="tx2">
                    <a:lumMod val="75000"/>
                  </a:schemeClr>
                </a:solidFill>
              </a:rPr>
              <a:t>ru</a:t>
            </a:r>
            <a:endParaRPr lang="ru-RU" sz="6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6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6400" b="1" dirty="0" smtClean="0">
                <a:solidFill>
                  <a:srgbClr val="C00000"/>
                </a:solidFill>
              </a:rPr>
              <a:t>ГОРЯЧАЯ </a:t>
            </a:r>
            <a:r>
              <a:rPr lang="ru-RU" sz="6400" b="1" dirty="0">
                <a:solidFill>
                  <a:srgbClr val="C00000"/>
                </a:solidFill>
              </a:rPr>
              <a:t>ЛИНИЯ: 8(4942)31-35-57</a:t>
            </a:r>
            <a:endParaRPr lang="ru-RU" sz="64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6400" b="1" dirty="0">
                <a:solidFill>
                  <a:schemeClr val="tx2">
                    <a:lumMod val="75000"/>
                  </a:schemeClr>
                </a:solidFill>
              </a:rPr>
              <a:t>8-964-152-22-41 пн.-</a:t>
            </a:r>
            <a:r>
              <a:rPr lang="ru-RU" sz="6400" b="1" dirty="0" err="1">
                <a:solidFill>
                  <a:schemeClr val="tx2">
                    <a:lumMod val="75000"/>
                  </a:schemeClr>
                </a:solidFill>
              </a:rPr>
              <a:t>птн</a:t>
            </a:r>
            <a:r>
              <a:rPr lang="ru-RU" sz="6400" b="1" dirty="0">
                <a:solidFill>
                  <a:schemeClr val="tx2">
                    <a:lumMod val="75000"/>
                  </a:schemeClr>
                </a:solidFill>
              </a:rPr>
              <a:t>. c 8-00 до 19-00</a:t>
            </a:r>
          </a:p>
          <a:p>
            <a:pPr marL="0" indent="0" algn="ctr">
              <a:buNone/>
            </a:pPr>
            <a:r>
              <a:rPr lang="ru-RU" sz="6400" b="1" dirty="0">
                <a:solidFill>
                  <a:schemeClr val="tx2">
                    <a:lumMod val="75000"/>
                  </a:schemeClr>
                </a:solidFill>
              </a:rPr>
              <a:t>Румянцева Татьяна Борисовна</a:t>
            </a:r>
            <a:endParaRPr lang="ru-RU" sz="6400" dirty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endParaRPr lang="ru-RU" sz="6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По </a:t>
            </a: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ОРГАНИЗАЦИОННЫМ ВОПРОСАМ 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обращаться 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к </a:t>
            </a:r>
            <a:endParaRPr lang="ru-RU" sz="6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</a:rPr>
              <a:t>Николаевой </a:t>
            </a:r>
            <a:r>
              <a:rPr lang="ru-RU" sz="6400" b="1" dirty="0">
                <a:solidFill>
                  <a:schemeClr val="tx2">
                    <a:lumMod val="75000"/>
                  </a:schemeClr>
                </a:solidFill>
              </a:rPr>
              <a:t>Татьяне Викторовне</a:t>
            </a: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marL="34290" indent="0" algn="ctr">
              <a:buNone/>
            </a:pP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проректору 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ОГБОУ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ДПО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 «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КОИРО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», </a:t>
            </a:r>
            <a:endParaRPr lang="ru-RU" sz="6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</a:rPr>
              <a:t>тел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. (4942) 31-77-91, e-</a:t>
            </a:r>
            <a:r>
              <a:rPr lang="ru-RU" sz="6400" dirty="0" err="1">
                <a:solidFill>
                  <a:schemeClr val="tx2">
                    <a:lumMod val="75000"/>
                  </a:schemeClr>
                </a:solidFill>
              </a:rPr>
              <a:t>mail</a:t>
            </a:r>
            <a:r>
              <a:rPr lang="ru-RU" sz="6400" dirty="0">
                <a:solidFill>
                  <a:schemeClr val="tx2">
                    <a:lumMod val="75000"/>
                  </a:schemeClr>
                </a:solidFill>
              </a:rPr>
              <a:t>: nikolaevatat@gmail.com</a:t>
            </a:r>
            <a:endParaRPr lang="ru-RU" sz="6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endParaRPr lang="ru-RU" sz="59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endParaRPr lang="ru-RU" sz="59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endParaRPr lang="ru-RU" sz="5900" dirty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endParaRPr lang="ru-RU" sz="59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endParaRPr lang="ru-RU" sz="59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" indent="0" algn="ctr">
              <a:buNone/>
            </a:pPr>
            <a:endParaRPr lang="ru-RU" sz="59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5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Документы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0853983"/>
              </p:ext>
            </p:extLst>
          </p:nvPr>
        </p:nvGraphicFramePr>
        <p:xfrm>
          <a:off x="358219" y="1715678"/>
          <a:ext cx="8371002" cy="471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376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022" y="212438"/>
            <a:ext cx="7894865" cy="7598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Обзор документов: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ВАЖНО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897" y="1442108"/>
            <a:ext cx="4074289" cy="5302638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altLang="ru-RU" sz="1800" dirty="0">
                <a:solidFill>
                  <a:srgbClr val="C00000"/>
                </a:solidFill>
              </a:rPr>
              <a:t>Методические рекомендации </a:t>
            </a:r>
            <a:br>
              <a:rPr lang="ru-RU" altLang="ru-RU" sz="1800" dirty="0">
                <a:solidFill>
                  <a:srgbClr val="C00000"/>
                </a:solidFill>
              </a:rPr>
            </a:br>
            <a:r>
              <a:rPr lang="ru-RU" altLang="ru-RU" sz="1800" dirty="0">
                <a:solidFill>
                  <a:srgbClr val="C00000"/>
                </a:solidFill>
              </a:rPr>
              <a:t>по реализации образовательных </a:t>
            </a:r>
            <a:r>
              <a:rPr lang="ru-RU" altLang="ru-RU" sz="1800" dirty="0" smtClean="0">
                <a:solidFill>
                  <a:srgbClr val="C00000"/>
                </a:solidFill>
              </a:rPr>
              <a:t>программ….. с </a:t>
            </a:r>
            <a:r>
              <a:rPr lang="ru-RU" altLang="ru-RU" sz="1800" dirty="0">
                <a:solidFill>
                  <a:srgbClr val="C00000"/>
                </a:solidFill>
              </a:rPr>
              <a:t>применением электронного обучения </a:t>
            </a:r>
            <a:br>
              <a:rPr lang="ru-RU" altLang="ru-RU" sz="1800" dirty="0">
                <a:solidFill>
                  <a:srgbClr val="C00000"/>
                </a:solidFill>
              </a:rPr>
            </a:br>
            <a:r>
              <a:rPr lang="ru-RU" altLang="ru-RU" sz="1800" dirty="0">
                <a:solidFill>
                  <a:srgbClr val="C00000"/>
                </a:solidFill>
              </a:rPr>
              <a:t>и дистанционных образовательных </a:t>
            </a:r>
            <a:r>
              <a:rPr lang="ru-RU" altLang="ru-RU" sz="1800" dirty="0" smtClean="0">
                <a:solidFill>
                  <a:srgbClr val="C00000"/>
                </a:solidFill>
              </a:rPr>
              <a:t>технологий (Письмо </a:t>
            </a:r>
            <a:r>
              <a:rPr lang="ru-RU" altLang="ru-RU" sz="1800" dirty="0">
                <a:solidFill>
                  <a:srgbClr val="C00000"/>
                </a:solidFill>
              </a:rPr>
              <a:t>Министерства просвещения Российской Федерации  </a:t>
            </a:r>
            <a:r>
              <a:rPr lang="ru-RU" altLang="ru-RU" sz="1800" dirty="0" err="1">
                <a:solidFill>
                  <a:srgbClr val="C00000"/>
                </a:solidFill>
              </a:rPr>
              <a:t>1Д</a:t>
            </a:r>
            <a:r>
              <a:rPr lang="ru-RU" altLang="ru-RU" sz="1800" dirty="0">
                <a:solidFill>
                  <a:srgbClr val="C00000"/>
                </a:solidFill>
              </a:rPr>
              <a:t>-39/04 от 19 марта </a:t>
            </a:r>
            <a:r>
              <a:rPr lang="ru-RU" altLang="ru-RU" sz="1800" dirty="0" smtClean="0">
                <a:solidFill>
                  <a:srgbClr val="C00000"/>
                </a:solidFill>
              </a:rPr>
              <a:t>2020)</a:t>
            </a:r>
            <a:endParaRPr lang="ru-RU" altLang="ru-RU" sz="1800" dirty="0">
              <a:solidFill>
                <a:srgbClr val="C00000"/>
              </a:solidFill>
            </a:endParaRPr>
          </a:p>
          <a:p>
            <a:pPr algn="just"/>
            <a:r>
              <a:rPr lang="ru-RU" altLang="ru-RU" sz="1800" dirty="0" smtClean="0"/>
              <a:t>П. 6. В соответствии с техническими возможностями образовательная организация организовывает проведение учебных занятий, консультаций, </a:t>
            </a:r>
            <a:r>
              <a:rPr lang="ru-RU" altLang="ru-RU" sz="1800" dirty="0" err="1" smtClean="0"/>
              <a:t>вебинаров</a:t>
            </a:r>
            <a:r>
              <a:rPr lang="ru-RU" altLang="ru-RU" sz="1800" dirty="0" smtClean="0"/>
              <a:t> </a:t>
            </a:r>
            <a:r>
              <a:rPr lang="ru-RU" altLang="ru-RU" sz="1800" dirty="0"/>
              <a:t>на школьном </a:t>
            </a:r>
            <a:r>
              <a:rPr lang="ru-RU" altLang="ru-RU" sz="1800" dirty="0" smtClean="0"/>
              <a:t>портале </a:t>
            </a:r>
            <a:r>
              <a:rPr lang="ru-RU" altLang="ru-RU" sz="1800" dirty="0"/>
              <a:t>или иной платформе с использованием различных электронных образовательных ресурсов ( например, в режиме видеоконференцсвязи с использованием платформы Скайп)</a:t>
            </a:r>
          </a:p>
          <a:p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75232" y="1138772"/>
            <a:ext cx="4629872" cy="563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solidFill>
                  <a:srgbClr val="FF0000"/>
                </a:solidFill>
              </a:rPr>
              <a:t>Требования СанПиН </a:t>
            </a:r>
            <a:r>
              <a:rPr lang="ru-RU" altLang="ru-RU" dirty="0" smtClean="0">
                <a:solidFill>
                  <a:srgbClr val="FF0000"/>
                </a:solidFill>
              </a:rPr>
              <a:t>2.2.2/2.4.1340-03.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altLang="ru-RU" dirty="0" smtClean="0">
                <a:solidFill>
                  <a:srgbClr val="FF0000"/>
                </a:solidFill>
              </a:rPr>
              <a:t>(Постановление </a:t>
            </a:r>
            <a:r>
              <a:rPr lang="ru-RU" altLang="ru-RU" dirty="0">
                <a:solidFill>
                  <a:srgbClr val="FF0000"/>
                </a:solidFill>
              </a:rPr>
              <a:t>Главного государственного санитарного врача РФ от 3 июня 2003 г. N 118 "О введении в действие санитарно-эпидемиологических правил и нормативов СанПиН </a:t>
            </a:r>
            <a:r>
              <a:rPr lang="ru-RU" altLang="ru-RU" dirty="0" smtClean="0">
                <a:solidFill>
                  <a:srgbClr val="FF0000"/>
                </a:solidFill>
              </a:rPr>
              <a:t>2.2.2/2.4.1340-03)</a:t>
            </a:r>
          </a:p>
          <a:p>
            <a:pPr algn="just"/>
            <a:r>
              <a:rPr lang="ru-RU" altLang="ru-RU" b="1" dirty="0">
                <a:solidFill>
                  <a:srgbClr val="000000"/>
                </a:solidFill>
              </a:rPr>
              <a:t>Общая продолжительность работы школьника на компьютере в течение </a:t>
            </a:r>
            <a:r>
              <a:rPr lang="ru-RU" altLang="ru-RU" b="1" dirty="0" smtClean="0">
                <a:solidFill>
                  <a:srgbClr val="000000"/>
                </a:solidFill>
              </a:rPr>
              <a:t>дня: </a:t>
            </a:r>
            <a:r>
              <a:rPr lang="ru-RU" altLang="ru-RU" dirty="0" smtClean="0">
                <a:solidFill>
                  <a:srgbClr val="000000"/>
                </a:solidFill>
              </a:rPr>
              <a:t>дошкольники 7-10 минут; </a:t>
            </a:r>
            <a:endParaRPr lang="ru-RU" altLang="ru-RU" dirty="0">
              <a:solidFill>
                <a:srgbClr val="000000"/>
              </a:solidFill>
            </a:endParaRPr>
          </a:p>
          <a:p>
            <a:pPr algn="just"/>
            <a:r>
              <a:rPr lang="ru-RU" altLang="ru-RU" b="1" dirty="0" smtClean="0">
                <a:solidFill>
                  <a:srgbClr val="C00000"/>
                </a:solidFill>
              </a:rPr>
              <a:t>8-10 лет - 45 минут; </a:t>
            </a:r>
            <a:endParaRPr lang="ru-RU" altLang="ru-RU" b="1" dirty="0">
              <a:solidFill>
                <a:srgbClr val="C00000"/>
              </a:solidFill>
            </a:endParaRPr>
          </a:p>
          <a:p>
            <a:pPr algn="just"/>
            <a:r>
              <a:rPr lang="ru-RU" altLang="ru-RU" b="1" dirty="0" smtClean="0">
                <a:solidFill>
                  <a:srgbClr val="C00000"/>
                </a:solidFill>
              </a:rPr>
              <a:t>11-13 лет - </a:t>
            </a:r>
            <a:r>
              <a:rPr lang="ru-RU" altLang="ru-RU" b="1" dirty="0" err="1" smtClean="0">
                <a:solidFill>
                  <a:srgbClr val="C00000"/>
                </a:solidFill>
              </a:rPr>
              <a:t>1час</a:t>
            </a:r>
            <a:r>
              <a:rPr lang="ru-RU" altLang="ru-RU" b="1" dirty="0" smtClean="0">
                <a:solidFill>
                  <a:srgbClr val="C00000"/>
                </a:solidFill>
              </a:rPr>
              <a:t> </a:t>
            </a:r>
            <a:r>
              <a:rPr lang="ru-RU" altLang="ru-RU" b="1" dirty="0">
                <a:solidFill>
                  <a:srgbClr val="C00000"/>
                </a:solidFill>
              </a:rPr>
              <a:t>30 минут </a:t>
            </a:r>
            <a:r>
              <a:rPr lang="ru-RU" altLang="ru-RU" b="1" dirty="0" smtClean="0">
                <a:solidFill>
                  <a:srgbClr val="C00000"/>
                </a:solidFill>
              </a:rPr>
              <a:t>; </a:t>
            </a:r>
            <a:endParaRPr lang="ru-RU" altLang="ru-RU" b="1" dirty="0">
              <a:solidFill>
                <a:srgbClr val="C00000"/>
              </a:solidFill>
            </a:endParaRPr>
          </a:p>
          <a:p>
            <a:pPr algn="just"/>
            <a:r>
              <a:rPr lang="ru-RU" altLang="ru-RU" b="1" dirty="0" smtClean="0">
                <a:solidFill>
                  <a:srgbClr val="C00000"/>
                </a:solidFill>
              </a:rPr>
              <a:t>14 </a:t>
            </a:r>
            <a:r>
              <a:rPr lang="ru-RU" altLang="ru-RU" b="1" dirty="0">
                <a:solidFill>
                  <a:srgbClr val="C00000"/>
                </a:solidFill>
              </a:rPr>
              <a:t>-16 </a:t>
            </a:r>
            <a:r>
              <a:rPr lang="ru-RU" altLang="ru-RU" b="1" dirty="0" smtClean="0">
                <a:solidFill>
                  <a:srgbClr val="C00000"/>
                </a:solidFill>
              </a:rPr>
              <a:t>лет - 2 </a:t>
            </a:r>
            <a:r>
              <a:rPr lang="ru-RU" altLang="ru-RU" b="1" dirty="0">
                <a:solidFill>
                  <a:srgbClr val="C00000"/>
                </a:solidFill>
              </a:rPr>
              <a:t>часа 15 минут </a:t>
            </a:r>
            <a:r>
              <a:rPr lang="ru-RU" altLang="ru-RU" dirty="0" smtClean="0">
                <a:solidFill>
                  <a:srgbClr val="000000"/>
                </a:solidFill>
              </a:rPr>
              <a:t>.</a:t>
            </a:r>
            <a:endParaRPr lang="ru-RU" altLang="ru-RU" dirty="0"/>
          </a:p>
          <a:p>
            <a:pPr algn="just" fontAlgn="base"/>
            <a:r>
              <a:rPr lang="ru-RU" b="1" dirty="0"/>
              <a:t>Допустимая продолжительность демонстрации экранных пособий</a:t>
            </a:r>
            <a:endParaRPr lang="ru-RU" b="1" dirty="0" smtClean="0"/>
          </a:p>
          <a:p>
            <a:pPr algn="just" fontAlgn="base"/>
            <a:r>
              <a:rPr lang="ru-RU" i="1" dirty="0" smtClean="0"/>
              <a:t>Класс </a:t>
            </a:r>
            <a:r>
              <a:rPr lang="ru-RU" dirty="0" smtClean="0"/>
              <a:t>    Максим. длительность </a:t>
            </a:r>
            <a:r>
              <a:rPr lang="ru-RU" dirty="0"/>
              <a:t>в минутах</a:t>
            </a:r>
          </a:p>
          <a:p>
            <a:pPr algn="just" fontAlgn="base"/>
            <a:r>
              <a:rPr lang="ru-RU" b="1" i="1" dirty="0" smtClean="0">
                <a:solidFill>
                  <a:srgbClr val="C00000"/>
                </a:solidFill>
              </a:rPr>
              <a:t>1-4  </a:t>
            </a:r>
            <a:r>
              <a:rPr lang="ru-RU" b="1" dirty="0" smtClean="0">
                <a:solidFill>
                  <a:srgbClr val="C00000"/>
                </a:solidFill>
              </a:rPr>
              <a:t>           7-15 </a:t>
            </a:r>
            <a:r>
              <a:rPr lang="ru-RU" b="1" dirty="0">
                <a:solidFill>
                  <a:srgbClr val="C00000"/>
                </a:solidFill>
              </a:rPr>
              <a:t>минут</a:t>
            </a:r>
          </a:p>
          <a:p>
            <a:pPr algn="just" fontAlgn="base"/>
            <a:r>
              <a:rPr lang="ru-RU" b="1" i="1" dirty="0" smtClean="0">
                <a:solidFill>
                  <a:srgbClr val="C00000"/>
                </a:solidFill>
              </a:rPr>
              <a:t>5-7 </a:t>
            </a:r>
            <a:r>
              <a:rPr lang="ru-RU" b="1" dirty="0" smtClean="0">
                <a:solidFill>
                  <a:srgbClr val="C00000"/>
                </a:solidFill>
              </a:rPr>
              <a:t>           </a:t>
            </a:r>
            <a:r>
              <a:rPr lang="ru-RU" b="1" i="1" dirty="0" smtClean="0">
                <a:solidFill>
                  <a:srgbClr val="C00000"/>
                </a:solidFill>
              </a:rPr>
              <a:t>20</a:t>
            </a:r>
            <a:r>
              <a:rPr lang="ru-RU" b="1" dirty="0">
                <a:solidFill>
                  <a:srgbClr val="C00000"/>
                </a:solidFill>
              </a:rPr>
              <a:t> минут</a:t>
            </a:r>
          </a:p>
          <a:p>
            <a:pPr algn="just" fontAlgn="base"/>
            <a:r>
              <a:rPr lang="ru-RU" b="1" i="1" dirty="0" smtClean="0">
                <a:solidFill>
                  <a:srgbClr val="C00000"/>
                </a:solidFill>
              </a:rPr>
              <a:t>8-9</a:t>
            </a:r>
            <a:r>
              <a:rPr lang="ru-RU" b="1" dirty="0" smtClean="0">
                <a:solidFill>
                  <a:srgbClr val="C00000"/>
                </a:solidFill>
              </a:rPr>
              <a:t>            </a:t>
            </a:r>
            <a:r>
              <a:rPr lang="ru-RU" b="1" i="1" dirty="0" smtClean="0">
                <a:solidFill>
                  <a:srgbClr val="C00000"/>
                </a:solidFill>
              </a:rPr>
              <a:t>20 </a:t>
            </a:r>
            <a:r>
              <a:rPr lang="ru-RU" b="1" i="1" dirty="0">
                <a:solidFill>
                  <a:srgbClr val="C00000"/>
                </a:solidFill>
              </a:rPr>
              <a:t>-25</a:t>
            </a:r>
            <a:r>
              <a:rPr lang="ru-RU" b="1" dirty="0">
                <a:solidFill>
                  <a:srgbClr val="C00000"/>
                </a:solidFill>
              </a:rPr>
              <a:t> минут</a:t>
            </a:r>
          </a:p>
          <a:p>
            <a:pPr algn="just" fontAlgn="base"/>
            <a:r>
              <a:rPr lang="ru-RU" b="1" i="1" dirty="0">
                <a:solidFill>
                  <a:srgbClr val="C00000"/>
                </a:solidFill>
              </a:rPr>
              <a:t>10 </a:t>
            </a:r>
            <a:r>
              <a:rPr lang="ru-RU" b="1" i="1" dirty="0" smtClean="0">
                <a:solidFill>
                  <a:srgbClr val="C00000"/>
                </a:solidFill>
              </a:rPr>
              <a:t>– 11     </a:t>
            </a:r>
            <a:r>
              <a:rPr lang="ru-RU" b="1" dirty="0" smtClean="0">
                <a:solidFill>
                  <a:srgbClr val="C00000"/>
                </a:solidFill>
              </a:rPr>
              <a:t>на </a:t>
            </a:r>
            <a:r>
              <a:rPr lang="ru-RU" b="1" dirty="0">
                <a:solidFill>
                  <a:srgbClr val="C00000"/>
                </a:solidFill>
              </a:rPr>
              <a:t>первом часу </a:t>
            </a:r>
            <a:r>
              <a:rPr lang="ru-RU" b="1" dirty="0" smtClean="0">
                <a:solidFill>
                  <a:srgbClr val="C00000"/>
                </a:solidFill>
              </a:rPr>
              <a:t>уч. </a:t>
            </a:r>
            <a:r>
              <a:rPr lang="ru-RU" b="1" dirty="0">
                <a:solidFill>
                  <a:srgbClr val="C00000"/>
                </a:solidFill>
              </a:rPr>
              <a:t>30 мин,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just" fontAlgn="base"/>
            <a:r>
              <a:rPr lang="ru-RU" b="1" dirty="0" smtClean="0">
                <a:solidFill>
                  <a:srgbClr val="C00000"/>
                </a:solidFill>
              </a:rPr>
              <a:t>                на </a:t>
            </a:r>
            <a:r>
              <a:rPr lang="ru-RU" b="1" dirty="0">
                <a:solidFill>
                  <a:srgbClr val="C00000"/>
                </a:solidFill>
              </a:rPr>
              <a:t>втором - 20 мин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alt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1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04180" y="386059"/>
            <a:ext cx="7894865" cy="88715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Обзор документов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: ВАЖНО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="" xmlns:a16="http://schemas.microsoft.com/office/drawing/2014/main" id="{2DFE78DA-D7BE-4FF4-BEF0-9FB114D91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39039622"/>
              </p:ext>
            </p:extLst>
          </p:nvPr>
        </p:nvGraphicFramePr>
        <p:xfrm>
          <a:off x="218209" y="1652155"/>
          <a:ext cx="8811491" cy="500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067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970C4D-AC25-4459-8CCA-245D3414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Обзор документов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: ВАЖНО</a:t>
            </a:r>
            <a:endParaRPr lang="ru-RU" sz="36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2DFE78DA-D7BE-4FF4-BEF0-9FB114D91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1818386"/>
              </p:ext>
            </p:extLst>
          </p:nvPr>
        </p:nvGraphicFramePr>
        <p:xfrm>
          <a:off x="183485" y="980824"/>
          <a:ext cx="8811491" cy="500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888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970C4D-AC25-4459-8CCA-245D3414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-7482"/>
            <a:ext cx="7874000" cy="1325563"/>
          </a:xfrm>
        </p:spPr>
        <p:txBody>
          <a:bodyPr>
            <a:normAutofit/>
          </a:bodyPr>
          <a:lstStyle/>
          <a:p>
            <a:r>
              <a:rPr lang="ru-RU" sz="3200" dirty="0"/>
              <a:t>Организация учебного процесса с применением ЭО и ДОТ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2DFE78DA-D7BE-4FF4-BEF0-9FB114D91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88460097"/>
              </p:ext>
            </p:extLst>
          </p:nvPr>
        </p:nvGraphicFramePr>
        <p:xfrm>
          <a:off x="218209" y="1652155"/>
          <a:ext cx="8811491" cy="500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589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904" y="74814"/>
            <a:ext cx="7168243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Модели внедрения и использования электронного обучения и ДОТ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0469690"/>
              </p:ext>
            </p:extLst>
          </p:nvPr>
        </p:nvGraphicFramePr>
        <p:xfrm>
          <a:off x="467361" y="1971040"/>
          <a:ext cx="8456374" cy="4612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7816" y="1516618"/>
            <a:ext cx="1635919" cy="7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0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06f6442fd739f96ed59d4923f43af78386d9e9"/>
</p:tagLst>
</file>

<file path=ppt/theme/theme1.xml><?xml version="1.0" encoding="utf-8"?>
<a:theme xmlns:a="http://schemas.openxmlformats.org/drawingml/2006/main" name="КОИРО2">
  <a:themeElements>
    <a:clrScheme name="КОИРО">
      <a:dk1>
        <a:srgbClr val="181818"/>
      </a:dk1>
      <a:lt1>
        <a:srgbClr val="FFFFFF"/>
      </a:lt1>
      <a:dk2>
        <a:srgbClr val="3E6128"/>
      </a:dk2>
      <a:lt2>
        <a:srgbClr val="F2F2F2"/>
      </a:lt2>
      <a:accent1>
        <a:srgbClr val="338558"/>
      </a:accent1>
      <a:accent2>
        <a:srgbClr val="C00000"/>
      </a:accent2>
      <a:accent3>
        <a:srgbClr val="A5A5A5"/>
      </a:accent3>
      <a:accent4>
        <a:srgbClr val="2E481E"/>
      </a:accent4>
      <a:accent5>
        <a:srgbClr val="800000"/>
      </a:accent5>
      <a:accent6>
        <a:srgbClr val="323F4F"/>
      </a:accent6>
      <a:hlink>
        <a:srgbClr val="29401A"/>
      </a:hlink>
      <a:folHlink>
        <a:srgbClr val="C00000"/>
      </a:folHlink>
    </a:clrScheme>
    <a:fontScheme name="КОИРО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ОИРО2" id="{4BB1C634-15C3-4DD6-B97C-DFF39F42870C}" vid="{7019F9F6-4BBD-49F0-8A48-626BD501D53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765C86-C7C9-453B-BA93-96F3A1B9E831}"/>
</file>

<file path=customXml/itemProps2.xml><?xml version="1.0" encoding="utf-8"?>
<ds:datastoreItem xmlns:ds="http://schemas.openxmlformats.org/officeDocument/2006/customXml" ds:itemID="{D014DF98-EF97-4E56-8B60-5DD317E7723B}"/>
</file>

<file path=customXml/itemProps3.xml><?xml version="1.0" encoding="utf-8"?>
<ds:datastoreItem xmlns:ds="http://schemas.openxmlformats.org/officeDocument/2006/customXml" ds:itemID="{6E5E1C75-E71D-4046-9113-A3944B6890E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2847</TotalTime>
  <Words>1359</Words>
  <Application>Microsoft Office PowerPoint</Application>
  <PresentationFormat>Экран (4:3)</PresentationFormat>
  <Paragraphs>138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КОИРО2</vt:lpstr>
      <vt:lpstr>Методические рекомендации  по реализации образовательных программ  с применением дистанционного обучения на уроках  «Истоки», ОДНКНР, ОРКСЭ</vt:lpstr>
      <vt:lpstr>Слайд 2</vt:lpstr>
      <vt:lpstr>Слайд 3</vt:lpstr>
      <vt:lpstr>Документы</vt:lpstr>
      <vt:lpstr>Обзор документов: ВАЖНО</vt:lpstr>
      <vt:lpstr>Обзор документов: ВАЖНО</vt:lpstr>
      <vt:lpstr>Обзор документов: ВАЖНО</vt:lpstr>
      <vt:lpstr>Организация учебного процесса с применением ЭО и ДОТ</vt:lpstr>
      <vt:lpstr>Модели внедрения и использования электронного обучения и ДОТ</vt:lpstr>
      <vt:lpstr> http://www.eduportal44.ru/deko/SitePages/Distant.aspx </vt:lpstr>
      <vt:lpstr>Слайд 11</vt:lpstr>
      <vt:lpstr>Слайд 12</vt:lpstr>
      <vt:lpstr>Слайд 13</vt:lpstr>
      <vt:lpstr>Слайд 14</vt:lpstr>
      <vt:lpstr>Пример организации урока в режиме видеоконференцсвязи с использованием платформы скайп  (метод рекомендации Минпросвещения РФ)</vt:lpstr>
      <vt:lpstr>Шаг 4. Нажмите кнопку «Присоединиться как гость»</vt:lpstr>
      <vt:lpstr>Шаг 5. Ввести свое имя и нажать на кнопку «Присоединиться»</vt:lpstr>
      <vt:lpstr>Примеры электронных ресурсов (уроки)</vt:lpstr>
      <vt:lpstr>On-line школа Фоксфорд https://foxford.ru/</vt:lpstr>
      <vt:lpstr>Федеральная информационно-сервисная платформа цифровой образовательной среды </vt:lpstr>
      <vt:lpstr>«Российская электронная школа» http://resh.edu.ru/ </vt:lpstr>
      <vt:lpstr>Московская электронная школа (МЭШ) http://mes.mosedu.ru/ </vt:lpstr>
      <vt:lpstr>Образовательная платформа Учи.ру https://uchi.ru/ </vt:lpstr>
      <vt:lpstr>Якласс https://www.yaklass.ru/ </vt:lpstr>
      <vt:lpstr>Образовательная платформа LECTA https://lecta.ru </vt:lpstr>
      <vt:lpstr>Мобильное электронное образование https://mob-edu.ru/ </vt:lpstr>
      <vt:lpstr>Единое окно доступа к образовательным ресурсам  http://window.edu.ru/ </vt:lpstr>
      <vt:lpstr>Федеральный центр информационно-образовательных ресурсов http://fcior.edu.ru/</vt:lpstr>
      <vt:lpstr>5 шагов:</vt:lpstr>
      <vt:lpstr>Слайд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проведения оценки соответствия содержания и качества подготовки обучающихся по образовательным программам требованиям ФГОС</dc:title>
  <dc:creator>USER</dc:creator>
  <cp:lastModifiedBy>Пользователь</cp:lastModifiedBy>
  <cp:revision>338</cp:revision>
  <cp:lastPrinted>2020-03-25T07:40:28Z</cp:lastPrinted>
  <dcterms:created xsi:type="dcterms:W3CDTF">2018-01-15T07:04:23Z</dcterms:created>
  <dcterms:modified xsi:type="dcterms:W3CDTF">2020-04-13T07:06:41Z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