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9" r:id="rId3"/>
    <p:sldId id="266" r:id="rId4"/>
    <p:sldId id="257" r:id="rId5"/>
    <p:sldId id="259" r:id="rId6"/>
    <p:sldId id="260" r:id="rId7"/>
    <p:sldId id="261" r:id="rId8"/>
    <p:sldId id="292" r:id="rId9"/>
    <p:sldId id="281" r:id="rId10"/>
    <p:sldId id="282" r:id="rId11"/>
    <p:sldId id="283" r:id="rId12"/>
    <p:sldId id="284" r:id="rId13"/>
    <p:sldId id="285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8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31FA3-21A4-418C-B405-9D6DD698A85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24127-9EFF-4E7B-9A97-6D28C7994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04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04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04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04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37010D-3291-4B30-BB7E-8A8CAC012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D073-BE29-4153-91A3-93F973A339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BFC1A-C20B-469C-B0B7-0F27C9B7D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92CD8-106C-48E8-A1A1-61991BE8D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945E-CB51-4122-9B43-EF6E07B537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F8F7F-C64A-4058-AD6D-9FCD8AC7A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98D92-C104-421C-8211-45B4797F95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D3D89-B225-4C7B-B3C5-09600AD30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F219-EF5A-4C30-BDC7-6D6580C3C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39D84-5CD2-4573-92B9-010DA4342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72D9-9D58-45D2-8752-9BAA6D600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00BEAB-0217-4F0E-8BA4-B83E8845DCE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0922" y="980728"/>
            <a:ext cx="7772400" cy="20137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Психологическая </a:t>
            </a:r>
            <a:r>
              <a:rPr lang="ru-RU" b="1" dirty="0" smtClean="0">
                <a:solidFill>
                  <a:schemeClr val="tx1"/>
                </a:solidFill>
              </a:rPr>
              <a:t> адаптация </a:t>
            </a:r>
            <a:r>
              <a:rPr lang="ru-RU" b="1" dirty="0">
                <a:solidFill>
                  <a:schemeClr val="tx1"/>
                </a:solidFill>
              </a:rPr>
              <a:t>ребенка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школе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5013325"/>
            <a:ext cx="4146550" cy="1008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2052" name="Picture 4" descr="Не торопитесь ли вы отправить своего малыша в школу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712317"/>
            <a:ext cx="31686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агетная рамка 6"/>
          <p:cNvSpPr/>
          <p:nvPr/>
        </p:nvSpPr>
        <p:spPr>
          <a:xfrm flipV="1">
            <a:off x="7956376" y="7138218"/>
            <a:ext cx="2000264" cy="17921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6" name="Рисунок 8" descr="main-ae8ddba750b0934cd783c68b4dc9a96c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22" y="3712317"/>
            <a:ext cx="36433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89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4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72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47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Симптомы школьной </a:t>
            </a:r>
            <a:r>
              <a:rPr lang="ru-RU" b="1" dirty="0" err="1" smtClean="0">
                <a:solidFill>
                  <a:srgbClr val="FF0000"/>
                </a:solidFill>
              </a:rPr>
              <a:t>дезадаптации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Нежелание учиться;</a:t>
            </a:r>
          </a:p>
          <a:p>
            <a:r>
              <a:rPr lang="ru-RU" dirty="0" smtClean="0"/>
              <a:t>Подавленное настроение;</a:t>
            </a:r>
          </a:p>
          <a:p>
            <a:r>
              <a:rPr lang="ru-RU" dirty="0" smtClean="0"/>
              <a:t>Скрытность, неконструктивные формы поведения;</a:t>
            </a:r>
          </a:p>
          <a:p>
            <a:r>
              <a:rPr lang="ru-RU" dirty="0" smtClean="0"/>
              <a:t>Неспособность </a:t>
            </a:r>
          </a:p>
          <a:p>
            <a:pPr marL="0" indent="0">
              <a:buNone/>
            </a:pPr>
            <a:r>
              <a:rPr lang="ru-RU" dirty="0" smtClean="0"/>
              <a:t>осваивать школьную </a:t>
            </a:r>
          </a:p>
          <a:p>
            <a:pPr marL="0" indent="0">
              <a:buNone/>
            </a:pPr>
            <a:r>
              <a:rPr lang="ru-RU" dirty="0" smtClean="0"/>
              <a:t>программу </a:t>
            </a:r>
            <a:endParaRPr lang="ru-RU" dirty="0"/>
          </a:p>
        </p:txBody>
      </p:sp>
      <p:pic>
        <p:nvPicPr>
          <p:cNvPr id="2050" name="Picture 2" descr="C:\Documents and Settings\Самохваловы\Рабочий стол\kalin_b_12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511345" cy="26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sz="4800" dirty="0">
                <a:solidFill>
                  <a:schemeClr val="folHlink"/>
                </a:solidFill>
              </a:rPr>
              <a:t>Спасибо за внимание!</a:t>
            </a:r>
          </a:p>
        </p:txBody>
      </p:sp>
      <p:pic>
        <p:nvPicPr>
          <p:cNvPr id="15362" name="Picture 2" descr="C:\Documents and Settings\Самохваловы\Рабочий стол\es2409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788446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500" y="404664"/>
            <a:ext cx="7793037" cy="13180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 семи лет: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 Ребенок может стать более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утомляемым, раздражительным.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 Кривлянье и манерничанье.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3. Симптом «горькой конфеты»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 Обостряется агрессивность. Иногда бывает и наоборот – появляется излишняя застенчивость.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  Ребенок очень хочет быть похожим на взрослых.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6.   Появляются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социальные страхи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повышается тревожность и неуверенность в себе.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SA4VVWCA7KA80RCAFRBMQRCAZM1P2OCA7K6J4DCAC4XJXWCAW08RU9CAB5RQW2CAW1AM5XCA1CI870CA84X5WDCA7ATCGHCA71WU5ACAW785XPCA2B4NOMCAWY2C3UCARMHWC8CAK12C4FCASFARH2CA2N3N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52736"/>
            <a:ext cx="1500187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Понятие «адаптация» связано с понятием «готовность ребенка к школе»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Физическая;</a:t>
            </a:r>
          </a:p>
          <a:p>
            <a:endParaRPr lang="ru-RU" dirty="0"/>
          </a:p>
          <a:p>
            <a:r>
              <a:rPr lang="ru-RU" dirty="0" smtClean="0"/>
              <a:t>Специальная;</a:t>
            </a:r>
          </a:p>
          <a:p>
            <a:endParaRPr lang="ru-RU" dirty="0"/>
          </a:p>
          <a:p>
            <a:r>
              <a:rPr lang="ru-RU" dirty="0" smtClean="0"/>
              <a:t>Психологическая</a:t>
            </a:r>
            <a:endParaRPr lang="ru-RU" dirty="0"/>
          </a:p>
        </p:txBody>
      </p:sp>
      <p:pic>
        <p:nvPicPr>
          <p:cNvPr id="6" name="Рисунок 5" descr="1309420272_image003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62" y="2852936"/>
            <a:ext cx="216267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6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93038" cy="1462087"/>
          </a:xfrm>
        </p:spPr>
        <p:txBody>
          <a:bodyPr/>
          <a:lstStyle/>
          <a:p>
            <a:pPr algn="ctr"/>
            <a:r>
              <a:rPr lang="ru-RU" sz="2800" dirty="0"/>
              <a:t>Компоненты психологической готовности ребенка к школе: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565400"/>
            <a:ext cx="7772400" cy="3567113"/>
          </a:xfrm>
        </p:spPr>
        <p:txBody>
          <a:bodyPr/>
          <a:lstStyle/>
          <a:p>
            <a:r>
              <a:rPr lang="ru-RU" sz="2800" dirty="0"/>
              <a:t>Личностная </a:t>
            </a:r>
            <a:r>
              <a:rPr lang="ru-RU" sz="2800" dirty="0" smtClean="0"/>
              <a:t>готовность;</a:t>
            </a: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r>
              <a:rPr lang="ru-RU" sz="2800" dirty="0"/>
              <a:t>Социально – психологическая </a:t>
            </a:r>
            <a:r>
              <a:rPr lang="ru-RU" sz="2800" dirty="0" smtClean="0"/>
              <a:t>готовность;</a:t>
            </a: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r>
              <a:rPr lang="ru-RU" sz="2800" dirty="0"/>
              <a:t>Интеллектуальная готовность</a:t>
            </a:r>
          </a:p>
          <a:p>
            <a:endParaRPr lang="ru-RU" sz="2800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12776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Личностная готовность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 </a:t>
            </a:r>
            <a:r>
              <a:rPr lang="ru-RU" sz="3200" dirty="0"/>
              <a:t>школе: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</a:pPr>
            <a:endParaRPr lang="ru-RU" sz="2000" dirty="0" smtClean="0"/>
          </a:p>
          <a:p>
            <a:pPr marL="457200" indent="-457200">
              <a:lnSpc>
                <a:spcPct val="80000"/>
              </a:lnSpc>
            </a:pPr>
            <a:endParaRPr lang="ru-RU" sz="2000" dirty="0"/>
          </a:p>
          <a:p>
            <a:pPr marL="457200" indent="-457200">
              <a:lnSpc>
                <a:spcPct val="80000"/>
              </a:lnSpc>
            </a:pPr>
            <a:r>
              <a:rPr lang="ru-RU" sz="2000" dirty="0" smtClean="0"/>
              <a:t>принятие </a:t>
            </a:r>
            <a:r>
              <a:rPr lang="ru-RU" sz="2000" dirty="0"/>
              <a:t>новой социальной позиции – положение школьника, имеющего круг прав и обязанностей (беседы с ребенком о том, что такое школа, какие в школе существуют правила, зачем нужно учиться, сформируют у ребенка положительное отношение к школе, к учебной деятельности, учителям и самому себе).</a:t>
            </a:r>
          </a:p>
          <a:p>
            <a:pPr marL="457200" indent="-457200">
              <a:lnSpc>
                <a:spcPct val="80000"/>
              </a:lnSpc>
            </a:pPr>
            <a:r>
              <a:rPr lang="ru-RU" sz="2000" dirty="0"/>
              <a:t>учебная мотивация ( ребенок хочет идти в школу; понимает важность и необходимость учения; проявляет выраженный интерес к получению новых знаний);</a:t>
            </a:r>
          </a:p>
          <a:p>
            <a:pPr marL="457200" indent="-457200">
              <a:lnSpc>
                <a:spcPct val="80000"/>
              </a:lnSpc>
            </a:pPr>
            <a:r>
              <a:rPr lang="ru-RU" sz="2000" dirty="0"/>
              <a:t>эмоциональная устойчивость - </a:t>
            </a:r>
            <a:r>
              <a:rPr lang="ru-RU" sz="2000" dirty="0" err="1"/>
              <a:t>сформированность</a:t>
            </a:r>
            <a:r>
              <a:rPr lang="ru-RU" sz="2000" dirty="0"/>
              <a:t> у ребенка эмоционально – волевой сферы (произвольность управления собственным поведением и умение подчинить свое действие правилу, внимательно слушать и выполнять задание);</a:t>
            </a:r>
          </a:p>
        </p:txBody>
      </p:sp>
      <p:pic>
        <p:nvPicPr>
          <p:cNvPr id="1026" name="Picture 2" descr="C:\Documents and Settings\Самохваловы\Рабочий стол\article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33" y="332656"/>
            <a:ext cx="26644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Социально-психологическая готовность к школе: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88840"/>
            <a:ext cx="7772400" cy="4143673"/>
          </a:xfrm>
        </p:spPr>
        <p:txBody>
          <a:bodyPr/>
          <a:lstStyle/>
          <a:p>
            <a:r>
              <a:rPr lang="ru-RU" sz="2400" dirty="0"/>
              <a:t>умение общаться со сверстниками и взрослыми (ребенок легко вступает в контакт, не агрессивен, умеет находить выход из проблемных ситуаций общения, признает авторитет взрослых);</a:t>
            </a:r>
          </a:p>
        </p:txBody>
      </p:sp>
      <p:pic>
        <p:nvPicPr>
          <p:cNvPr id="3074" name="Picture 2" descr="C:\Documents and Settings\Самохваловы\Рабочий стол\article2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717032"/>
            <a:ext cx="48245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Интеллектуальная готовность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ребенка </a:t>
            </a:r>
            <a:r>
              <a:rPr lang="ru-RU" sz="2800" dirty="0"/>
              <a:t>к школе: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348880"/>
            <a:ext cx="7772400" cy="4176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развитие мелких мышц руки (рука развита хорошо, ребенок уверенно владеет карандашом, ножницами);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пространственная организация, координация движений (умение правильно определять </a:t>
            </a:r>
            <a:r>
              <a:rPr lang="ru-RU" sz="1800" i="1" dirty="0"/>
              <a:t>выше - ниже</a:t>
            </a:r>
            <a:r>
              <a:rPr lang="ru-RU" sz="1800" dirty="0"/>
              <a:t>, </a:t>
            </a:r>
            <a:r>
              <a:rPr lang="ru-RU" sz="1800" i="1" dirty="0"/>
              <a:t>вперед - назад</a:t>
            </a:r>
            <a:r>
              <a:rPr lang="ru-RU" sz="1800" dirty="0"/>
              <a:t>, </a:t>
            </a:r>
            <a:r>
              <a:rPr lang="ru-RU" sz="1800" i="1" dirty="0"/>
              <a:t>слева - справа</a:t>
            </a:r>
            <a:r>
              <a:rPr lang="ru-RU" sz="1800" dirty="0"/>
              <a:t>);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координация в системе глаз - рука (ребенок может правильно перенести в тетрадь простейший графический образ - узор, фигуру - зрительно воспринимаемый на расстоянии (например, из книг);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развитие логического мышления 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развитие произвольного внимания (способность удерживать внимание на выполняемой работе в течение 15-20 минут);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развитие произвольной памяти (способность к опосредованному запоминанию: связывать запоминаемый материал с конкретным символом /слово - картинка либо слово - </a:t>
            </a:r>
            <a:r>
              <a:rPr lang="ru-RU" sz="1800" dirty="0" smtClean="0"/>
              <a:t>ситуация).</a:t>
            </a:r>
            <a:endParaRPr lang="ru-RU" sz="1800" dirty="0"/>
          </a:p>
        </p:txBody>
      </p:sp>
      <p:pic>
        <p:nvPicPr>
          <p:cNvPr id="4098" name="Picture 2" descr="C:\Documents and Settings\Самохваловы\Рабочий стол\2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5557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6/756837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9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ed9/00037dc0-e2595a3c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" y="38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22301"/>
      </p:ext>
    </p:extLst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8352F1-138F-4234-8EF0-40B06E20AF8E}"/>
</file>

<file path=customXml/itemProps2.xml><?xml version="1.0" encoding="utf-8"?>
<ds:datastoreItem xmlns:ds="http://schemas.openxmlformats.org/officeDocument/2006/customXml" ds:itemID="{920CC752-99CB-4DFC-AE99-BA027C5132FE}"/>
</file>

<file path=customXml/itemProps3.xml><?xml version="1.0" encoding="utf-8"?>
<ds:datastoreItem xmlns:ds="http://schemas.openxmlformats.org/officeDocument/2006/customXml" ds:itemID="{FA56CE0B-1B31-4148-91A2-0236E2A75418}"/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398</TotalTime>
  <Words>229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Палитра</vt:lpstr>
      <vt:lpstr>Психологическая  адаптация ребенка  в школе</vt:lpstr>
      <vt:lpstr>   Кризис семи лет: </vt:lpstr>
      <vt:lpstr>Понятие «адаптация» связано с понятием «готовность ребенка к школе»</vt:lpstr>
      <vt:lpstr>Компоненты психологической готовности ребенка к школе:</vt:lpstr>
      <vt:lpstr>Личностная готовность  к школе:</vt:lpstr>
      <vt:lpstr>Социально-психологическая готовность к школе:</vt:lpstr>
      <vt:lpstr>Интеллектуальная готовность  ребенка к школе: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Симптомы школьной дезадаптации: 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</dc:title>
  <dc:creator>Психолог</dc:creator>
  <cp:lastModifiedBy>Home</cp:lastModifiedBy>
  <cp:revision>42</cp:revision>
  <dcterms:created xsi:type="dcterms:W3CDTF">2010-03-11T07:29:52Z</dcterms:created>
  <dcterms:modified xsi:type="dcterms:W3CDTF">2017-09-20T09:46:12Z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