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0" r:id="rId3"/>
    <p:sldId id="280" r:id="rId4"/>
    <p:sldId id="273" r:id="rId5"/>
    <p:sldId id="261" r:id="rId6"/>
    <p:sldId id="281" r:id="rId7"/>
    <p:sldId id="275" r:id="rId8"/>
    <p:sldId id="282" r:id="rId9"/>
    <p:sldId id="283" r:id="rId10"/>
    <p:sldId id="277" r:id="rId11"/>
    <p:sldId id="276" r:id="rId12"/>
    <p:sldId id="279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285CD-D664-4B9A-8885-D2DBCB7A9EC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21D419-EF52-4016-864F-10D40E431DCE}" type="pres">
      <dgm:prSet presAssocID="{F2F285CD-D664-4B9A-8885-D2DBCB7A9EC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165A1-9FBC-49F2-8029-0D8E792C7575}" type="presOf" srcId="{F2F285CD-D664-4B9A-8885-D2DBCB7A9EC4}" destId="{4421D419-EF52-4016-864F-10D40E431DCE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koiro/prof-IPB/Shared%20Documents/%D0%9F%D1%80%D0%BE%D1%84%D0%B8%D0%BB%D0%B0%D0%BA%D1%82%D0%B8%D0%BA%D0%B0%20%D0%BD%D0%B0%D1%80%D0%BA%D0%BE%D1%82%D0%B8%D0%B7%D0%B0%D1%86%D0%B8%D0%B8.aspx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8627" y="470647"/>
            <a:ext cx="7743568" cy="3112232"/>
          </a:xfrm>
        </p:spPr>
        <p:txBody>
          <a:bodyPr>
            <a:normAutofit/>
          </a:bodyPr>
          <a:lstStyle/>
          <a:p>
            <a:r>
              <a:rPr lang="ru-RU" sz="2800" b="1" dirty="0"/>
              <a:t>Организация и проведение социально-психологического тестирования обучающихся образовательных организаций с использованием единой методики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9414" y="6297768"/>
            <a:ext cx="7200901" cy="408673"/>
          </a:xfrm>
        </p:spPr>
        <p:txBody>
          <a:bodyPr>
            <a:normAutofit/>
          </a:bodyPr>
          <a:lstStyle/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6464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2" y="140043"/>
            <a:ext cx="7562334" cy="11780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чем заключается конфиденциальность тестирования с использованием ЕМ?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99286"/>
            <a:ext cx="9036908" cy="528045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Все результаты тестирования строго конфиденциальны!</a:t>
            </a:r>
          </a:p>
          <a:p>
            <a:pPr algn="just"/>
            <a:r>
              <a:rPr lang="ru-RU" dirty="0" smtClean="0"/>
              <a:t>Каждому </a:t>
            </a:r>
            <a:r>
              <a:rPr lang="ru-RU" dirty="0"/>
              <a:t>обучающемуся присваивается индивидуальный код участника, который делает невозможным персонификацию данных.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образовательной организации должно быть разработано положение о конфиденциальной информации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Список индивидуальных кодов и соответствующих им фамилий хранится в образовательной организации в соответствии с </a:t>
            </a:r>
            <a:r>
              <a:rPr lang="ru-RU" dirty="0" smtClean="0"/>
              <a:t>ФЗ от </a:t>
            </a:r>
            <a:r>
              <a:rPr lang="ru-RU" dirty="0"/>
              <a:t>27 июля 2007 г. № 152-ФЗ «О персональных данных</a:t>
            </a:r>
            <a:r>
              <a:rPr lang="ru-RU" dirty="0" smtClean="0"/>
              <a:t>».</a:t>
            </a:r>
          </a:p>
          <a:p>
            <a:pPr algn="just"/>
            <a:r>
              <a:rPr lang="ru-RU" dirty="0"/>
              <a:t>Персональные результаты тестирования с использованием ЕМ </a:t>
            </a:r>
            <a:r>
              <a:rPr lang="ru-RU" b="1" dirty="0"/>
              <a:t>конфиденциальны</a:t>
            </a:r>
            <a:r>
              <a:rPr lang="ru-RU" dirty="0"/>
              <a:t> -  не могут находиться в открытом доступе для всеобщего ознакомления.</a:t>
            </a:r>
          </a:p>
          <a:p>
            <a:pPr algn="just"/>
            <a:r>
              <a:rPr lang="ru-RU" b="1" dirty="0" smtClean="0"/>
              <a:t>ВАЖНО!!! </a:t>
            </a:r>
            <a:r>
              <a:rPr lang="ru-RU" dirty="0" smtClean="0"/>
              <a:t>Персональные </a:t>
            </a:r>
            <a:r>
              <a:rPr lang="ru-RU" dirty="0"/>
              <a:t>результаты тестирования могут быть доступны только: </a:t>
            </a:r>
            <a:r>
              <a:rPr lang="ru-RU" dirty="0" smtClean="0"/>
              <a:t>родителю (по запросу), ребенку (по запросу) </a:t>
            </a:r>
            <a:r>
              <a:rPr lang="ru-RU" dirty="0"/>
              <a:t>и </a:t>
            </a:r>
            <a:r>
              <a:rPr lang="ru-RU" dirty="0" smtClean="0"/>
              <a:t>педагогу-психологу, для организации адресной психолого-педагогической и коррекционной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5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50" y="123568"/>
            <a:ext cx="7570572" cy="116153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Результаты тестирования с использованием ЕМ СПТ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474573"/>
            <a:ext cx="8987481" cy="53051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Результатом тестирования с использованием ЕМ СПТ станут сведения об обучающихся, которые позволят сформировать заключения двух видов:</a:t>
            </a:r>
          </a:p>
          <a:p>
            <a:pPr marL="0" indent="0" algn="just">
              <a:buNone/>
            </a:pPr>
            <a:r>
              <a:rPr lang="ru-RU" dirty="0"/>
              <a:t>- о «повышенной вероятности вовлечения»; </a:t>
            </a:r>
          </a:p>
          <a:p>
            <a:pPr marL="0" indent="0" algn="just">
              <a:buNone/>
            </a:pPr>
            <a:r>
              <a:rPr lang="ru-RU" dirty="0"/>
              <a:t>- о «незначительной вероятности вовлечения».</a:t>
            </a:r>
          </a:p>
          <a:p>
            <a:pPr algn="just"/>
            <a:r>
              <a:rPr lang="ru-RU" b="1" dirty="0"/>
              <a:t>Результаты тестирования с использованием ЕМ </a:t>
            </a:r>
            <a:r>
              <a:rPr lang="ru-RU" b="1" dirty="0" smtClean="0"/>
              <a:t>СПТ:  </a:t>
            </a:r>
          </a:p>
          <a:p>
            <a:pPr algn="just">
              <a:buFontTx/>
              <a:buChar char="-"/>
            </a:pPr>
            <a:r>
              <a:rPr lang="ru-RU" dirty="0" smtClean="0"/>
              <a:t>рекомендуется </a:t>
            </a:r>
            <a:r>
              <a:rPr lang="ru-RU" dirty="0"/>
              <a:t>использовать в качестве диагностического компонента организации профилактической </a:t>
            </a:r>
            <a:r>
              <a:rPr lang="ru-RU" dirty="0" smtClean="0"/>
              <a:t>работы ОО. </a:t>
            </a:r>
            <a:endParaRPr lang="ru-RU" dirty="0"/>
          </a:p>
          <a:p>
            <a:pPr algn="just">
              <a:buFontTx/>
              <a:buChar char="-"/>
            </a:pPr>
            <a:r>
              <a:rPr lang="ru-RU" dirty="0" smtClean="0"/>
              <a:t>дают </a:t>
            </a:r>
            <a:r>
              <a:rPr lang="ru-RU" dirty="0"/>
              <a:t>возможность оказания обучающимся своевременной адресной психолого-педагогической </a:t>
            </a:r>
            <a:r>
              <a:rPr lang="ru-RU" dirty="0" smtClean="0"/>
              <a:t>помощи со стороны классного руководителя, психолога, соц. педагога. </a:t>
            </a:r>
            <a:endParaRPr lang="ru-RU" dirty="0"/>
          </a:p>
          <a:p>
            <a:pPr algn="just">
              <a:buFontTx/>
              <a:buChar char="-"/>
            </a:pPr>
            <a:r>
              <a:rPr lang="ru-RU" dirty="0" smtClean="0"/>
              <a:t>позволяют для </a:t>
            </a:r>
            <a:r>
              <a:rPr lang="ru-RU" dirty="0"/>
              <a:t>обучающихся с показателями повышенной вероятности вовлечения в зависимое поведение </a:t>
            </a:r>
            <a:r>
              <a:rPr lang="ru-RU" dirty="0" smtClean="0"/>
              <a:t>разрабатывать индивидуальные или </a:t>
            </a:r>
            <a:r>
              <a:rPr lang="ru-RU" dirty="0"/>
              <a:t>групповые профилактические программы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08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76" y="107576"/>
            <a:ext cx="7570695" cy="110265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Нормативно-правовая база проведения СПТ 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40476"/>
            <a:ext cx="9086335" cy="52598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1. Федеральный </a:t>
            </a:r>
            <a:r>
              <a:rPr lang="ru-RU" sz="1800" dirty="0"/>
              <a:t>закон от 8 января 1998 года № 3-ФЗ «О наркотических средствах и психотропных веществах», ст. 53.1, 53.4 </a:t>
            </a:r>
          </a:p>
          <a:p>
            <a:pPr marL="0" indent="0" algn="just">
              <a:buNone/>
            </a:pPr>
            <a:r>
              <a:rPr lang="ru-RU" sz="1800" dirty="0" smtClean="0"/>
              <a:t>2. Федеральный </a:t>
            </a:r>
            <a:r>
              <a:rPr lang="ru-RU" sz="1800" dirty="0"/>
              <a:t>закон от 24 июня 1999 года   № 120-ФЗ «Об основах системы профилактики безнадзорности и правонарушений несовершеннолетних», подпункт 7 пункта 1 статьи 14 </a:t>
            </a:r>
          </a:p>
          <a:p>
            <a:pPr marL="0" indent="0" algn="just">
              <a:buNone/>
            </a:pPr>
            <a:r>
              <a:rPr lang="ru-RU" sz="1800" dirty="0" smtClean="0"/>
              <a:t>3. Федеральный </a:t>
            </a:r>
            <a:r>
              <a:rPr lang="ru-RU" sz="1800" dirty="0"/>
              <a:t>закон от 29 декабря 2012 года № 273-ФЗ «Об образовании в Российской Федерации», подпункт 15.1 пункта 3 статьи 28 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4. протокол </a:t>
            </a:r>
            <a:r>
              <a:rPr lang="ru-RU" sz="1800" dirty="0"/>
              <a:t>заседания Государственного антинаркотического комитета от 24 декабря 2018 года № 39, пункт 2.7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5. Приказ </a:t>
            </a:r>
            <a:r>
              <a:rPr lang="ru-RU" sz="1800" dirty="0"/>
              <a:t>Министерства просвещения Российской Федерации </a:t>
            </a:r>
            <a:r>
              <a:rPr lang="ru-RU" sz="1800" b="1" dirty="0"/>
              <a:t>от 20 февраля 2020 года N59 </a:t>
            </a:r>
            <a:r>
              <a:rPr lang="ru-RU" sz="1800" dirty="0"/>
              <a:t>"Об утверждении Порядка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 </a:t>
            </a:r>
            <a:r>
              <a:rPr lang="ru-RU" sz="1800" dirty="0" smtClean="0"/>
              <a:t>".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6. Приказ </a:t>
            </a:r>
            <a:r>
              <a:rPr lang="ru-RU" sz="1800" dirty="0"/>
              <a:t>Министерства науки и высшего образования Российской Федерации </a:t>
            </a:r>
            <a:r>
              <a:rPr lang="ru-RU" sz="1800" b="1" dirty="0"/>
              <a:t>от 20 февраля 2020 года N239 </a:t>
            </a:r>
            <a:r>
              <a:rPr lang="ru-RU" sz="1800" dirty="0"/>
              <a:t>"Об утверждении Порядка проведения социально-психологического тестирования обучающихся в образовательных организациях высшего образования</a:t>
            </a:r>
            <a:r>
              <a:rPr lang="ru-RU" sz="1800" dirty="0" smtClean="0"/>
              <a:t>".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6322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3" y="57666"/>
            <a:ext cx="7611761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Порядок организации и проведения СПТ в образовательных организациях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565189"/>
            <a:ext cx="8987480" cy="5198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77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4" y="74141"/>
            <a:ext cx="7554096" cy="12439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СПТ в образовательных организациях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" y="1524000"/>
            <a:ext cx="8946292" cy="526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33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74141"/>
            <a:ext cx="7611761" cy="12439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СПТ в образовательных организациях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556951"/>
            <a:ext cx="8971005" cy="522279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/>
              <a:t>Тестированию подлежат обучающиеся </a:t>
            </a:r>
            <a:r>
              <a:rPr lang="ru-RU" sz="9600" dirty="0" smtClean="0"/>
              <a:t>образовательных организаций, </a:t>
            </a:r>
            <a:r>
              <a:rPr lang="ru-RU" sz="9600" dirty="0"/>
              <a:t>достигших возраста </a:t>
            </a:r>
            <a:r>
              <a:rPr lang="ru-RU" sz="9600" b="1" dirty="0"/>
              <a:t>13 лет и старше, начиная с 7 класса обучения в общеобразовательной </a:t>
            </a:r>
            <a:r>
              <a:rPr lang="ru-RU" sz="9600" b="1" dirty="0" smtClean="0"/>
              <a:t>организации.</a:t>
            </a:r>
          </a:p>
          <a:p>
            <a:pPr marL="0" indent="0" algn="just">
              <a:buNone/>
            </a:pPr>
            <a:r>
              <a:rPr lang="ru-RU" sz="9600" dirty="0" smtClean="0"/>
              <a:t>СПТ проводиться </a:t>
            </a:r>
            <a:r>
              <a:rPr lang="ru-RU" sz="9600" dirty="0"/>
              <a:t>с использованием единой методики (ЕМ СПТ) в сроки, рекомендованные Министерством просвещения РФ (письмо от 29 августа 2019 года № ТС-2035/07):</a:t>
            </a:r>
          </a:p>
          <a:p>
            <a:pPr marL="0" indent="0" algn="just">
              <a:buNone/>
            </a:pPr>
            <a:r>
              <a:rPr lang="ru-RU" sz="9600" b="1" i="1" dirty="0" smtClean="0"/>
              <a:t>с </a:t>
            </a:r>
            <a:r>
              <a:rPr lang="ru-RU" sz="9600" b="1" i="1" dirty="0"/>
              <a:t>1 сентября по 1 октября</a:t>
            </a:r>
            <a:r>
              <a:rPr lang="ru-RU" sz="9600" b="1" dirty="0"/>
              <a:t> </a:t>
            </a:r>
            <a:r>
              <a:rPr lang="ru-RU" sz="9600" dirty="0"/>
              <a:t>– проведение мотивационно-разъяснительной кампании с обучающимися и родителями и формирование контингента (списка) участников СПТ.</a:t>
            </a:r>
          </a:p>
          <a:p>
            <a:pPr marL="0" indent="0" algn="just">
              <a:buNone/>
            </a:pPr>
            <a:r>
              <a:rPr lang="ru-RU" sz="9600" b="1" i="1" dirty="0"/>
              <a:t>с 15 сентября по 1 ноября</a:t>
            </a:r>
            <a:r>
              <a:rPr lang="ru-RU" sz="9600" b="1" dirty="0"/>
              <a:t> </a:t>
            </a:r>
            <a:r>
              <a:rPr lang="ru-RU" sz="9600" dirty="0"/>
              <a:t>– проведение СПТ с применением единой методики</a:t>
            </a:r>
          </a:p>
          <a:p>
            <a:pPr marL="0" indent="0" algn="just">
              <a:buNone/>
            </a:pPr>
            <a:r>
              <a:rPr lang="ru-RU" sz="9600" b="1" i="1" dirty="0"/>
              <a:t>с 1 ноября по 1 декабря</a:t>
            </a:r>
            <a:r>
              <a:rPr lang="ru-RU" sz="9600" b="1" dirty="0"/>
              <a:t> </a:t>
            </a:r>
            <a:r>
              <a:rPr lang="ru-RU" sz="9600" dirty="0"/>
              <a:t>– обработка и анализ результатов СПТ, представление итогов СПТ в органы здравоохранения, антинаркотическую комиссию.</a:t>
            </a:r>
          </a:p>
          <a:p>
            <a:pPr marL="0" indent="0" algn="just">
              <a:buNone/>
            </a:pPr>
            <a:r>
              <a:rPr lang="ru-RU" sz="9600" b="1" i="1" dirty="0"/>
              <a:t>Январь – май</a:t>
            </a:r>
            <a:r>
              <a:rPr lang="ru-RU" sz="9600" b="1" dirty="0"/>
              <a:t> </a:t>
            </a:r>
            <a:r>
              <a:rPr lang="ru-RU" sz="9600" dirty="0"/>
              <a:t>– проведение профилактических медицинских осмотров в образовательных организациях.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9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98854"/>
            <a:ext cx="7578811" cy="121922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СПТ в образовательных организациях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5" y="1548714"/>
            <a:ext cx="8987481" cy="52227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На основании результатов СПТ для обучающихся с показателями повышенной вероятности вовлечения в зависимое </a:t>
            </a:r>
            <a:r>
              <a:rPr lang="ru-RU" dirty="0" smtClean="0"/>
              <a:t>поведение (ПВВ) </a:t>
            </a:r>
            <a:r>
              <a:rPr lang="ru-RU" dirty="0"/>
              <a:t>разрабатываются индивидуальные или групповые профилактические программы и планы работы.</a:t>
            </a:r>
          </a:p>
          <a:p>
            <a:pPr algn="just"/>
            <a:r>
              <a:rPr lang="ru-RU" dirty="0"/>
              <a:t>Результаты СПТ не могут быть использованы для оформления заключений о наркотической или иной зависимости респондента.</a:t>
            </a:r>
          </a:p>
          <a:p>
            <a:pPr algn="just"/>
            <a:r>
              <a:rPr lang="ru-RU" dirty="0"/>
              <a:t>Проведение СПТ осуществляется на основе принципа добровольности. </a:t>
            </a:r>
            <a:endParaRPr lang="ru-RU" dirty="0" smtClean="0"/>
          </a:p>
          <a:p>
            <a:pPr algn="just"/>
            <a:r>
              <a:rPr lang="ru-RU" dirty="0"/>
              <a:t>Руководитель образовательной организации обеспечивает хранение </a:t>
            </a:r>
            <a:r>
              <a:rPr lang="ru-RU" dirty="0" smtClean="0"/>
              <a:t>с соблюдением конфиденциальности,</a:t>
            </a:r>
            <a:r>
              <a:rPr lang="ru-RU" b="1" dirty="0" smtClean="0"/>
              <a:t> </a:t>
            </a:r>
            <a:r>
              <a:rPr lang="ru-RU" b="1" dirty="0"/>
              <a:t>до момента отчисления обучающихся из образовательной организации </a:t>
            </a:r>
            <a:r>
              <a:rPr lang="ru-RU" dirty="0"/>
              <a:t>полученных добровольных информированных согласий родителей и обучающихся, достигших возраста 15 лет.</a:t>
            </a:r>
          </a:p>
        </p:txBody>
      </p:sp>
    </p:spTree>
    <p:extLst>
      <p:ext uri="{BB962C8B-B14F-4D97-AF65-F5344CB8AC3E}">
        <p14:creationId xmlns:p14="http://schemas.microsoft.com/office/powerpoint/2010/main" val="400010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57665"/>
            <a:ext cx="7537622" cy="126041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СПТ в образовательных организациях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66335"/>
            <a:ext cx="8995719" cy="532164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СПТ проводится </a:t>
            </a:r>
            <a:r>
              <a:rPr lang="ru-RU" sz="2000" dirty="0"/>
              <a:t>методом получения информации (анкетирование) на основании ответов на вопросы.</a:t>
            </a:r>
          </a:p>
          <a:p>
            <a:pPr algn="just"/>
            <a:r>
              <a:rPr lang="ru-RU" sz="2000" dirty="0" smtClean="0"/>
              <a:t>СПТ с </a:t>
            </a:r>
            <a:r>
              <a:rPr lang="ru-RU" sz="2000" dirty="0"/>
              <a:t>использованием </a:t>
            </a:r>
            <a:r>
              <a:rPr lang="ru-RU" sz="2000" dirty="0" smtClean="0"/>
              <a:t>единой методики (ЕМ) проводится </a:t>
            </a:r>
            <a:r>
              <a:rPr lang="ru-RU" sz="2000" dirty="0"/>
              <a:t>в электронной форме на защищённой электронной (компьютерной) платформе в сети Интернет посредством заполнения обучающимся тестовой формы (анкеты).</a:t>
            </a:r>
          </a:p>
          <a:p>
            <a:pPr algn="just"/>
            <a:r>
              <a:rPr lang="ru-RU" sz="2000" dirty="0"/>
              <a:t>Обработка и хранение результатов </a:t>
            </a:r>
            <a:r>
              <a:rPr lang="ru-RU" sz="2000" dirty="0" smtClean="0"/>
              <a:t>тестирования в Костромской области </a:t>
            </a:r>
            <a:r>
              <a:rPr lang="ru-RU" sz="2000" dirty="0"/>
              <a:t>осуществляется на защищённой электронной (компьютерной) платформе в сети Интернет. </a:t>
            </a:r>
            <a:endParaRPr lang="ru-RU" sz="2000" dirty="0" smtClean="0"/>
          </a:p>
          <a:p>
            <a:pPr algn="just"/>
            <a:r>
              <a:rPr lang="ru-RU" sz="2000" dirty="0"/>
              <a:t>Результатом тестирования с использованием ЕМ СПТ будут являться сведения об обучающихся, которые позволят сформировать заключения двух видов:</a:t>
            </a:r>
          </a:p>
          <a:p>
            <a:pPr marL="0" indent="0" algn="just">
              <a:buNone/>
            </a:pPr>
            <a:r>
              <a:rPr lang="ru-RU" sz="2000" dirty="0" smtClean="0"/>
              <a:t>- </a:t>
            </a:r>
            <a:r>
              <a:rPr lang="ru-RU" sz="2000" dirty="0"/>
              <a:t>о «повышенной вероятности вовлечения</a:t>
            </a:r>
            <a:r>
              <a:rPr lang="ru-RU" sz="2000" dirty="0" smtClean="0"/>
              <a:t>» (ПВВ); 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- </a:t>
            </a:r>
            <a:r>
              <a:rPr lang="ru-RU" sz="2000" dirty="0"/>
              <a:t>о «незначительной вероятности вовлечения</a:t>
            </a:r>
            <a:r>
              <a:rPr lang="ru-RU" sz="2000" dirty="0" smtClean="0"/>
              <a:t>» (НВВ).</a:t>
            </a:r>
            <a:endParaRPr lang="ru-RU" sz="2000" dirty="0"/>
          </a:p>
          <a:p>
            <a:pPr algn="just"/>
            <a:r>
              <a:rPr lang="ru-RU" sz="2000" dirty="0"/>
              <a:t>Результаты полученные в ходе тестирования, не используются и не могут являться основанием для оформления заключений о наркотической или иной зависимости респондента.</a:t>
            </a:r>
          </a:p>
          <a:p>
            <a:pPr algn="just"/>
            <a:r>
              <a:rPr lang="ru-RU" sz="2000" dirty="0" smtClean="0"/>
              <a:t>СПТ </a:t>
            </a:r>
            <a:r>
              <a:rPr lang="ru-RU" sz="2000" dirty="0"/>
              <a:t>является неотъемлемой частью ежегодного плана воспитательной </a:t>
            </a:r>
            <a:r>
              <a:rPr lang="ru-RU" sz="2000" dirty="0" smtClean="0"/>
              <a:t>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31525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65903"/>
            <a:ext cx="7603523" cy="125217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СПТ в образовательных организациях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24000"/>
            <a:ext cx="9028669" cy="52475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 окончании </a:t>
            </a:r>
            <a:r>
              <a:rPr lang="ru-RU" dirty="0" smtClean="0"/>
              <a:t>СПТ итоговый </a:t>
            </a:r>
            <a:r>
              <a:rPr lang="ru-RU" dirty="0"/>
              <a:t>акт  с результатами направляется  департаментом образования и науки Костромской области (далее – региональный оператор</a:t>
            </a:r>
            <a:r>
              <a:rPr lang="ru-RU" dirty="0" smtClean="0"/>
              <a:t>) в </a:t>
            </a:r>
            <a:r>
              <a:rPr lang="ru-RU" dirty="0"/>
              <a:t>департамент здравоохранения Костромской </a:t>
            </a:r>
            <a:r>
              <a:rPr lang="ru-RU" dirty="0" smtClean="0"/>
              <a:t>области </a:t>
            </a:r>
            <a:r>
              <a:rPr lang="ru-RU" dirty="0"/>
              <a:t>для планирования дополнительных мер по профилактике </a:t>
            </a:r>
            <a:r>
              <a:rPr lang="ru-RU" dirty="0" smtClean="0"/>
              <a:t>потребления обучающимися НС и ПВ, </a:t>
            </a:r>
            <a:r>
              <a:rPr lang="ru-RU" dirty="0"/>
              <a:t>и формирования контингента обучающихся подлежащих </a:t>
            </a:r>
            <a:r>
              <a:rPr lang="ru-RU" dirty="0" smtClean="0"/>
              <a:t>проф. </a:t>
            </a:r>
            <a:r>
              <a:rPr lang="ru-RU" dirty="0"/>
              <a:t>медицинскому осмотру.</a:t>
            </a:r>
          </a:p>
          <a:p>
            <a:pPr algn="just"/>
            <a:r>
              <a:rPr lang="ru-RU" dirty="0"/>
              <a:t>Р</a:t>
            </a:r>
            <a:r>
              <a:rPr lang="ru-RU" dirty="0" smtClean="0"/>
              <a:t>егиональный </a:t>
            </a:r>
            <a:r>
              <a:rPr lang="ru-RU" dirty="0"/>
              <a:t>оператор </a:t>
            </a:r>
            <a:r>
              <a:rPr lang="ru-RU" dirty="0" smtClean="0"/>
              <a:t>СПТ </a:t>
            </a:r>
            <a:r>
              <a:rPr lang="ru-RU" dirty="0"/>
              <a:t>направляет информацию о результатах СПТ в антинаркотическую комиссию Костромской области.</a:t>
            </a:r>
          </a:p>
          <a:p>
            <a:pPr algn="just"/>
            <a:r>
              <a:rPr lang="ru-RU" dirty="0"/>
              <a:t>По результатам СПТ, а также на основании полученных данных профилактических медицинских осмотров, образовательные организации, разрабатывают мероприятия по оказанию адресной психолого-педагогической помощи и коррекционному сопровождению обучающихся </a:t>
            </a:r>
            <a:r>
              <a:rPr lang="ru-RU" dirty="0" smtClean="0"/>
              <a:t>с ПВВ.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2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622" y="57665"/>
            <a:ext cx="7636475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Подготовка к проведению СПТ в образовательных организациях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08670"/>
            <a:ext cx="9020432" cy="539166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800" b="1" i="1" dirty="0" smtClean="0"/>
              <a:t>Образовательным организации:</a:t>
            </a:r>
          </a:p>
          <a:p>
            <a:pPr marL="514350" indent="-514350" algn="just">
              <a:buAutoNum type="arabicParenR"/>
            </a:pPr>
            <a:r>
              <a:rPr lang="ru-RU" sz="8800" dirty="0" smtClean="0"/>
              <a:t>включают проведение СПТ в план воспитательной работы; </a:t>
            </a:r>
          </a:p>
          <a:p>
            <a:pPr marL="0" indent="0" algn="just">
              <a:buNone/>
            </a:pPr>
            <a:r>
              <a:rPr lang="ru-RU" sz="8800" dirty="0" smtClean="0"/>
              <a:t>2) разрабатывают план подготовки и проведения СПТ, а также его графики в соответствии с установленными региональным оператором планом мероприятий и сроками;</a:t>
            </a:r>
          </a:p>
          <a:p>
            <a:pPr marL="0" indent="0" algn="just">
              <a:buNone/>
            </a:pPr>
            <a:r>
              <a:rPr lang="ru-RU" sz="8800" dirty="0" smtClean="0"/>
              <a:t>3) разрабатывают локальный акт (приказ, положение) по образовательной организации о защите конфиденциальной информации при проведении СПТ. Либо вносят дополнения в уже имеющийся локальный акт;</a:t>
            </a:r>
          </a:p>
          <a:p>
            <a:pPr marL="0" indent="0" algn="just">
              <a:buNone/>
            </a:pPr>
            <a:r>
              <a:rPr lang="ru-RU" sz="8800" dirty="0" smtClean="0"/>
              <a:t>4)  разрабатывают локальный акт - приказ о проведении тестирования и приказ о создании комиссии (не менее 3-х человек), по организационно-техническому сопровождению тестирования из числа работников образовательной организации;</a:t>
            </a:r>
          </a:p>
          <a:p>
            <a:pPr marL="0" indent="0" algn="just">
              <a:buNone/>
            </a:pPr>
            <a:r>
              <a:rPr lang="ru-RU" sz="8800" dirty="0" smtClean="0"/>
              <a:t>5) определяют ответственных за хранение данных СПТ на электронных носителях (в деперсонифицированном виде), а также круг работников образовательной организации, имеющих различные уровни доступа к результатам тестирования; </a:t>
            </a:r>
          </a:p>
          <a:p>
            <a:pPr marL="0" indent="0" algn="just">
              <a:buNone/>
            </a:pPr>
            <a:r>
              <a:rPr lang="ru-RU" sz="8800" dirty="0" smtClean="0"/>
              <a:t>6) обеспечивают взаимодействие с ответственными лицами от муниципальных органов, управления образованием (муниципальный куратор), и (или) с ГАУ «Эксперт» по кодированию данных обучающихся при организации </a:t>
            </a:r>
            <a:r>
              <a:rPr lang="ru-RU" sz="8800" dirty="0" err="1" smtClean="0"/>
              <a:t>проведенияСПТ</a:t>
            </a:r>
            <a:r>
              <a:rPr lang="ru-RU" sz="8800" dirty="0"/>
              <a:t>;</a:t>
            </a:r>
            <a:endParaRPr lang="ru-RU" sz="8800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6335" y="107092"/>
            <a:ext cx="7603523" cy="121098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Социально-психологическое тестирование (СПТ)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615" y="1491050"/>
            <a:ext cx="8979243" cy="52886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Мероприятия по раннему выявлению незаконного потребления НС и ПВ проводятся во всех образовательных организациях </a:t>
            </a:r>
            <a:r>
              <a:rPr lang="ru-RU" sz="3200" dirty="0" smtClean="0"/>
              <a:t>РФ в </a:t>
            </a:r>
            <a:r>
              <a:rPr lang="ru-RU" sz="3200" dirty="0"/>
              <a:t>соответствии с </a:t>
            </a:r>
            <a:r>
              <a:rPr lang="ru-RU" sz="3200" dirty="0" smtClean="0"/>
              <a:t>ФЗ от </a:t>
            </a:r>
            <a:r>
              <a:rPr lang="ru-RU" sz="3200" dirty="0"/>
              <a:t>7 июня 2013 года N 120-ФЗ "О внесении изменений в отдельные законодательные акты </a:t>
            </a:r>
            <a:r>
              <a:rPr lang="ru-RU" sz="3200" dirty="0" smtClean="0"/>
              <a:t>РФ по </a:t>
            </a:r>
            <a:r>
              <a:rPr lang="ru-RU" sz="3200" dirty="0"/>
              <a:t>вопросам профилактики незаконного потребления наркотических средств и психотропных </a:t>
            </a:r>
            <a:r>
              <a:rPr lang="ru-RU" sz="3200" dirty="0" smtClean="0"/>
              <a:t>веществ« и включают</a:t>
            </a:r>
            <a:r>
              <a:rPr lang="ru-RU" sz="3200" dirty="0"/>
              <a:t>:</a:t>
            </a:r>
          </a:p>
          <a:p>
            <a:pPr marL="0" indent="0" algn="just">
              <a:buNone/>
            </a:pPr>
            <a:r>
              <a:rPr lang="ru-RU" sz="3200" dirty="0" smtClean="0"/>
              <a:t>1) </a:t>
            </a:r>
            <a:r>
              <a:rPr lang="ru-RU" sz="3200" b="1" dirty="0" smtClean="0"/>
              <a:t>социально-психологическое тестирование</a:t>
            </a:r>
            <a:endParaRPr lang="ru-RU" sz="3200" b="1" dirty="0"/>
          </a:p>
          <a:p>
            <a:pPr marL="0" indent="0" algn="just">
              <a:buNone/>
            </a:pPr>
            <a:r>
              <a:rPr lang="ru-RU" sz="3200" dirty="0" smtClean="0"/>
              <a:t>2) профилактический </a:t>
            </a:r>
            <a:r>
              <a:rPr lang="ru-RU" sz="3200" dirty="0"/>
              <a:t>медицинский </a:t>
            </a:r>
            <a:r>
              <a:rPr lang="ru-RU" sz="3200" dirty="0" smtClean="0"/>
              <a:t>осмотр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184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859" y="57665"/>
            <a:ext cx="7619999" cy="126041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Подготовка к проведению СПТ в образовательных организациях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499286"/>
            <a:ext cx="9003955" cy="529693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7) проводят </a:t>
            </a:r>
            <a:r>
              <a:rPr lang="ru-RU" dirty="0"/>
              <a:t>мотивационно-разъяснительные мероприятия (в установленные сроки) по вопросам </a:t>
            </a:r>
            <a:r>
              <a:rPr lang="ru-RU" dirty="0" smtClean="0"/>
              <a:t>СПТ;</a:t>
            </a:r>
          </a:p>
          <a:p>
            <a:pPr marL="0" indent="0" algn="just">
              <a:buNone/>
            </a:pPr>
            <a:r>
              <a:rPr lang="ru-RU" dirty="0" smtClean="0"/>
              <a:t>8) </a:t>
            </a:r>
            <a:r>
              <a:rPr lang="ru-RU" dirty="0"/>
              <a:t>обеспечивают получение от обучающихся, родителей (законных </a:t>
            </a:r>
            <a:r>
              <a:rPr lang="ru-RU" dirty="0" smtClean="0"/>
              <a:t>представителей) информированных согласий;</a:t>
            </a:r>
          </a:p>
          <a:p>
            <a:pPr marL="0" indent="0" algn="just">
              <a:buNone/>
            </a:pPr>
            <a:r>
              <a:rPr lang="ru-RU" dirty="0"/>
              <a:t>9) утверждают поименные списки обучающихся на основе </a:t>
            </a:r>
            <a:r>
              <a:rPr lang="ru-RU" dirty="0" smtClean="0"/>
              <a:t>полученных информированных </a:t>
            </a:r>
            <a:r>
              <a:rPr lang="ru-RU" dirty="0"/>
              <a:t>согласий, направляют данные техническому оператору </a:t>
            </a:r>
            <a:r>
              <a:rPr lang="ru-RU" dirty="0" smtClean="0"/>
              <a:t> СПТ (ГАУ </a:t>
            </a:r>
            <a:r>
              <a:rPr lang="ru-RU" dirty="0"/>
              <a:t>«Эксперт») для получения персональных идентификационных номеров (кодов) </a:t>
            </a:r>
            <a:r>
              <a:rPr lang="ru-RU" dirty="0" smtClean="0"/>
              <a:t>обучающимся;</a:t>
            </a:r>
          </a:p>
          <a:p>
            <a:pPr marL="0" indent="0" algn="just">
              <a:buNone/>
            </a:pPr>
            <a:r>
              <a:rPr lang="ru-RU" dirty="0" smtClean="0"/>
              <a:t>10</a:t>
            </a:r>
            <a:r>
              <a:rPr lang="ru-RU" dirty="0"/>
              <a:t>) утверждают расписание СПТ;</a:t>
            </a:r>
          </a:p>
          <a:p>
            <a:pPr marL="0" indent="0" algn="just">
              <a:buNone/>
            </a:pPr>
            <a:r>
              <a:rPr lang="ru-RU" dirty="0"/>
              <a:t>11) обеспечивают авторизацию и получение обучающимися – участниками тестирования </a:t>
            </a:r>
            <a:r>
              <a:rPr lang="ru-RU" dirty="0" smtClean="0"/>
              <a:t>персональных</a:t>
            </a:r>
            <a:r>
              <a:rPr lang="en-US" dirty="0" smtClean="0"/>
              <a:t> ID</a:t>
            </a:r>
            <a:r>
              <a:rPr lang="ru-RU" dirty="0" smtClean="0"/>
              <a:t> номеров </a:t>
            </a:r>
            <a:r>
              <a:rPr lang="ru-RU" dirty="0"/>
              <a:t>(кодов) для проведения тестирования в электронной форме на защищённой электронной платформе в сети Интернет;</a:t>
            </a:r>
          </a:p>
          <a:p>
            <a:pPr marL="0" indent="0" algn="just">
              <a:buNone/>
            </a:pPr>
            <a:r>
              <a:rPr lang="ru-RU" dirty="0"/>
              <a:t>12) обеспечивают соблюдение конфиденциальности при </a:t>
            </a:r>
            <a:r>
              <a:rPr lang="ru-RU" dirty="0" smtClean="0"/>
              <a:t>проведении и хранении результатов СПТ.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22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57665"/>
            <a:ext cx="7562335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Проведение тестирования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466335"/>
            <a:ext cx="9012193" cy="53216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1) Перед началом тестирования члены </a:t>
            </a:r>
            <a:r>
              <a:rPr lang="ru-RU" dirty="0" smtClean="0"/>
              <a:t>комиссии </a:t>
            </a:r>
            <a:r>
              <a:rPr lang="ru-RU" dirty="0"/>
              <a:t>проверяют исправность (готовность) компьютерного оборудования в учебном кабинете </a:t>
            </a:r>
            <a:r>
              <a:rPr lang="ru-RU" dirty="0" smtClean="0"/>
              <a:t>и </a:t>
            </a:r>
            <a:r>
              <a:rPr lang="ru-RU" dirty="0"/>
              <a:t>наличия устойчивой работы сети Интернет.</a:t>
            </a:r>
          </a:p>
          <a:p>
            <a:pPr marL="0" indent="0" algn="just">
              <a:buNone/>
            </a:pPr>
            <a:r>
              <a:rPr lang="ru-RU" dirty="0"/>
              <a:t>2) Проводится обязательный инструктаж </a:t>
            </a:r>
            <a:r>
              <a:rPr lang="ru-RU" dirty="0" smtClean="0"/>
              <a:t>обучающихся.</a:t>
            </a:r>
          </a:p>
          <a:p>
            <a:pPr marL="0" indent="0" algn="just">
              <a:buNone/>
            </a:pPr>
            <a:r>
              <a:rPr lang="ru-RU" dirty="0" smtClean="0"/>
              <a:t>3)По </a:t>
            </a:r>
            <a:r>
              <a:rPr lang="ru-RU" dirty="0"/>
              <a:t>окончанию инструктажа каждый обучающийся получает лично в руки персональный </a:t>
            </a:r>
            <a:r>
              <a:rPr lang="en-US" dirty="0" smtClean="0"/>
              <a:t>ID </a:t>
            </a:r>
            <a:r>
              <a:rPr lang="ru-RU" dirty="0" smtClean="0"/>
              <a:t>код </a:t>
            </a:r>
            <a:r>
              <a:rPr lang="ru-RU" dirty="0"/>
              <a:t>и </a:t>
            </a:r>
            <a:r>
              <a:rPr lang="ru-RU" dirty="0" smtClean="0"/>
              <a:t>учащиеся </a:t>
            </a:r>
            <a:r>
              <a:rPr lang="ru-RU" dirty="0"/>
              <a:t>приступают к тестированию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4) </a:t>
            </a:r>
            <a:r>
              <a:rPr lang="ru-RU" dirty="0" smtClean="0"/>
              <a:t>Тестирование </a:t>
            </a:r>
            <a:r>
              <a:rPr lang="ru-RU" dirty="0"/>
              <a:t>проводится </a:t>
            </a:r>
            <a:r>
              <a:rPr lang="ru-RU" dirty="0" smtClean="0"/>
              <a:t>в </a:t>
            </a:r>
            <a:r>
              <a:rPr lang="ru-RU" dirty="0"/>
              <a:t>учебном кабинете (аудитории) с компьютерным оборудованием. В учебном кабинете рекомендуется присутствие не более 15 - 20 участников.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5) </a:t>
            </a:r>
            <a:r>
              <a:rPr lang="ru-RU" dirty="0" smtClean="0"/>
              <a:t>Для </a:t>
            </a:r>
            <a:r>
              <a:rPr lang="ru-RU" dirty="0"/>
              <a:t>обеспечения самостоятельности и конфиденциальности тестирования, для каждого обучающегося выделяется отдельное учебное место с компьютером, подключенным к сети </a:t>
            </a:r>
            <a:r>
              <a:rPr lang="ru-RU" dirty="0" smtClean="0"/>
              <a:t>Интернет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2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57665"/>
            <a:ext cx="7587047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Проведение тестирования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08670"/>
            <a:ext cx="9012193" cy="5449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6) </a:t>
            </a:r>
            <a:r>
              <a:rPr lang="ru-RU" sz="2000" dirty="0"/>
              <a:t>Обучающийся, участвующий в тестировании, имеет право в любое время отказаться от тестирования, поставив об этом в известность члена Комиссии.</a:t>
            </a:r>
          </a:p>
          <a:p>
            <a:pPr marL="0" indent="0" algn="just">
              <a:buNone/>
            </a:pPr>
            <a:r>
              <a:rPr lang="ru-RU" sz="2000" dirty="0" smtClean="0"/>
              <a:t>7) </a:t>
            </a:r>
            <a:r>
              <a:rPr lang="ru-RU" sz="2000" dirty="0"/>
              <a:t>При проведении тестирования в каждой аудитории присутствует член Комиссии. Допускается присутствие в качестве наблюдателей родителей (законных представителей) обучающихся.</a:t>
            </a:r>
          </a:p>
          <a:p>
            <a:pPr marL="0" indent="0" algn="just">
              <a:buNone/>
            </a:pPr>
            <a:r>
              <a:rPr lang="ru-RU" sz="2000" dirty="0" smtClean="0"/>
              <a:t>8) </a:t>
            </a:r>
            <a:r>
              <a:rPr lang="ru-RU" sz="2000" dirty="0"/>
              <a:t>Тестирование рекомендуется планировать и проводить в первой половине дня. </a:t>
            </a:r>
            <a:r>
              <a:rPr lang="ru-RU" sz="2000" dirty="0" smtClean="0"/>
              <a:t>Среднее время тестирования 40 </a:t>
            </a:r>
            <a:r>
              <a:rPr lang="ru-RU" sz="2000" dirty="0"/>
              <a:t>– 45 минут на группу (в зависимости от возраста </a:t>
            </a:r>
            <a:r>
              <a:rPr lang="ru-RU" sz="2000" dirty="0" smtClean="0"/>
              <a:t>и </a:t>
            </a:r>
            <a:r>
              <a:rPr lang="ru-RU" sz="2000" dirty="0"/>
              <a:t>количества вопросов в анкете) и др.</a:t>
            </a:r>
          </a:p>
          <a:p>
            <a:pPr marL="0" indent="0" algn="just">
              <a:buNone/>
            </a:pPr>
            <a:r>
              <a:rPr lang="ru-RU" sz="2000" dirty="0" smtClean="0"/>
              <a:t>9) </a:t>
            </a:r>
            <a:r>
              <a:rPr lang="ru-RU" sz="2000" dirty="0"/>
              <a:t>В ходе тестирования следует обеспечить его самостоятельность и конфиденциальность, не допуская группового обсуждения вариантов ответов анкеты, свободного общения между участниками, перемещения по учебному кабинету (</a:t>
            </a:r>
            <a:r>
              <a:rPr lang="ru-RU" sz="2000" dirty="0" smtClean="0"/>
              <a:t>аудитории).</a:t>
            </a:r>
          </a:p>
          <a:p>
            <a:pPr marL="0" indent="0" algn="just">
              <a:buNone/>
            </a:pPr>
            <a:r>
              <a:rPr lang="ru-RU" sz="2000" dirty="0" smtClean="0"/>
              <a:t>10) </a:t>
            </a:r>
            <a:r>
              <a:rPr lang="ru-RU" sz="2000" dirty="0"/>
              <a:t>Члены Комиссии не могут давать участникам свои разъяснения сути вопросов ЕМ СПТ, делать какие-либо комментарии или выводы. </a:t>
            </a:r>
          </a:p>
          <a:p>
            <a:pPr marL="0" indent="0" algn="just">
              <a:buNone/>
            </a:pPr>
            <a:r>
              <a:rPr lang="ru-RU" sz="2000" dirty="0" smtClean="0"/>
              <a:t>11) </a:t>
            </a:r>
            <a:r>
              <a:rPr lang="ru-RU" sz="2000" dirty="0"/>
              <a:t>Обучающийся проходит тестирование один раз, отвечая на все вопросы (без пропусков).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98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4" y="82378"/>
            <a:ext cx="7554096" cy="121922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Проведение тестирования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507524"/>
            <a:ext cx="8995718" cy="52804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b="1" dirty="0"/>
              <a:t>ВАЖНО!!! </a:t>
            </a:r>
            <a:r>
              <a:rPr lang="ru-RU" sz="3200" dirty="0"/>
              <a:t>Повторное тестирование после его завершения не допускается</a:t>
            </a:r>
            <a:r>
              <a:rPr lang="ru-RU" sz="3200" dirty="0" smtClean="0"/>
              <a:t>.</a:t>
            </a:r>
            <a:endParaRPr lang="ru-RU" sz="3100" dirty="0" smtClean="0"/>
          </a:p>
          <a:p>
            <a:pPr marL="0" indent="0" algn="just">
              <a:buNone/>
            </a:pPr>
            <a:r>
              <a:rPr lang="ru-RU" sz="3100" dirty="0" smtClean="0"/>
              <a:t>12) </a:t>
            </a:r>
            <a:r>
              <a:rPr lang="ru-RU" sz="3100" dirty="0"/>
              <a:t>По окончанию тестирования обучающийся получает обратную связь (краткая информация о результатах тестирования в электронной форме) и покидает учебный кабинет (компьютерный класс).</a:t>
            </a:r>
          </a:p>
          <a:p>
            <a:pPr marL="0" indent="0" algn="just">
              <a:buNone/>
            </a:pPr>
            <a:r>
              <a:rPr lang="ru-RU" sz="3100" dirty="0" smtClean="0"/>
              <a:t>13) </a:t>
            </a:r>
            <a:r>
              <a:rPr lang="ru-RU" sz="3100" dirty="0"/>
              <a:t>По завершению тестирования члены Комиссии оформляют </a:t>
            </a:r>
            <a:r>
              <a:rPr lang="ru-RU" sz="3100" dirty="0" smtClean="0"/>
              <a:t>протоколы СПТ.</a:t>
            </a:r>
            <a:endParaRPr lang="ru-RU" sz="3100" dirty="0"/>
          </a:p>
          <a:p>
            <a:pPr marL="0" indent="0" algn="just">
              <a:buNone/>
            </a:pPr>
            <a:r>
              <a:rPr lang="ru-RU" sz="3100" dirty="0" smtClean="0"/>
              <a:t>14) </a:t>
            </a:r>
            <a:r>
              <a:rPr lang="ru-RU" sz="3100" dirty="0"/>
              <a:t>Руководители ООО, в трехдневный срок обеспечивают направление акта передачи данных по результатам тестирования на основании протоколов в муниципальный орган управления образованием, согласно установленной формы, а также самих протоколов</a:t>
            </a:r>
            <a:r>
              <a:rPr lang="ru-RU" sz="3100" dirty="0" smtClean="0"/>
              <a:t>.</a:t>
            </a:r>
          </a:p>
          <a:p>
            <a:pPr marL="0" indent="0" algn="just">
              <a:buNone/>
            </a:pPr>
            <a:r>
              <a:rPr lang="ru-RU" sz="3100" dirty="0" smtClean="0"/>
              <a:t>15) </a:t>
            </a:r>
            <a:r>
              <a:rPr lang="ru-RU" sz="3100" dirty="0"/>
              <a:t>Муниципальные органы управления образованием, направляют </a:t>
            </a:r>
            <a:r>
              <a:rPr lang="ru-RU" sz="3100" dirty="0" smtClean="0"/>
              <a:t>сводный </a:t>
            </a:r>
            <a:r>
              <a:rPr lang="ru-RU" sz="3100" dirty="0"/>
              <a:t>акт передачи данных по результатам тестирования на основании актов муниципальных общеобразовательных организаций согласно установленной формы и протоколов техническому оператору (ГАУ «Эксперт»).</a:t>
            </a:r>
          </a:p>
          <a:p>
            <a:pPr marL="0" indent="0" algn="just">
              <a:buNone/>
            </a:pPr>
            <a:r>
              <a:rPr lang="ru-RU" sz="3100" dirty="0" smtClean="0"/>
              <a:t>16) Руководитель </a:t>
            </a:r>
            <a:r>
              <a:rPr lang="ru-RU" sz="3100" dirty="0"/>
              <a:t>образовательной организации, проводящей тестирование, обеспечивает хранение до момента отчисления обучающегося из образовательной организации, информированных согласий.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79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3" y="65903"/>
            <a:ext cx="7611761" cy="12521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Обработка, хранение, предоставление результатов СПТ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515762"/>
            <a:ext cx="9020431" cy="52392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Обработку, хранение и защиту полученных результатов СПТ осуществляет технический оператор СПТ в Костромской области (ГАУ «Эксперт») </a:t>
            </a:r>
          </a:p>
          <a:p>
            <a:pPr algn="just"/>
            <a:r>
              <a:rPr lang="ru-RU" dirty="0" smtClean="0"/>
              <a:t>Руководитель образовательной организации локальным актом определяет место, сроки хранения результатов СПТ и ответственных за хранение данных на электронных носителях (в деперсонифицированном виде). </a:t>
            </a:r>
          </a:p>
          <a:p>
            <a:pPr algn="just"/>
            <a:r>
              <a:rPr lang="ru-RU" dirty="0" smtClean="0"/>
              <a:t>Хранение данных на электронном носителе осуществляется в деперсонифицированном виде. </a:t>
            </a:r>
          </a:p>
          <a:p>
            <a:pPr algn="just"/>
            <a:r>
              <a:rPr lang="ru-RU" dirty="0" smtClean="0"/>
              <a:t>Образовательная организация – имеет возможность работать только с результатами, полученными в своей образовательной </a:t>
            </a:r>
            <a:r>
              <a:rPr lang="ru-RU" dirty="0"/>
              <a:t>организации. </a:t>
            </a:r>
            <a:endParaRPr lang="ru-RU" dirty="0" smtClean="0"/>
          </a:p>
          <a:p>
            <a:pPr algn="just"/>
            <a:r>
              <a:rPr lang="ru-RU" dirty="0" smtClean="0"/>
              <a:t>Общий </a:t>
            </a:r>
            <a:r>
              <a:rPr lang="ru-RU" dirty="0"/>
              <a:t>анализ результатов СПТ, на основе свода полученных данных СПТ осуществляет ОГБОУ ДПО «КОИРО</a:t>
            </a:r>
            <a:r>
              <a:rPr lang="ru-RU" dirty="0" smtClean="0"/>
              <a:t>».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87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107092"/>
            <a:ext cx="7587049" cy="121098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Обработка, хранение, предоставление результатов СПТ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48714"/>
            <a:ext cx="9028670" cy="52475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Региональный оператор СПТ </a:t>
            </a:r>
            <a:r>
              <a:rPr lang="ru-RU" dirty="0" smtClean="0"/>
              <a:t>составляет </a:t>
            </a:r>
            <a:r>
              <a:rPr lang="ru-RU" dirty="0"/>
              <a:t>сводный акт результатов СПТ и направляет его в департамент здравоохранения Костромской области для подготовки </a:t>
            </a:r>
            <a:r>
              <a:rPr lang="ru-RU" dirty="0" smtClean="0"/>
              <a:t>проведения профилактического </a:t>
            </a:r>
            <a:r>
              <a:rPr lang="ru-RU" dirty="0"/>
              <a:t>медицинского </a:t>
            </a:r>
            <a:r>
              <a:rPr lang="ru-RU" dirty="0" smtClean="0"/>
              <a:t>осмотра. </a:t>
            </a:r>
            <a:endParaRPr lang="ru-RU" dirty="0"/>
          </a:p>
          <a:p>
            <a:pPr algn="just"/>
            <a:r>
              <a:rPr lang="ru-RU" dirty="0"/>
              <a:t>Региональный оператор СПТ представляют обобщенную информацию о результатах СПТ в муниципальные органы управления образованием</a:t>
            </a:r>
            <a:r>
              <a:rPr lang="ru-RU" dirty="0" smtClean="0"/>
              <a:t>, общеобразовательные школы, профессиональные образовательные организации, Вузы.</a:t>
            </a:r>
          </a:p>
          <a:p>
            <a:pPr algn="just"/>
            <a:r>
              <a:rPr lang="ru-RU" dirty="0" smtClean="0"/>
              <a:t>По </a:t>
            </a:r>
            <a:r>
              <a:rPr lang="ru-RU" dirty="0"/>
              <a:t>результатам СПТ определяются муниципальные </a:t>
            </a:r>
            <a:r>
              <a:rPr lang="ru-RU" dirty="0" smtClean="0"/>
              <a:t>образования, </a:t>
            </a:r>
            <a:r>
              <a:rPr lang="ru-RU" dirty="0"/>
              <a:t>образовательные организации, классы (группы) обучающихся, показывающие наибольший процент вероятности вовлечения в зависимое поведение, в том числе склонности к немедицинскому </a:t>
            </a:r>
            <a:r>
              <a:rPr lang="ru-RU" dirty="0" smtClean="0"/>
              <a:t>потреблению НС и ПВ, </a:t>
            </a:r>
            <a:r>
              <a:rPr lang="ru-RU" dirty="0"/>
              <a:t>для организации </a:t>
            </a:r>
            <a:r>
              <a:rPr lang="ru-RU" dirty="0" smtClean="0"/>
              <a:t> дальнейшей профилактической </a:t>
            </a:r>
            <a:r>
              <a:rPr lang="ru-RU" dirty="0"/>
              <a:t>работы.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5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74141"/>
            <a:ext cx="7595285" cy="12439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Для чего проводятся мотивационно-разъяснительные мероприятия?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69" y="1565190"/>
            <a:ext cx="8888627" cy="512393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Мотивационно-разъяснительные мероприятия с родителями, обучающимися и педагогами проводятся для: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формирования доверия и позитивного отношения к СПТ;</a:t>
            </a:r>
          </a:p>
          <a:p>
            <a:pPr marL="514350" indent="-514350" algn="just">
              <a:buAutoNum type="arabicParenR"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2) обеспечения максимального охвата СПТ обучающихся образовательных организаций;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3) снижения числа отказов от участия в СПТ.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98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096" y="57603"/>
            <a:ext cx="7620000" cy="123570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Мотивационно-разъяснительная работа с </a:t>
            </a:r>
            <a:r>
              <a:rPr lang="ru-RU" sz="2800" dirty="0" smtClean="0">
                <a:solidFill>
                  <a:srgbClr val="181818"/>
                </a:solidFill>
              </a:rPr>
              <a:t>родителями и обучающимися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72181"/>
              </p:ext>
            </p:extLst>
          </p:nvPr>
        </p:nvGraphicFramePr>
        <p:xfrm>
          <a:off x="74141" y="1556951"/>
          <a:ext cx="9003955" cy="522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688" y="1556951"/>
            <a:ext cx="2121592" cy="926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3608" y="3336325"/>
            <a:ext cx="15651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Групповые беседы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82201" y="3233124"/>
            <a:ext cx="3336324" cy="13181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Информационно-разъяснительная работа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1836" y="5350591"/>
            <a:ext cx="17464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Консультации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66367" y="5306566"/>
            <a:ext cx="18205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Тематические семинары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2797" y="3336325"/>
            <a:ext cx="18205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Родительские собрания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881604" y="4619038"/>
            <a:ext cx="484632" cy="58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4498" y="4609789"/>
            <a:ext cx="524301" cy="603556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>
            <a:off x="6191391" y="3567684"/>
            <a:ext cx="484632" cy="642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4145031" y="2512622"/>
            <a:ext cx="484632" cy="576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2039602" y="3567684"/>
            <a:ext cx="484632" cy="642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49" y="74141"/>
            <a:ext cx="7587047" cy="12439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Содержание мотивационно-разъяснительной работы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581664"/>
            <a:ext cx="9003955" cy="5276335"/>
          </a:xfrm>
        </p:spPr>
        <p:txBody>
          <a:bodyPr>
            <a:normAutofit/>
          </a:bodyPr>
          <a:lstStyle/>
          <a:p>
            <a:pPr marL="514350" lvl="0" indent="-514350" algn="just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181818"/>
                </a:solidFill>
              </a:rPr>
              <a:t>Начинать </a:t>
            </a:r>
            <a:r>
              <a:rPr lang="ru-RU" dirty="0" smtClean="0">
                <a:solidFill>
                  <a:srgbClr val="181818"/>
                </a:solidFill>
              </a:rPr>
              <a:t>с </a:t>
            </a:r>
            <a:r>
              <a:rPr lang="ru-RU" dirty="0">
                <a:solidFill>
                  <a:srgbClr val="181818"/>
                </a:solidFill>
              </a:rPr>
              <a:t>обучающимися и родителями необходимо с</a:t>
            </a:r>
            <a:r>
              <a:rPr lang="ru-RU" b="1" dirty="0">
                <a:solidFill>
                  <a:srgbClr val="181818"/>
                </a:solidFill>
              </a:rPr>
              <a:t> </a:t>
            </a:r>
            <a:r>
              <a:rPr lang="ru-RU" dirty="0" smtClean="0">
                <a:solidFill>
                  <a:srgbClr val="181818"/>
                </a:solidFill>
              </a:rPr>
              <a:t>актуальности </a:t>
            </a:r>
            <a:r>
              <a:rPr lang="ru-RU" dirty="0">
                <a:solidFill>
                  <a:srgbClr val="181818"/>
                </a:solidFill>
              </a:rPr>
              <a:t>проблемы наркотизации и важности </a:t>
            </a:r>
            <a:r>
              <a:rPr lang="ru-RU" dirty="0" smtClean="0">
                <a:solidFill>
                  <a:srgbClr val="181818"/>
                </a:solidFill>
              </a:rPr>
              <a:t>проведения СПТ.</a:t>
            </a:r>
            <a:endParaRPr lang="ru-RU" dirty="0">
              <a:solidFill>
                <a:srgbClr val="181818"/>
              </a:solidFill>
            </a:endParaRPr>
          </a:p>
          <a:p>
            <a:pPr marL="514350" lvl="0" indent="-514350" algn="just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181818"/>
                </a:solidFill>
              </a:rPr>
              <a:t>Р</a:t>
            </a:r>
            <a:r>
              <a:rPr lang="ru-RU" dirty="0" smtClean="0">
                <a:solidFill>
                  <a:srgbClr val="181818"/>
                </a:solidFill>
              </a:rPr>
              <a:t>ассказать </a:t>
            </a:r>
            <a:r>
              <a:rPr lang="ru-RU" dirty="0">
                <a:solidFill>
                  <a:srgbClr val="181818"/>
                </a:solidFill>
              </a:rPr>
              <a:t>о существующей законодательной и нормативно-правовой базе проведения тестирования в РФ и Костромской области.</a:t>
            </a:r>
          </a:p>
          <a:p>
            <a:pPr marL="514350" lvl="0" indent="-514350" algn="just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181818"/>
                </a:solidFill>
              </a:rPr>
              <a:t>Познакомить родителей с тестированием по ЕМ СПТ (кем, когда, почему разработана ЕМ СПТ, ее предназначение, принципы, область применения, особенности</a:t>
            </a:r>
            <a:r>
              <a:rPr lang="ru-RU" dirty="0" smtClean="0">
                <a:solidFill>
                  <a:srgbClr val="181818"/>
                </a:solidFill>
              </a:rPr>
              <a:t>).</a:t>
            </a:r>
          </a:p>
          <a:p>
            <a:pPr marL="514350" lvl="0" indent="-514350" algn="just">
              <a:buFont typeface="Arial" panose="020B0604020202020204" pitchFamily="34" charset="0"/>
              <a:buAutoNum type="arabicPeriod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Разъяснить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 проведения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тестирования.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Arial" panose="020B0604020202020204" pitchFamily="34" charset="0"/>
              <a:buAutoNum type="arabicPeriod"/>
            </a:pPr>
            <a:endParaRPr lang="ru-RU" dirty="0">
              <a:solidFill>
                <a:srgbClr val="181818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435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50" y="115330"/>
            <a:ext cx="7554096" cy="120275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Общие принципы </a:t>
            </a:r>
            <a:r>
              <a:rPr lang="ru-RU" sz="2800" dirty="0" smtClean="0">
                <a:solidFill>
                  <a:srgbClr val="181818"/>
                </a:solidFill>
              </a:rPr>
              <a:t>проведения СПТ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6" y="1540476"/>
            <a:ext cx="8954530" cy="520631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600" b="1" i="1" dirty="0">
                <a:solidFill>
                  <a:srgbClr val="181818"/>
                </a:solidFill>
              </a:rPr>
              <a:t>Принцип добровольности</a:t>
            </a:r>
            <a:r>
              <a:rPr lang="ru-RU" sz="2600" dirty="0">
                <a:solidFill>
                  <a:srgbClr val="181818"/>
                </a:solidFill>
              </a:rPr>
              <a:t>: обучающиеся от 15 лет самостоятельно, от 13 до 15 лет их родители (законные представители) дают информированное добровольное согласие на прохождение социально-психологического тестирования.</a:t>
            </a:r>
          </a:p>
          <a:p>
            <a:pPr lvl="0" algn="just"/>
            <a:r>
              <a:rPr lang="ru-RU" sz="2600" b="1" i="1" dirty="0">
                <a:solidFill>
                  <a:srgbClr val="181818"/>
                </a:solidFill>
              </a:rPr>
              <a:t>Принцип конфиденциальности</a:t>
            </a:r>
            <a:r>
              <a:rPr lang="ru-RU" sz="2600" dirty="0">
                <a:solidFill>
                  <a:srgbClr val="181818"/>
                </a:solidFill>
              </a:rPr>
              <a:t>: результаты социально-психологического тестирования не разглашаются. Не подлежат публичной огласке. Данные обучающихся с использованием ЕМ СПТ закодированы. Доступ к персональным результатам СПТ имеет строго ограниченный круг лиц.</a:t>
            </a:r>
          </a:p>
          <a:p>
            <a:pPr lvl="0" algn="just"/>
            <a:r>
              <a:rPr lang="ru-RU" sz="2600" b="1" i="1" dirty="0">
                <a:solidFill>
                  <a:srgbClr val="181818"/>
                </a:solidFill>
              </a:rPr>
              <a:t>Принцип ненаказуемости</a:t>
            </a:r>
            <a:r>
              <a:rPr lang="ru-RU" sz="2600" dirty="0">
                <a:solidFill>
                  <a:srgbClr val="181818"/>
                </a:solidFill>
              </a:rPr>
              <a:t>: результаты социально-психологического тестирования не являются основанием для применения мер дисциплинарного наказания.</a:t>
            </a:r>
          </a:p>
          <a:p>
            <a:pPr lvl="0" algn="just"/>
            <a:r>
              <a:rPr lang="ru-RU" sz="2600" b="1" i="1" dirty="0">
                <a:solidFill>
                  <a:srgbClr val="181818"/>
                </a:solidFill>
              </a:rPr>
              <a:t>Принцип помощи</a:t>
            </a:r>
            <a:r>
              <a:rPr lang="ru-RU" sz="2600" dirty="0">
                <a:solidFill>
                  <a:srgbClr val="181818"/>
                </a:solidFill>
              </a:rPr>
              <a:t>: по результатам тестирования можно обратиться за помощью к психологу, соц. педагогу и др. специалистам.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2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624" y="255373"/>
            <a:ext cx="7561123" cy="1062708"/>
          </a:xfrm>
        </p:spPr>
        <p:txBody>
          <a:bodyPr/>
          <a:lstStyle/>
          <a:p>
            <a:pPr algn="ctr"/>
            <a:r>
              <a:rPr lang="ru-RU" sz="2800" dirty="0"/>
              <a:t>О единой методике СПТ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07" y="3268243"/>
            <a:ext cx="8841440" cy="1938992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«Единая методика социально – психологического тестирования» (ЕМ СПТ) разработана в соответствии с поручением Государственного антинаркотического комитета  (ГАК)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(протокол от 11 декабря 2017 г. № 35)</a:t>
            </a:r>
            <a:endParaRPr lang="ru-RU" sz="2400" kern="0" dirty="0" smtClean="0">
              <a:solidFill>
                <a:prstClr val="black"/>
              </a:solidFill>
              <a:latin typeface="Franklin Gothic Book" panose="020B0503020102020204"/>
            </a:endParaRPr>
          </a:p>
          <a:p>
            <a:pPr lvl="0" algn="ctr"/>
            <a:r>
              <a:rPr lang="ru-RU" sz="2400" kern="0" dirty="0" smtClean="0">
                <a:solidFill>
                  <a:prstClr val="black"/>
                </a:solidFill>
              </a:rPr>
              <a:t>Письмо Минпросвещения от</a:t>
            </a:r>
            <a:r>
              <a:rPr lang="ru-RU" sz="2400" dirty="0" smtClean="0">
                <a:ea typeface="Calibri" panose="020F0502020204030204" pitchFamily="34" charset="0"/>
              </a:rPr>
              <a:t> 03.07.2019 г</a:t>
            </a:r>
            <a:r>
              <a:rPr lang="ru-RU" sz="2400" dirty="0">
                <a:ea typeface="Calibri" panose="020F0502020204030204" pitchFamily="34" charset="0"/>
              </a:rPr>
              <a:t>. № 07-4416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07" y="5493594"/>
            <a:ext cx="8841440" cy="1200329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Правообладателем «Единой методики социально – психологического тестирования»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(ЕМ СПТ) является Министерство просвещения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 РФ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07" y="1781555"/>
            <a:ext cx="8794375" cy="1200329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В соответствии с протоколом ГАК от 24.12.2018 №39 рекомендовано обеспечить проведение СПТ в 2019 -2020 учебном году с использованием единой методики</a:t>
            </a:r>
          </a:p>
        </p:txBody>
      </p:sp>
    </p:spTree>
    <p:extLst>
      <p:ext uri="{BB962C8B-B14F-4D97-AF65-F5344CB8AC3E}">
        <p14:creationId xmlns:p14="http://schemas.microsoft.com/office/powerpoint/2010/main" val="1543063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57665"/>
            <a:ext cx="7570573" cy="126041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Содержание мотивационно-разъяснительной работы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1" y="1556952"/>
            <a:ext cx="8979243" cy="51486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>
                <a:solidFill>
                  <a:srgbClr val="181818"/>
                </a:solidFill>
              </a:rPr>
              <a:t>4. </a:t>
            </a:r>
            <a:r>
              <a:rPr lang="ru-RU" dirty="0" smtClean="0">
                <a:solidFill>
                  <a:srgbClr val="181818"/>
                </a:solidFill>
              </a:rPr>
              <a:t>Объяснить, что СПТ </a:t>
            </a:r>
            <a:r>
              <a:rPr lang="ru-RU" dirty="0">
                <a:solidFill>
                  <a:srgbClr val="181818"/>
                </a:solidFill>
              </a:rPr>
              <a:t>с использованием единой </a:t>
            </a:r>
            <a:r>
              <a:rPr lang="ru-RU" dirty="0" smtClean="0">
                <a:solidFill>
                  <a:srgbClr val="181818"/>
                </a:solidFill>
              </a:rPr>
              <a:t>методики (ЕМ) - </a:t>
            </a:r>
            <a:r>
              <a:rPr lang="ru-RU" dirty="0">
                <a:solidFill>
                  <a:srgbClr val="181818"/>
                </a:solidFill>
              </a:rPr>
              <a:t>это психодиагностическое обследование, позволяющее выявлять исключительно психологические "факторы риска" возможного вовлечения в зависимое </a:t>
            </a:r>
            <a:r>
              <a:rPr lang="ru-RU" dirty="0" smtClean="0">
                <a:solidFill>
                  <a:srgbClr val="181818"/>
                </a:solidFill>
              </a:rPr>
              <a:t>поведение.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181818"/>
                </a:solidFill>
              </a:rPr>
              <a:t>5</a:t>
            </a:r>
            <a:r>
              <a:rPr lang="ru-RU" dirty="0">
                <a:solidFill>
                  <a:srgbClr val="181818"/>
                </a:solidFill>
              </a:rPr>
              <a:t>. Акцентировать внимание на том, что </a:t>
            </a:r>
            <a:r>
              <a:rPr lang="ru-RU" b="1" dirty="0">
                <a:solidFill>
                  <a:srgbClr val="181818"/>
                </a:solidFill>
              </a:rPr>
              <a:t>тестирование по ЕМ не выявляет факта незаконного потребления НС и ПВ. </a:t>
            </a:r>
          </a:p>
          <a:p>
            <a:pPr marL="0" lvl="0" indent="0" algn="just">
              <a:buNone/>
            </a:pPr>
            <a:r>
              <a:rPr lang="ru-RU" b="1" dirty="0">
                <a:solidFill>
                  <a:srgbClr val="181818"/>
                </a:solidFill>
              </a:rPr>
              <a:t>В ЕМ нет вопросов, касающихся потребления наркотиков и иных психотропных веществ!!!</a:t>
            </a:r>
          </a:p>
          <a:p>
            <a:pPr marL="0" lvl="0" indent="0" algn="just">
              <a:buNone/>
            </a:pPr>
            <a:endParaRPr lang="ru-RU" dirty="0">
              <a:solidFill>
                <a:srgbClr val="181818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363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4" y="82378"/>
            <a:ext cx="7611761" cy="123570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Содержание информационно-разъяснительной работы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458097"/>
            <a:ext cx="9012194" cy="5338119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200" dirty="0">
                <a:solidFill>
                  <a:srgbClr val="181818"/>
                </a:solidFill>
              </a:rPr>
              <a:t>6. Р</a:t>
            </a:r>
            <a:r>
              <a:rPr lang="ru-RU" sz="2200" dirty="0" smtClean="0">
                <a:solidFill>
                  <a:srgbClr val="181818"/>
                </a:solidFill>
              </a:rPr>
              <a:t>азъяснить родителям, </a:t>
            </a:r>
            <a:r>
              <a:rPr lang="ru-RU" sz="2200" dirty="0">
                <a:solidFill>
                  <a:srgbClr val="181818"/>
                </a:solidFill>
              </a:rPr>
              <a:t>что результаты СПТ с использованием ЕМ:</a:t>
            </a:r>
          </a:p>
          <a:p>
            <a:pPr lvl="0" algn="just"/>
            <a:r>
              <a:rPr lang="ru-RU" sz="2200" dirty="0">
                <a:solidFill>
                  <a:srgbClr val="181818"/>
                </a:solidFill>
              </a:rPr>
              <a:t>не являются основанием для постановки тестируемого на какой-либо вид учета или постановки какого-либо диагноза;</a:t>
            </a:r>
          </a:p>
          <a:p>
            <a:pPr lvl="0" algn="just"/>
            <a:r>
              <a:rPr lang="ru-RU" sz="2200" dirty="0">
                <a:solidFill>
                  <a:srgbClr val="181818"/>
                </a:solidFill>
              </a:rPr>
              <a:t>так как все результаты деперсонифицированы, получить индивидуальные результаты обучающегося может только строго ограниченный круг лиц;</a:t>
            </a:r>
          </a:p>
          <a:p>
            <a:pPr lvl="0" algn="just"/>
            <a:r>
              <a:rPr lang="ru-RU" sz="2200" dirty="0">
                <a:solidFill>
                  <a:srgbClr val="181818"/>
                </a:solidFill>
              </a:rPr>
              <a:t>с конфиденциальной информацией о конкретном ребенке имеет право работать только строго ограниченный круг лиц (ответственный за СПТ, педагог-психолог</a:t>
            </a:r>
            <a:r>
              <a:rPr lang="ru-RU" sz="2200" dirty="0" smtClean="0">
                <a:solidFill>
                  <a:srgbClr val="181818"/>
                </a:solidFill>
              </a:rPr>
              <a:t>), </a:t>
            </a:r>
            <a:r>
              <a:rPr lang="ru-RU" sz="2200" dirty="0">
                <a:solidFill>
                  <a:srgbClr val="181818"/>
                </a:solidFill>
              </a:rPr>
              <a:t>который имеет соответствующее образование и допуск к конфиденциальной информации;</a:t>
            </a:r>
          </a:p>
          <a:p>
            <a:pPr lvl="0" algn="just"/>
            <a:r>
              <a:rPr lang="ru-RU" sz="2200" dirty="0">
                <a:solidFill>
                  <a:srgbClr val="181818"/>
                </a:solidFill>
              </a:rPr>
              <a:t>обнародоваться и обсуждаться могут только усредненные (статистические), а не персональные результаты и иметь вид статистического отчета по классу или школе в целом;</a:t>
            </a:r>
          </a:p>
          <a:p>
            <a:pPr lvl="0" algn="just"/>
            <a:r>
              <a:rPr lang="ru-RU" sz="2200" dirty="0">
                <a:solidFill>
                  <a:srgbClr val="181818"/>
                </a:solidFill>
              </a:rPr>
              <a:t>обобщенные (не персональные) результаты тестирования с использованием ЕМ позволяют организовать профилактические мероприятия на уровне муниципальных образований и каждой конкретной школы.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24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336" y="82378"/>
            <a:ext cx="7595286" cy="123570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Содержание информационно-разъяснительной работы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482811"/>
            <a:ext cx="8995719" cy="527221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200" dirty="0">
                <a:solidFill>
                  <a:srgbClr val="181818"/>
                </a:solidFill>
              </a:rPr>
              <a:t>7. Отдельно </a:t>
            </a:r>
            <a:r>
              <a:rPr lang="ru-RU" sz="2200" dirty="0" smtClean="0">
                <a:solidFill>
                  <a:srgbClr val="181818"/>
                </a:solidFill>
              </a:rPr>
              <a:t>познакомить </a:t>
            </a:r>
            <a:r>
              <a:rPr lang="ru-RU" sz="2200" dirty="0">
                <a:solidFill>
                  <a:srgbClr val="181818"/>
                </a:solidFill>
              </a:rPr>
              <a:t>родителей с процедурой проведения тестирования, уделив внимание вопросам соблюдения конфиденциальности при обработке, хранении и использовании его результатов.</a:t>
            </a:r>
          </a:p>
          <a:p>
            <a:pPr marL="0" lvl="0" indent="0" algn="just">
              <a:buNone/>
            </a:pPr>
            <a:r>
              <a:rPr lang="ru-RU" sz="2200" dirty="0">
                <a:solidFill>
                  <a:srgbClr val="181818"/>
                </a:solidFill>
              </a:rPr>
              <a:t>8. О</a:t>
            </a:r>
            <a:r>
              <a:rPr lang="ru-RU" sz="2200" dirty="0" smtClean="0">
                <a:solidFill>
                  <a:srgbClr val="181818"/>
                </a:solidFill>
              </a:rPr>
              <a:t>тветить </a:t>
            </a:r>
            <a:r>
              <a:rPr lang="ru-RU" sz="2200" dirty="0">
                <a:solidFill>
                  <a:srgbClr val="181818"/>
                </a:solidFill>
              </a:rPr>
              <a:t>на волнующие вопросы, касающиеся организации и проведения тестирования. 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rgbClr val="181818"/>
                </a:solidFill>
              </a:rPr>
              <a:t>9</a:t>
            </a:r>
            <a:r>
              <a:rPr lang="ru-RU" sz="2200" dirty="0">
                <a:solidFill>
                  <a:srgbClr val="181818"/>
                </a:solidFill>
              </a:rPr>
              <a:t>. Предложить родителям заполнить бланки информированных согласий на участие ребенка в тестировании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89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50" y="74141"/>
            <a:ext cx="7562334" cy="12439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Мотивационно-разъяснительная работа с обучающимися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" y="1482810"/>
            <a:ext cx="8954530" cy="5288693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мотивационно-разъяснительных мероприятий с обучающимися следует:</a:t>
            </a:r>
            <a:endParaRPr lang="ru-RU" sz="8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1) Показать важность, актуальность проведения тестирования.</a:t>
            </a:r>
            <a:endParaRPr lang="ru-RU" sz="8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2) Познакомить с целями и принципами тестирования с использованием единой методики.</a:t>
            </a:r>
            <a:endParaRPr lang="ru-RU" sz="8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3) Кратко познакомить с единой методикой СПТ (предназначение, принципы, область применения, особенности).</a:t>
            </a:r>
            <a:endParaRPr lang="ru-RU" sz="8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4) Познакомить с процедурой и порядком проведения тестирования с использованием единой методики. </a:t>
            </a:r>
            <a:endParaRPr lang="ru-RU" sz="8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) Ответить на вопросы.</a:t>
            </a:r>
            <a:endParaRPr lang="ru-RU" sz="8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6) Предложить заполнить бланк добровольного согласия, </a:t>
            </a:r>
            <a:r>
              <a:rPr lang="ru-RU" sz="8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обучающегося (старше 15 лет) </a:t>
            </a:r>
            <a:r>
              <a:rPr lang="ru-RU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участие в тестировании</a:t>
            </a:r>
            <a:r>
              <a:rPr lang="ru-RU" sz="8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8000" b="1" dirty="0"/>
              <a:t>ВАЖНО! Все мотивационно-разъяснительные мероприятия с обучающимися проводятся заблаговременно, а не перед самым началом процедуры тестирования!!!</a:t>
            </a:r>
            <a:endParaRPr lang="ru-RU" sz="8000" dirty="0"/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746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57665"/>
            <a:ext cx="7562336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Литература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58098"/>
            <a:ext cx="9102811" cy="533811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smtClean="0"/>
              <a:t>Приказ Министерства просвещения РФ от 20 февраля 2020 года № 59 «Об утверждении Порядка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</a:t>
            </a:r>
          </a:p>
          <a:p>
            <a:pPr algn="just"/>
            <a:r>
              <a:rPr lang="ru-RU" sz="7200" dirty="0" smtClean="0"/>
              <a:t>Приказ Министерства науки и высшего образования  РФ от 20 февраля 2020 года № 239 «Об утверждении Порядка проведения социально-психологического тестирования обучающихся в образовательных организациях высшего образования» </a:t>
            </a:r>
          </a:p>
          <a:p>
            <a:pPr algn="just"/>
            <a:r>
              <a:rPr lang="ru-RU" sz="7200" dirty="0" smtClean="0"/>
              <a:t>Протокол заседания Государственного антинаркотического комитета от 24 декабря 2018 года № 39, пункт 2.7.</a:t>
            </a:r>
          </a:p>
          <a:p>
            <a:pPr algn="just"/>
            <a:r>
              <a:rPr lang="ru-RU" sz="7200" dirty="0" smtClean="0"/>
              <a:t>Письмо Минпросвещения РФ от 29 августа 2019 года № ТС-2035/07)</a:t>
            </a:r>
          </a:p>
          <a:p>
            <a:pPr algn="just"/>
            <a:r>
              <a:rPr lang="ru-RU" sz="7200" dirty="0" smtClean="0"/>
              <a:t>Письмо Минпросвещения РФ от 05.08.2020 года ДГ 1255/07</a:t>
            </a:r>
          </a:p>
          <a:p>
            <a:pPr algn="just"/>
            <a:r>
              <a:rPr lang="ru-RU" sz="7200" dirty="0" smtClean="0"/>
              <a:t>Использование результатов единой методики социально-психологического тестирования для организации профилактической работы с обучающимися образовательной организации.</a:t>
            </a:r>
            <a:r>
              <a:rPr lang="ru-RU" sz="7200" b="1" dirty="0" smtClean="0"/>
              <a:t> </a:t>
            </a:r>
            <a:r>
              <a:rPr lang="ru-RU" sz="7200" dirty="0" smtClean="0"/>
              <a:t>Методические рекомендации для специалистов в области профилактики, педагогических работников общеобразовательных организаций / Автор-составитель: Заева О.В. Под ред. Фальковской Л.П. – М.: ФГБНУ «Центр защиты прав и интересов детей», 2019. </a:t>
            </a:r>
          </a:p>
          <a:p>
            <a:pPr algn="just"/>
            <a:r>
              <a:rPr lang="ru-RU" sz="7200" dirty="0" smtClean="0"/>
              <a:t>Письмо Минпросвещения РФ от 10.10.2018 года №07 – 738 О методических рекомендациях по проведению разъяснительной работы с родителями обучающихся.</a:t>
            </a:r>
          </a:p>
          <a:p>
            <a:pPr algn="just"/>
            <a:r>
              <a:rPr lang="ru-RU" sz="7200" dirty="0" smtClean="0"/>
              <a:t>Образовательный портал Костромской области – «Здоровье будущих поколений – «Профилактика наркотизации» </a:t>
            </a:r>
            <a:r>
              <a:rPr lang="en-US" sz="7200" dirty="0" smtClean="0">
                <a:hlinkClick r:id="rId2"/>
              </a:rPr>
              <a:t>http://www.eduportal44.ru/koiro/prof-IPB/Shared%20Documents/%D0%9F%D1%80%D0%BE%D1%84%D0%B8%D0%BB%D0%B0%D0%BA%D1%82%D0%B8%D0%BA%D0%B0%20%D0%BD%D0%B0%D1%80%D0%BA%D0%BE%D1%82%D0%B8%D0%B7%D0%B0%D1%86%D0%B8%D0%B8.aspx</a:t>
            </a:r>
            <a:endParaRPr lang="ru-RU" sz="7200" dirty="0" smtClean="0"/>
          </a:p>
          <a:p>
            <a:pPr algn="just"/>
            <a:endParaRPr lang="ru-RU" sz="8000" dirty="0"/>
          </a:p>
          <a:p>
            <a:pPr algn="just"/>
            <a:endParaRPr lang="ru-RU" sz="8000" dirty="0"/>
          </a:p>
          <a:p>
            <a:pPr algn="just"/>
            <a:endParaRPr lang="ru-RU" sz="8000" dirty="0" smtClean="0"/>
          </a:p>
          <a:p>
            <a:pPr algn="just"/>
            <a:endParaRPr lang="ru-RU" sz="8000" dirty="0"/>
          </a:p>
          <a:p>
            <a:pPr marL="0" indent="0">
              <a:buNone/>
            </a:pP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00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94" t="13365" r="3333" b="13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098" y="107092"/>
            <a:ext cx="7628238" cy="10544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 единой методике СПТ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2" y="1519518"/>
            <a:ext cx="8979244" cy="52355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Единая методика социально – психологического тестирования» </a:t>
            </a:r>
            <a:r>
              <a:rPr lang="ru-RU" dirty="0" smtClean="0"/>
              <a:t>(далее - ЕМ </a:t>
            </a:r>
            <a:r>
              <a:rPr lang="ru-RU" dirty="0"/>
              <a:t>СПТ) с </a:t>
            </a:r>
            <a:r>
              <a:rPr lang="ru-RU" dirty="0" smtClean="0"/>
              <a:t>2019 – 2020 учебного </a:t>
            </a:r>
            <a:r>
              <a:rPr lang="ru-RU" dirty="0"/>
              <a:t>года является обязательной для использования в образовательных организациях всех субъектов Российской Федерации.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Общие стандарты проведения СПТ  </a:t>
            </a:r>
            <a:r>
              <a:rPr lang="ru-RU" b="1" dirty="0" smtClean="0"/>
              <a:t>по ЕМ:</a:t>
            </a:r>
            <a:endParaRPr lang="ru-RU" b="1" dirty="0"/>
          </a:p>
          <a:p>
            <a:r>
              <a:rPr lang="ru-RU" dirty="0" smtClean="0"/>
              <a:t>Единый </a:t>
            </a:r>
            <a:r>
              <a:rPr lang="ru-RU" dirty="0"/>
              <a:t>порядок проведения.</a:t>
            </a:r>
          </a:p>
          <a:p>
            <a:r>
              <a:rPr lang="ru-RU" dirty="0" smtClean="0"/>
              <a:t>Единые </a:t>
            </a:r>
            <a:r>
              <a:rPr lang="ru-RU" dirty="0"/>
              <a:t>инструкции.</a:t>
            </a:r>
          </a:p>
          <a:p>
            <a:r>
              <a:rPr lang="ru-RU" dirty="0" smtClean="0"/>
              <a:t>Единое </a:t>
            </a:r>
            <a:r>
              <a:rPr lang="ru-RU" dirty="0"/>
              <a:t>содержание методики.</a:t>
            </a:r>
          </a:p>
          <a:p>
            <a:r>
              <a:rPr lang="ru-RU" dirty="0" smtClean="0"/>
              <a:t>Единообразие </a:t>
            </a:r>
            <a:r>
              <a:rPr lang="ru-RU" dirty="0"/>
              <a:t>субшкал и шкал.</a:t>
            </a:r>
          </a:p>
          <a:p>
            <a:r>
              <a:rPr lang="ru-RU" dirty="0" smtClean="0"/>
              <a:t>Единые </a:t>
            </a:r>
            <a:r>
              <a:rPr lang="ru-RU" dirty="0"/>
              <a:t>требования к обработке.</a:t>
            </a:r>
          </a:p>
          <a:p>
            <a:r>
              <a:rPr lang="ru-RU" dirty="0" smtClean="0"/>
              <a:t>Единые </a:t>
            </a:r>
            <a:r>
              <a:rPr lang="ru-RU" dirty="0"/>
              <a:t>формы отчетности.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9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967" y="66387"/>
            <a:ext cx="7516905" cy="12105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Цель и задачи СПТ 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6" y="1479175"/>
            <a:ext cx="8992206" cy="530056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Цель </a:t>
            </a:r>
            <a:r>
              <a:rPr lang="ru-RU" sz="3200" b="1" dirty="0"/>
              <a:t>СПТ </a:t>
            </a:r>
            <a:r>
              <a:rPr lang="ru-RU" sz="3200" dirty="0"/>
              <a:t>- раннее выявление незаконного потребления наркотических средств и психотропных веществ определена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b="1" dirty="0" smtClean="0"/>
              <a:t>Задачи СПТ:</a:t>
            </a:r>
            <a:endParaRPr lang="ru-RU" sz="3200" b="1" dirty="0"/>
          </a:p>
          <a:p>
            <a:pPr marL="514350" indent="-514350" algn="just">
              <a:buAutoNum type="arabicPeriod"/>
            </a:pPr>
            <a:r>
              <a:rPr lang="ru-RU" sz="3200" dirty="0" smtClean="0"/>
              <a:t>Выявление </a:t>
            </a:r>
            <a:r>
              <a:rPr lang="ru-RU" sz="3200" dirty="0"/>
              <a:t>у обучающихся психологических "факторов риска" с целью их последующей психологической </a:t>
            </a:r>
            <a:r>
              <a:rPr lang="ru-RU" sz="3200" dirty="0" smtClean="0"/>
              <a:t>коррекции.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2. Организация </a:t>
            </a:r>
            <a:r>
              <a:rPr lang="ru-RU" sz="3200" dirty="0"/>
              <a:t>адресной и системной работы с </a:t>
            </a:r>
            <a:r>
              <a:rPr lang="ru-RU" sz="3200" dirty="0" smtClean="0"/>
              <a:t>обучающимися, </a:t>
            </a:r>
            <a:r>
              <a:rPr lang="ru-RU" sz="3200" dirty="0"/>
              <a:t>направленной на профилактику вовлечения в потребление НС и </a:t>
            </a:r>
            <a:r>
              <a:rPr lang="ru-RU" sz="3200" dirty="0" smtClean="0"/>
              <a:t>ПВ</a:t>
            </a:r>
            <a:r>
              <a:rPr lang="ru-RU" sz="3200" dirty="0"/>
              <a:t>.</a:t>
            </a: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3. Формирование </a:t>
            </a:r>
            <a:r>
              <a:rPr lang="ru-RU" sz="3200" dirty="0"/>
              <a:t>контингента обучающихся, направляемых на профилактические медицинские осмотры.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0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50957"/>
            <a:ext cx="7490010" cy="122395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Предназначение ЕМ СПТ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365" y="1486386"/>
            <a:ext cx="8834717" cy="1200329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ЕМ СПТ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осуществляет оценку вероятности вовлечения в зависимое поведение на основе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соотношения факторов риска (ФР) и факторов защиты (ФЗ)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, воздействующих на обследуемых.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365" y="2898192"/>
            <a:ext cx="8834717" cy="830997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Выявляет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повышенную и незначительную вероятность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вовлечения в зависимое поведение.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364" y="3959633"/>
            <a:ext cx="8834717" cy="1200329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ЕМ СПТ применяется для тестирования лиц подросткового и юношеского возраста старше 13 лет начиная с 7 класса до 18 лет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364" y="5385254"/>
            <a:ext cx="8834717" cy="1255728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ЕМ СПТ не может быть использована для формулировки заключения о наркотической или иной зависимости респондента!!!</a:t>
            </a:r>
          </a:p>
        </p:txBody>
      </p:sp>
    </p:spTree>
    <p:extLst>
      <p:ext uri="{BB962C8B-B14F-4D97-AF65-F5344CB8AC3E}">
        <p14:creationId xmlns:p14="http://schemas.microsoft.com/office/powerpoint/2010/main" val="103687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50" y="115331"/>
            <a:ext cx="7570572" cy="11121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Принципы построения и возрастные модификации единой методики СПТ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1" y="1672071"/>
            <a:ext cx="3855670" cy="1042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" y="2997056"/>
            <a:ext cx="3921211" cy="3782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821" y="1672071"/>
            <a:ext cx="4876799" cy="1146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822" y="2997056"/>
            <a:ext cx="4876799" cy="37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84803"/>
            <a:ext cx="7545859" cy="12332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Цель единой методики СПТ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678" y="1493232"/>
            <a:ext cx="8864622" cy="646331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solidFill>
              <a:srgbClr val="5B9BD5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Цель ЕМ СПТ</a:t>
            </a:r>
            <a:r>
              <a:rPr lang="ru-RU" b="1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«Выявить обучающихся с показателями повышенной вероятности вовлечения в зависимое поведение»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65" y="2121577"/>
            <a:ext cx="4281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тсев недостоверных ответов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65" y="2460131"/>
            <a:ext cx="4485932" cy="439786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34523" y="2495727"/>
            <a:ext cx="2259881" cy="120515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8250" y="2526129"/>
            <a:ext cx="1775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всех </a:t>
            </a:r>
          </a:p>
          <a:p>
            <a:pPr algn="ctr"/>
            <a:r>
              <a:rPr lang="ru-RU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обследованных</a:t>
            </a:r>
            <a:endParaRPr lang="ru-RU" b="1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72" y="3273641"/>
            <a:ext cx="1613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Недостоверные</a:t>
            </a:r>
          </a:p>
          <a:p>
            <a:pPr algn="ctr"/>
            <a:r>
              <a:rPr lang="ru-RU" sz="1600" b="1" dirty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тветы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- 30 %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2" y="4132146"/>
            <a:ext cx="3480179" cy="1213704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 rot="18066562">
            <a:off x="1615315" y="3885737"/>
            <a:ext cx="294156" cy="998670"/>
          </a:xfrm>
          <a:prstGeom prst="upArrow">
            <a:avLst>
              <a:gd name="adj1" fmla="val 50000"/>
              <a:gd name="adj2" fmla="val 95942"/>
            </a:avLst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3257494">
            <a:off x="2964244" y="3552731"/>
            <a:ext cx="294156" cy="1456379"/>
          </a:xfrm>
          <a:prstGeom prst="upArrow">
            <a:avLst>
              <a:gd name="adj1" fmla="val 50000"/>
              <a:gd name="adj2" fmla="val 95942"/>
            </a:avLst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90722" y="4569580"/>
            <a:ext cx="109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460678" y="5411063"/>
            <a:ext cx="1407572" cy="660911"/>
          </a:xfrm>
          <a:prstGeom prst="downArrow">
            <a:avLst>
              <a:gd name="adj1" fmla="val 61464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939" y="6202967"/>
            <a:ext cx="4245935" cy="53400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Достоверный массив данных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4017" y="5476843"/>
            <a:ext cx="155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</a:t>
            </a:r>
          </a:p>
          <a:p>
            <a:pPr algn="ctr"/>
            <a:r>
              <a:rPr lang="ru-RU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b="1" dirty="0">
              <a:solidFill>
                <a:srgbClr val="0086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4563596" y="2106388"/>
            <a:ext cx="4580404" cy="4751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вероятность вовлечения в зависимое поведение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спользуются два взаимодополняющих и проверяющих алгоритма анализа данных: количественный и качественный.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основываются на соотношении критических значений факторов риска и факторов защиты.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не оценивает обучающихся, 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степень рискогенности социально-психологических условий в которых находятся обучающиеся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процедуры опроса.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высокой рискогенностью социально-психологических условий имеют повышенную вероятность вовлечения в зависимое поведение.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1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94129"/>
            <a:ext cx="7597589" cy="12239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единой методики СПТ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15762"/>
            <a:ext cx="8992206" cy="52722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ea typeface="Calibri" panose="020F0502020204030204" pitchFamily="34" charset="0"/>
              </a:rPr>
              <a:t>ЕМ СПТ является диагностическим инструментом проведения СПТ!!!</a:t>
            </a: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Основа выводов ЕМ </a:t>
            </a:r>
            <a:r>
              <a:rPr lang="ru-RU" dirty="0">
                <a:ea typeface="Calibri" panose="020F0502020204030204" pitchFamily="34" charset="0"/>
              </a:rPr>
              <a:t>является - соотношение факторов риска (ФР) и факторов защиты (ФЗ</a:t>
            </a:r>
            <a:r>
              <a:rPr lang="ru-RU" dirty="0" smtClean="0">
                <a:ea typeface="Calibri" panose="020F0502020204030204" pitchFamily="34" charset="0"/>
              </a:rPr>
              <a:t>).</a:t>
            </a:r>
            <a:endParaRPr lang="ru-RU" dirty="0"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Введено понятие </a:t>
            </a:r>
            <a:r>
              <a:rPr lang="ru-RU" dirty="0">
                <a:ea typeface="Calibri" panose="020F0502020204030204" pitchFamily="34" charset="0"/>
              </a:rPr>
              <a:t>и шкалы </a:t>
            </a:r>
            <a:r>
              <a:rPr lang="ru-RU" b="1" dirty="0">
                <a:ea typeface="Calibri" panose="020F0502020204030204" pitchFamily="34" charset="0"/>
              </a:rPr>
              <a:t>«Резистентность</a:t>
            </a:r>
            <a:r>
              <a:rPr lang="ru-RU" b="1" dirty="0" smtClean="0">
                <a:ea typeface="Calibri" panose="020F0502020204030204" pitchFamily="34" charset="0"/>
              </a:rPr>
              <a:t>» </a:t>
            </a:r>
            <a:r>
              <a:rPr lang="ru-RU" dirty="0" smtClean="0">
                <a:ea typeface="Calibri" panose="020F0502020204030204" pitchFamily="34" charset="0"/>
              </a:rPr>
              <a:t>- сопротивление респондентов тестированию (кол-во обучающихся с недостоверными ответами (РнДО).</a:t>
            </a:r>
            <a:endParaRPr lang="ru-RU" dirty="0"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ЕМ не дает оценок обучающимся</a:t>
            </a:r>
            <a:r>
              <a:rPr lang="ru-RU" dirty="0">
                <a:ea typeface="Calibri" panose="020F0502020204030204" pitchFamily="34" charset="0"/>
              </a:rPr>
              <a:t> («группы риска</a:t>
            </a:r>
            <a:r>
              <a:rPr lang="ru-RU" dirty="0" smtClean="0">
                <a:ea typeface="Calibri" panose="020F0502020204030204" pitchFamily="34" charset="0"/>
              </a:rPr>
              <a:t>»), а </a:t>
            </a:r>
            <a:r>
              <a:rPr lang="ru-RU" b="1" dirty="0" smtClean="0">
                <a:ea typeface="Calibri" panose="020F0502020204030204" pitchFamily="34" charset="0"/>
              </a:rPr>
              <a:t>оценивает рискогенность ряда социально-педагогических условий,</a:t>
            </a:r>
            <a:r>
              <a:rPr lang="ru-RU" dirty="0" smtClean="0">
                <a:ea typeface="Calibri" panose="020F0502020204030204" pitchFamily="34" charset="0"/>
              </a:rPr>
              <a:t> которые могут привести к зависимому поведению.</a:t>
            </a: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В работе с ЕМ требуется </a:t>
            </a:r>
            <a:r>
              <a:rPr lang="ru-RU" b="1" dirty="0" smtClean="0">
                <a:ea typeface="Calibri" panose="020F0502020204030204" pitchFamily="34" charset="0"/>
              </a:rPr>
              <a:t>использование </a:t>
            </a:r>
            <a:r>
              <a:rPr lang="ru-RU" b="1" dirty="0">
                <a:ea typeface="Calibri" panose="020F0502020204030204" pitchFamily="34" charset="0"/>
              </a:rPr>
              <a:t>и необходимость расчета региональных </a:t>
            </a:r>
            <a:r>
              <a:rPr lang="ru-RU" b="1" dirty="0" smtClean="0">
                <a:ea typeface="Calibri" panose="020F0502020204030204" pitchFamily="34" charset="0"/>
              </a:rPr>
              <a:t>норм</a:t>
            </a:r>
            <a:r>
              <a:rPr lang="ru-RU" dirty="0" smtClean="0">
                <a:ea typeface="Calibri" panose="020F0502020204030204" pitchFamily="34" charset="0"/>
              </a:rPr>
              <a:t>, без которых невозможно оценить повышенную или незначительную  вероятность вовлечения ребенка в зависимое поведение.</a:t>
            </a:r>
            <a:endParaRPr lang="ru-RU" dirty="0"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В ЕМ имеется разделение результатов на обратную связь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ru-RU" dirty="0" smtClean="0">
                <a:ea typeface="Calibri" panose="020F0502020204030204" pitchFamily="34" charset="0"/>
              </a:rPr>
              <a:t>профессиональную индивидуальную интерпретацию.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8914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ОИРО2" id="{4BB1C634-15C3-4DD6-B97C-DFF39F42870C}" vid="{7019F9F6-4BBD-49F0-8A48-626BD501D5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BF974-21E7-4FDC-9240-7CC1A58FAF7B}"/>
</file>

<file path=customXml/itemProps2.xml><?xml version="1.0" encoding="utf-8"?>
<ds:datastoreItem xmlns:ds="http://schemas.openxmlformats.org/officeDocument/2006/customXml" ds:itemID="{1BFC3FAE-C90E-4ABA-8BF7-19587989079E}"/>
</file>

<file path=customXml/itemProps3.xml><?xml version="1.0" encoding="utf-8"?>
<ds:datastoreItem xmlns:ds="http://schemas.openxmlformats.org/officeDocument/2006/customXml" ds:itemID="{BCF69243-181D-4BA1-B134-CF1ED72A8638}"/>
</file>

<file path=docProps/app.xml><?xml version="1.0" encoding="utf-8"?>
<Properties xmlns="http://schemas.openxmlformats.org/officeDocument/2006/extended-properties" xmlns:vt="http://schemas.openxmlformats.org/officeDocument/2006/docPropsVTypes">
  <Template>КОИРО2</Template>
  <TotalTime>2197</TotalTime>
  <Words>3091</Words>
  <Application>Microsoft Office PowerPoint</Application>
  <PresentationFormat>Экран (4:3)</PresentationFormat>
  <Paragraphs>218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КОИРО2</vt:lpstr>
      <vt:lpstr>Организация и проведение социально-психологического тестирования обучающихся образовательных организаций с использованием единой методики </vt:lpstr>
      <vt:lpstr>Социально-психологическое тестирование (СПТ)</vt:lpstr>
      <vt:lpstr>О единой методике СПТ</vt:lpstr>
      <vt:lpstr>О единой методике СПТ</vt:lpstr>
      <vt:lpstr>Цель и задачи СПТ ЕМ</vt:lpstr>
      <vt:lpstr>Предназначение ЕМ СПТ</vt:lpstr>
      <vt:lpstr>Принципы построения и возрастные модификации единой методики СПТ</vt:lpstr>
      <vt:lpstr>Цель единой методики СПТ</vt:lpstr>
      <vt:lpstr>Особенности единой методики СПТ</vt:lpstr>
      <vt:lpstr>В чем заключается конфиденциальность тестирования с использованием ЕМ?</vt:lpstr>
      <vt:lpstr>Результаты тестирования с использованием ЕМ СПТ</vt:lpstr>
      <vt:lpstr>Нормативно-правовая база проведения СПТ ЕМ</vt:lpstr>
      <vt:lpstr>Порядок организации и проведения СПТ в образовательных организациях</vt:lpstr>
      <vt:lpstr>Порядок организации и проведения СПТ в образовательных организациях</vt:lpstr>
      <vt:lpstr>Порядок организации и проведения СПТ в образовательных организациях</vt:lpstr>
      <vt:lpstr>Порядок организации и проведения СПТ в образовательных организациях</vt:lpstr>
      <vt:lpstr>Порядок организации и проведения СПТ в образовательных организациях</vt:lpstr>
      <vt:lpstr>Порядок организации и проведения СПТ в образовательных организациях</vt:lpstr>
      <vt:lpstr>Подготовка к проведению СПТ в образовательных организациях </vt:lpstr>
      <vt:lpstr>Подготовка к проведению СПТ в образовательных организациях </vt:lpstr>
      <vt:lpstr>Проведение тестирования</vt:lpstr>
      <vt:lpstr>Проведение тестирования</vt:lpstr>
      <vt:lpstr>Проведение тестирования</vt:lpstr>
      <vt:lpstr>Обработка, хранение, предоставление результатов СПТ</vt:lpstr>
      <vt:lpstr>Обработка, хранение, предоставление результатов СПТ</vt:lpstr>
      <vt:lpstr>Для чего проводятся мотивационно-разъяснительные мероприятия?</vt:lpstr>
      <vt:lpstr>Мотивационно-разъяснительная работа с родителями и обучающимися</vt:lpstr>
      <vt:lpstr>Содержание мотивационно-разъяснительной работы с родителями</vt:lpstr>
      <vt:lpstr>Общие принципы проведения СПТ</vt:lpstr>
      <vt:lpstr>Содержание мотивационно-разъяснительной работы родителями</vt:lpstr>
      <vt:lpstr>Содержание информационно-разъяснительной работы с родителями</vt:lpstr>
      <vt:lpstr>Содержание информационно-разъяснительной работы с родителями</vt:lpstr>
      <vt:lpstr>Мотивационно-разъяснительная работа с обучающимися</vt:lpstr>
      <vt:lpstr>Литература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антитеррористической защищенности и охраны образовательной организации</dc:title>
  <dc:creator>Пользователь</dc:creator>
  <cp:lastModifiedBy>BEDERDINOVA</cp:lastModifiedBy>
  <cp:revision>186</cp:revision>
  <dcterms:created xsi:type="dcterms:W3CDTF">2018-01-20T14:51:57Z</dcterms:created>
  <dcterms:modified xsi:type="dcterms:W3CDTF">2021-10-07T13:24:25Z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