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9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3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2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4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4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6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9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0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9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A1753C-4B8D-4CEE-B73A-D04AD839680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97FDDB-F824-4A4E-870F-BC4312CA326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84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7C960-F7A5-4C35-8EC5-D796F2240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87" y="1375938"/>
            <a:ext cx="9410061" cy="26161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«Роль дополнительного образования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в системе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воспитательной работе колледжа»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2487E5-F3C4-4E49-9030-745DA9A37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7268" y="4548250"/>
            <a:ext cx="6987645" cy="1442192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r"/>
            <a:r>
              <a:rPr lang="ru-RU" sz="4000" b="1" i="1" dirty="0">
                <a:solidFill>
                  <a:schemeClr val="tx1"/>
                </a:solidFill>
              </a:rPr>
              <a:t>Голубева Марина Алексеевна- </a:t>
            </a:r>
          </a:p>
          <a:p>
            <a:pPr algn="r"/>
            <a:r>
              <a:rPr lang="ru-RU" sz="4000" b="1" i="1" dirty="0">
                <a:solidFill>
                  <a:schemeClr val="tx1"/>
                </a:solidFill>
              </a:rPr>
              <a:t>заместитель директора по воспитательной работе</a:t>
            </a:r>
          </a:p>
          <a:p>
            <a:pPr algn="r"/>
            <a:r>
              <a:rPr lang="ru-RU" sz="4000" b="1" i="1" dirty="0">
                <a:solidFill>
                  <a:schemeClr val="tx1"/>
                </a:solidFill>
              </a:rPr>
              <a:t>ОГБПОУ "Костромской торгово-экономический колледж</a:t>
            </a:r>
            <a:r>
              <a:rPr lang="ru-RU" sz="4000" i="1" dirty="0">
                <a:solidFill>
                  <a:schemeClr val="tx1"/>
                </a:solidFill>
              </a:rPr>
              <a:t>" </a:t>
            </a:r>
            <a:endParaRPr lang="ru-RU" sz="4000" dirty="0">
              <a:solidFill>
                <a:schemeClr val="tx1"/>
              </a:solidFill>
            </a:endParaRPr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B45C5B-3380-43FD-BC8F-244251B6C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19" y="0"/>
            <a:ext cx="3407381" cy="24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5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881C6-4218-420C-B647-8546C9C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75" y="2458192"/>
            <a:ext cx="10058400" cy="3194462"/>
          </a:xfrm>
        </p:spPr>
        <p:txBody>
          <a:bodyPr>
            <a:normAutofit/>
          </a:bodyPr>
          <a:lstStyle/>
          <a:p>
            <a:pPr algn="r"/>
            <a:r>
              <a:rPr lang="ru-RU" sz="3100" b="1" i="1" dirty="0">
                <a:solidFill>
                  <a:srgbClr val="002060"/>
                </a:solidFill>
              </a:rPr>
              <a:t>Как-то посетил человек мудреца и попросил его: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>" Прошу! Научи меня отличать правду - от лжи, </a:t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>красоту - от безобразия.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>Научи меня радоваться жизни!...</a:t>
            </a:r>
            <a:br>
              <a:rPr lang="ru-RU" sz="3100" b="1" i="1" dirty="0">
                <a:solidFill>
                  <a:srgbClr val="002060"/>
                </a:solidFill>
              </a:rPr>
            </a:b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>И мудрец научил человека танцевать!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65D36A-E724-4802-8CE5-DDA70D011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5" y="126300"/>
            <a:ext cx="28575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40246-1F8E-4DF6-8709-DFD33497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61" y="304807"/>
            <a:ext cx="9524010" cy="10608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</a:rPr>
              <a:t>Какие задачи решает дополнительное образование в воспитательной системе колледжа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0E79D8-9C70-4025-8966-CE8C5966D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23" y="4512623"/>
            <a:ext cx="2448377" cy="1808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0E9F6-EB04-4551-AEB2-8E25192FE14B}"/>
              </a:ext>
            </a:extLst>
          </p:cNvPr>
          <p:cNvSpPr txBox="1"/>
          <p:nvPr/>
        </p:nvSpPr>
        <p:spPr>
          <a:xfrm>
            <a:off x="676894" y="2043697"/>
            <a:ext cx="11234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2800" dirty="0"/>
              <a:t>обеспечивает внеурочную занятость подростков в различных видах деятельности</a:t>
            </a:r>
          </a:p>
          <a:p>
            <a:r>
              <a:rPr lang="ru-RU" sz="2800" dirty="0"/>
              <a:t>-раскрывает и развивает потенциал личности</a:t>
            </a:r>
          </a:p>
          <a:p>
            <a:r>
              <a:rPr lang="ru-RU" sz="2800" dirty="0"/>
              <a:t>-помогает пробудить дремлющие нравственные силы и человеческие эмоции (с помощью  средств искусства)</a:t>
            </a:r>
          </a:p>
          <a:p>
            <a:r>
              <a:rPr lang="ru-RU" sz="2800" dirty="0"/>
              <a:t>-позволяет подростку прочувствовать чужую боль и проблемы</a:t>
            </a:r>
          </a:p>
          <a:p>
            <a:r>
              <a:rPr lang="ru-RU" sz="2800" dirty="0"/>
              <a:t>-регулирует собственные эмоции</a:t>
            </a:r>
          </a:p>
          <a:p>
            <a:r>
              <a:rPr lang="ru-RU" sz="2800" dirty="0"/>
              <a:t>-развивает дисциплинированность</a:t>
            </a:r>
          </a:p>
        </p:txBody>
      </p:sp>
    </p:spTree>
    <p:extLst>
      <p:ext uri="{BB962C8B-B14F-4D97-AF65-F5344CB8AC3E}">
        <p14:creationId xmlns:p14="http://schemas.microsoft.com/office/powerpoint/2010/main" val="213284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24DDC-B789-485D-BA9D-D1D5FA9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83" y="91748"/>
            <a:ext cx="10058400" cy="9889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Направления общеобразовательных развивающих программ   в ОГБПОУ «КТЭК»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646CC15-4734-43D5-A8CD-1DA6D8B41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66" y="3976255"/>
            <a:ext cx="2881745" cy="288174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2A32F2-7C74-412E-BE83-391FA3A8A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" y="4704275"/>
            <a:ext cx="2845027" cy="21337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109686-EC7A-4991-95DA-9437B6B4F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65" y="4455773"/>
            <a:ext cx="3259044" cy="2654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F6F544-2657-41C8-9922-68465A4D2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93" y="1264057"/>
            <a:ext cx="3310247" cy="21996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65763-1557-403B-9EDE-F84271A89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75" y="1264057"/>
            <a:ext cx="3310247" cy="2199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57CF22-A8D7-41A4-B06B-3CF9BFCF9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65" y="2363878"/>
            <a:ext cx="3259044" cy="20454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EBD6D2-13E5-4B76-BFF9-75B979B12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16" y="583679"/>
            <a:ext cx="2266201" cy="15101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0421A5-48F3-40AE-A911-1F4505429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0" y="692153"/>
            <a:ext cx="2298967" cy="12931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E76523-0032-4415-976D-2C180E57A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9" y="2687296"/>
            <a:ext cx="2298967" cy="17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4FD3C-28D2-43AF-9857-9FDC2C73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7" y="104910"/>
            <a:ext cx="10386159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</a:rPr>
              <a:t>Возможности, которые получает обучающий или слушатель, занимающийся </a:t>
            </a:r>
            <a:br>
              <a:rPr lang="ru-RU" sz="3200" b="1" dirty="0">
                <a:solidFill>
                  <a:srgbClr val="920000"/>
                </a:solidFill>
              </a:rPr>
            </a:br>
            <a:r>
              <a:rPr lang="ru-RU" sz="3200" b="1" dirty="0">
                <a:solidFill>
                  <a:srgbClr val="920000"/>
                </a:solidFill>
              </a:rPr>
              <a:t>по программам дополнительного образования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BF98D5A-5091-4E8A-8E10-1151812FE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50" y="4662953"/>
            <a:ext cx="1627450" cy="163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3CFC5-A3A7-4D9B-9474-656F45C96311}"/>
              </a:ext>
            </a:extLst>
          </p:cNvPr>
          <p:cNvSpPr txBox="1"/>
          <p:nvPr/>
        </p:nvSpPr>
        <p:spPr>
          <a:xfrm>
            <a:off x="839584" y="1864426"/>
            <a:ext cx="11115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2000" dirty="0"/>
              <a:t>1) свобода выбора направлений деятельности, педагога, общеразвивающей программы;</a:t>
            </a:r>
          </a:p>
          <a:p>
            <a:pPr algn="just" fontAlgn="t"/>
            <a:r>
              <a:rPr lang="ru-RU" sz="2000" dirty="0"/>
              <a:t>2) коллектив единомышленников;</a:t>
            </a:r>
          </a:p>
          <a:p>
            <a:pPr algn="just" fontAlgn="t"/>
            <a:r>
              <a:rPr lang="ru-RU" sz="2000" dirty="0"/>
              <a:t>3) «выравнивание» стартовых возможностей личности;</a:t>
            </a:r>
          </a:p>
          <a:p>
            <a:pPr algn="just" fontAlgn="t"/>
            <a:r>
              <a:rPr lang="ru-RU" sz="2000" dirty="0"/>
              <a:t>4) успешная социализация и адаптация в ОУ (для первокурсников);</a:t>
            </a:r>
          </a:p>
          <a:p>
            <a:pPr algn="just" fontAlgn="t"/>
            <a:r>
              <a:rPr lang="ru-RU" sz="2000" dirty="0"/>
              <a:t>5) самовыражение;</a:t>
            </a:r>
          </a:p>
          <a:p>
            <a:pPr algn="just" fontAlgn="t"/>
            <a:r>
              <a:rPr lang="ru-RU" sz="2000" dirty="0"/>
              <a:t>6) систематизация интересов подростка, ориентируя его на будущую профессиональную деятельность;</a:t>
            </a:r>
          </a:p>
          <a:p>
            <a:pPr algn="just" fontAlgn="t"/>
            <a:r>
              <a:rPr lang="ru-RU" sz="2000" dirty="0"/>
              <a:t>7) создание ситуации успеха для студента;</a:t>
            </a:r>
          </a:p>
          <a:p>
            <a:pPr algn="just" fontAlgn="t"/>
            <a:r>
              <a:rPr lang="ru-RU" sz="2000" dirty="0"/>
              <a:t>8) особые взаимоотношения подростка и педагога (сотрудничество, сотворчество, индивидуальный подход, «разговор по душам»);</a:t>
            </a:r>
          </a:p>
          <a:p>
            <a:pPr algn="just" fontAlgn="t"/>
            <a:r>
              <a:rPr lang="ru-RU" sz="2000" dirty="0"/>
              <a:t>9) наставничество «студент-студенту»;</a:t>
            </a:r>
          </a:p>
          <a:p>
            <a:pPr algn="just" fontAlgn="t"/>
            <a:r>
              <a:rPr lang="ru-RU" sz="2000" dirty="0"/>
              <a:t>10) развитие по индивидуальному маршруту /движение на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05297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08CB-32EC-439D-94F6-E5B867AB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273132"/>
            <a:ext cx="10058400" cy="10379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920000"/>
                </a:solidFill>
              </a:rPr>
              <a:t>Педагогическая целесообразность программ</a:t>
            </a:r>
            <a:br>
              <a:rPr lang="ru-RU" sz="3200" b="1" dirty="0">
                <a:solidFill>
                  <a:srgbClr val="920000"/>
                </a:solidFill>
              </a:rPr>
            </a:br>
            <a:r>
              <a:rPr lang="ru-RU" sz="3200" b="1" dirty="0">
                <a:solidFill>
                  <a:srgbClr val="920000"/>
                </a:solidFill>
              </a:rPr>
              <a:t> заключается: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12D73-8B9F-415D-851E-A8C2EA6D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304" y="1880448"/>
            <a:ext cx="10058400" cy="402336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1) выбором дальнейшего жизненного пути, самоопределения, которые становятся тем эмоциональным центром жизненной ситуации, вокруг которого начинают вращаться и вся деятельность, все интересы;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2) возросшей актуальностью поиска друзей, единомышленников, возрастание  потребности  в сотрудничестве с людьми, укреплении  связей  со своей социальной группой;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3) установлением психологической независимости во всех сферах: в моральных суждениях, этических  взглядах, поступках;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4) возникновением потребности разобраться в себе и окружающем, найти смысл происходящего и собственного существования.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30F2F-803C-420D-A518-D2C432461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50"/>
            <a:ext cx="2280062" cy="16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4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5714A-6CAC-4745-9F65-A24C4509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36" y="96598"/>
            <a:ext cx="10058400" cy="8059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</a:rPr>
              <a:t>Необходимо обратить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8A16A-F00C-4298-8D85-B9124F84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36" y="1104406"/>
            <a:ext cx="10659291" cy="5478867"/>
          </a:xfrm>
        </p:spPr>
        <p:txBody>
          <a:bodyPr/>
          <a:lstStyle/>
          <a:p>
            <a:pPr algn="just"/>
            <a:r>
              <a:rPr lang="ru-RU" dirty="0"/>
              <a:t>1) Дополнительные общеобразовательные программы-  могут быть представлены на различные векторы личностного развития: социально-педагогическое, художественное, естественно-научное, техническое, туристско-краеведческое, физкультурно-спортивное).</a:t>
            </a:r>
          </a:p>
          <a:p>
            <a:pPr algn="just"/>
            <a:r>
              <a:rPr lang="ru-RU" dirty="0"/>
              <a:t>2)Обеспечение доступности участия, выбора по интересам, гибкости форматов и содержания дополнительного образования, отвечающего образовательным запросам студентов.</a:t>
            </a:r>
          </a:p>
          <a:p>
            <a:pPr algn="just"/>
            <a:r>
              <a:rPr lang="ru-RU" dirty="0"/>
              <a:t>3)Формирование особой образовательной среды, дружественной к участникам, обладающей характеристиками неформального и </a:t>
            </a:r>
            <a:r>
              <a:rPr lang="ru-RU" dirty="0" err="1"/>
              <a:t>информального</a:t>
            </a:r>
            <a:r>
              <a:rPr lang="ru-RU" dirty="0"/>
              <a:t>, открытого образования. Возможно – привлечение студентов в качестве соавторов реализуемых образовательных программ дополнительного образования.</a:t>
            </a:r>
          </a:p>
          <a:p>
            <a:pPr algn="just"/>
            <a:r>
              <a:rPr lang="ru-RU" dirty="0"/>
              <a:t>4)Вовлечение в реализацию дополнительных образовательных программ различных социальных партнеров, использование сетевых форм для содействия освоения студентом реальных общественных отношений и встраивания обучающихся в структуру будущей жизнедеятельности. </a:t>
            </a:r>
          </a:p>
          <a:p>
            <a:pPr algn="just"/>
            <a:r>
              <a:rPr lang="ru-RU" dirty="0"/>
              <a:t>5) Развивающаяся сфера дополнительного образования на базе организаций среднего профессионального образования становится сегодня уникальной площадкой поиска и самореализации не только для студентов, но и для школьников.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BA44C7-42F9-416C-87EC-B8D5553F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11036" cy="13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0BE32-0C46-42D1-A848-AA31A75C4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85" y="6226745"/>
            <a:ext cx="3835730" cy="6312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B52DD-74B1-4DA7-9678-380A35B6A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55" y="0"/>
            <a:ext cx="9528296" cy="63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605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66781C-E07E-4036-9E30-FB11EB127A5C}"/>
</file>

<file path=customXml/itemProps2.xml><?xml version="1.0" encoding="utf-8"?>
<ds:datastoreItem xmlns:ds="http://schemas.openxmlformats.org/officeDocument/2006/customXml" ds:itemID="{41551226-7469-4003-B910-EBA08D9555AE}"/>
</file>

<file path=customXml/itemProps3.xml><?xml version="1.0" encoding="utf-8"?>
<ds:datastoreItem xmlns:ds="http://schemas.openxmlformats.org/officeDocument/2006/customXml" ds:itemID="{187C2807-FCAF-4926-BEFE-D1A5274AD55E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</TotalTime>
  <Words>486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Ретро</vt:lpstr>
      <vt:lpstr>«Роль дополнительного образования  в системе  воспитательной работе колледжа» </vt:lpstr>
      <vt:lpstr>Как-то посетил человек мудреца и попросил его: " Прошу! Научи меня отличать правду - от лжи,  красоту - от безобразия. Научи меня радоваться жизни!...  И мудрец научил человека танцевать! </vt:lpstr>
      <vt:lpstr>Какие задачи решает дополнительное образование в воспитательной системе колледжа</vt:lpstr>
      <vt:lpstr>Направления общеобразовательных развивающих программ   в ОГБПОУ «КТЭК» </vt:lpstr>
      <vt:lpstr>Возможности, которые получает обучающий или слушатель, занимающийся  по программам дополнительного образования</vt:lpstr>
      <vt:lpstr> Педагогическая целесообразность программ  заключается: </vt:lpstr>
      <vt:lpstr>Необходимо обратить внимание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дополнительного образования в системе  воспитательной работе колледжа» </dc:title>
  <dc:creator>Марина  Голубева</dc:creator>
  <cp:lastModifiedBy>Марина  Голубева</cp:lastModifiedBy>
  <cp:revision>25</cp:revision>
  <dcterms:created xsi:type="dcterms:W3CDTF">2022-02-08T10:32:29Z</dcterms:created>
  <dcterms:modified xsi:type="dcterms:W3CDTF">2022-02-10T10:16:58Z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