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6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2"/>
  </p:notesMasterIdLst>
  <p:handoutMasterIdLst>
    <p:handoutMasterId r:id="rId23"/>
  </p:handoutMasterIdLst>
  <p:sldIdLst>
    <p:sldId id="510" r:id="rId2"/>
    <p:sldId id="511" r:id="rId3"/>
    <p:sldId id="512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23" r:id="rId15"/>
    <p:sldId id="524" r:id="rId16"/>
    <p:sldId id="525" r:id="rId17"/>
    <p:sldId id="526" r:id="rId18"/>
    <p:sldId id="527" r:id="rId19"/>
    <p:sldId id="528" r:id="rId20"/>
    <p:sldId id="529" r:id="rId21"/>
  </p:sldIdLst>
  <p:sldSz cx="9144000" cy="6858000" type="screen4x3"/>
  <p:notesSz cx="6797675" cy="9926638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0449" autoAdjust="0"/>
  </p:normalViewPr>
  <p:slideViewPr>
    <p:cSldViewPr snapToGrid="0">
      <p:cViewPr varScale="1">
        <p:scale>
          <a:sx n="70" d="100"/>
          <a:sy n="7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19E9-AB45-4228-BF12-DEBF8B9110F2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35B4-594F-49A8-8209-8041F98E8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763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12755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99175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45765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836033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76154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9163" y="746125"/>
            <a:ext cx="4960937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24060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60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41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16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842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991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287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0424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6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72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42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53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028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8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51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" r="1221"/>
          <a:stretch/>
        </p:blipFill>
        <p:spPr>
          <a:xfrm flipH="1">
            <a:off x="1217069" y="1562538"/>
            <a:ext cx="7099347" cy="438674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35695" y="1088741"/>
            <a:ext cx="7164288" cy="41031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</a:endParaRP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936646" y="523758"/>
            <a:ext cx="7920880" cy="38202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/>
              <a:t>Итоги мониторинга реализации региональной программы </a:t>
            </a:r>
          </a:p>
          <a:p>
            <a:pPr algn="ctr"/>
            <a:r>
              <a:rPr lang="ru-RU" sz="2800" b="1" dirty="0"/>
              <a:t>«Духовно-нравственное воспитание и образование детей и молодежи Костромской области на 2020-2022 годы» за 2020г.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31762" y="5382833"/>
            <a:ext cx="90047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Проректор по научно-методической работе ОГБОУ ДПО «КОИРО»</a:t>
            </a:r>
          </a:p>
          <a:p>
            <a:pPr algn="r">
              <a:defRPr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Николаева Т.В.,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к.п.н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12923" y="6030021"/>
            <a:ext cx="1323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25.03.2021г.</a:t>
            </a:r>
          </a:p>
        </p:txBody>
      </p:sp>
    </p:spTree>
    <p:extLst>
      <p:ext uri="{BB962C8B-B14F-4D97-AF65-F5344CB8AC3E}">
        <p14:creationId xmlns:p14="http://schemas.microsoft.com/office/powerpoint/2010/main" xmlns="" val="2010702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520923" y="2607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образование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84976" cy="4104456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С 2007 года программа </a:t>
            </a:r>
            <a:r>
              <a:rPr lang="ru-RU" sz="2400" b="1" dirty="0"/>
              <a:t>«Социокультурные истоки», «Истоки мастерства»</a:t>
            </a:r>
            <a:r>
              <a:rPr lang="ru-RU" sz="2400" dirty="0"/>
              <a:t> реализуется в профессиональных образовательных организациях. Общее количество учреждений составляет </a:t>
            </a:r>
            <a:r>
              <a:rPr lang="ru-RU" sz="2400" b="1" dirty="0"/>
              <a:t>84%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С 2018 года для профиля «Начальное образование» Института педагогики и психологии Костромского государственного университета  введена дисциплина «Методика преподавания курса ОРКСЭ».   </a:t>
            </a:r>
          </a:p>
          <a:p>
            <a:pPr algn="just"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0507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84976" cy="410445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Количество семей, вовлеченных в мероприятия, направленные на сохранение отечественных культурно-исторических традиций и духовных ценностей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26 038 семей.</a:t>
            </a:r>
          </a:p>
          <a:p>
            <a:pPr algn="just">
              <a:defRPr/>
            </a:pPr>
            <a:r>
              <a:rPr lang="ru-RU" sz="2400" dirty="0"/>
              <a:t>Количество образовательных организаций всех видов и типов, вовлеченных в мероприятия по обеспечению духовной безопасности личности, семьи и государства, профилактике религиозного экстремизма, разжигания межнациональной розни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440 (82%).</a:t>
            </a:r>
          </a:p>
          <a:p>
            <a:pPr algn="just">
              <a:defRPr/>
            </a:pPr>
            <a:r>
              <a:rPr lang="ru-RU" sz="2400" dirty="0"/>
              <a:t>Количество обучающихся, принявших участие в исследовательских, краеведческих и научных работах по культурно-историческому и духовному краеведению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2735 (2%).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20923" y="2607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009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569666"/>
            <a:ext cx="8856984" cy="4595639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400" dirty="0"/>
              <a:t>Количество педагогов, прошедших курсы повышения квалификации по духовно-нравственному направлению в 2020г.-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33%</a:t>
            </a:r>
          </a:p>
          <a:p>
            <a:pPr algn="just">
              <a:defRPr/>
            </a:pPr>
            <a:r>
              <a:rPr lang="ru-RU" sz="2400" dirty="0" smtClean="0"/>
              <a:t>Создание </a:t>
            </a:r>
            <a:r>
              <a:rPr lang="ru-RU" sz="2400" dirty="0"/>
              <a:t>при муниципальных методических службах методических объединений учителей предметов духовно-нравственного цикла (ОРКСЭ, Истоки, ОДНКНР, «Нравственные основы семейной жизни»)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54%</a:t>
            </a:r>
          </a:p>
          <a:p>
            <a:pPr algn="just">
              <a:defRPr/>
            </a:pPr>
            <a:r>
              <a:rPr lang="ru-RU" sz="2400" dirty="0" smtClean="0"/>
              <a:t>Проведение </a:t>
            </a:r>
            <a:r>
              <a:rPr lang="ru-RU" sz="2400" dirty="0"/>
              <a:t>муниципальных семинаров, методических объединений педагогов с демонстрацией мероприятий по духовно-нравственному воспитанию и образованию, сотрудничеству с семьей в базовых образовательных организациях муниципалитета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19 </a:t>
            </a:r>
            <a:r>
              <a:rPr lang="ru-RU" sz="2400" dirty="0"/>
              <a:t>муниципалитетах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(68%)  </a:t>
            </a:r>
            <a:r>
              <a:rPr lang="ru-RU" sz="2400" dirty="0"/>
              <a:t>(</a:t>
            </a:r>
            <a:r>
              <a:rPr lang="ru-RU" sz="2400" b="1" i="1" dirty="0"/>
              <a:t>не проводились </a:t>
            </a:r>
            <a:r>
              <a:rPr lang="ru-RU" sz="2400" i="1" dirty="0"/>
              <a:t>– г. Галич, </a:t>
            </a:r>
            <a:r>
              <a:rPr lang="ru-RU" sz="2400" i="1" dirty="0" err="1"/>
              <a:t>Кадыйский</a:t>
            </a:r>
            <a:r>
              <a:rPr lang="ru-RU" sz="2400" i="1" dirty="0"/>
              <a:t>, </a:t>
            </a:r>
            <a:r>
              <a:rPr lang="ru-RU" sz="2400" i="1" dirty="0" err="1"/>
              <a:t>Межевской</a:t>
            </a:r>
            <a:r>
              <a:rPr lang="ru-RU" sz="2400" i="1" dirty="0"/>
              <a:t>, Октябрьский, </a:t>
            </a:r>
            <a:r>
              <a:rPr lang="ru-RU" sz="2400" i="1" dirty="0" err="1"/>
              <a:t>Парфеньевский</a:t>
            </a:r>
            <a:r>
              <a:rPr lang="ru-RU" sz="2400" i="1" dirty="0"/>
              <a:t>, </a:t>
            </a:r>
            <a:r>
              <a:rPr lang="ru-RU" sz="2400" i="1" dirty="0" err="1"/>
              <a:t>Поназыревский</a:t>
            </a:r>
            <a:r>
              <a:rPr lang="ru-RU" sz="2400" i="1" dirty="0"/>
              <a:t>, </a:t>
            </a:r>
            <a:r>
              <a:rPr lang="ru-RU" sz="2400" i="1" dirty="0" err="1"/>
              <a:t>Солигаличский</a:t>
            </a:r>
            <a:r>
              <a:rPr lang="ru-RU" sz="2400" i="1" dirty="0"/>
              <a:t>, </a:t>
            </a:r>
            <a:r>
              <a:rPr lang="ru-RU" sz="2400" i="1" dirty="0" err="1"/>
              <a:t>Судиславский</a:t>
            </a:r>
            <a:r>
              <a:rPr lang="ru-RU" sz="2400" i="1" dirty="0"/>
              <a:t> и </a:t>
            </a:r>
            <a:r>
              <a:rPr lang="ru-RU" sz="2400" i="1" dirty="0" err="1"/>
              <a:t>Шарьинский</a:t>
            </a:r>
            <a:r>
              <a:rPr lang="ru-RU" sz="2400" i="1" dirty="0"/>
              <a:t> районы).</a:t>
            </a:r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86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0" y="1767264"/>
            <a:ext cx="8965000" cy="4533842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sz="2400" dirty="0"/>
              <a:t>Организация и проведение семинаров с руководителями общественных молодежных организаций и руководителями структур по делам молодежи районов и городов области по проблемам духовно-нравственного просвещения молодежи –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муниципалитетах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(18%) </a:t>
            </a:r>
            <a:r>
              <a:rPr lang="ru-RU" sz="2400" dirty="0"/>
              <a:t>- </a:t>
            </a:r>
            <a:r>
              <a:rPr lang="ru-RU" sz="2200" i="1" dirty="0"/>
              <a:t>г. Шарья, </a:t>
            </a:r>
            <a:r>
              <a:rPr lang="ru-RU" sz="2200" i="1" dirty="0" err="1"/>
              <a:t>Вохомский</a:t>
            </a:r>
            <a:r>
              <a:rPr lang="ru-RU" sz="2200" i="1" dirty="0"/>
              <a:t>, Галичский, </a:t>
            </a:r>
            <a:r>
              <a:rPr lang="ru-RU" sz="2200" i="1" dirty="0" err="1"/>
              <a:t>Чухломский</a:t>
            </a:r>
            <a:r>
              <a:rPr lang="ru-RU" sz="2200" i="1" dirty="0"/>
              <a:t> и </a:t>
            </a:r>
            <a:r>
              <a:rPr lang="ru-RU" sz="2200" i="1" dirty="0" err="1"/>
              <a:t>Шарьинский</a:t>
            </a:r>
            <a:r>
              <a:rPr lang="ru-RU" sz="2200" i="1" dirty="0"/>
              <a:t> районы</a:t>
            </a:r>
            <a:r>
              <a:rPr lang="ru-RU" sz="2400" dirty="0"/>
              <a:t>.</a:t>
            </a:r>
          </a:p>
          <a:p>
            <a:r>
              <a:rPr lang="ru-RU" sz="2400" dirty="0"/>
              <a:t>Количество в ОО:</a:t>
            </a:r>
          </a:p>
          <a:p>
            <a:pPr marL="0" indent="0">
              <a:buNone/>
            </a:pPr>
            <a:r>
              <a:rPr lang="ru-RU" sz="2400" dirty="0"/>
              <a:t>	- учебных кабинетов духовно-нравственной тематики -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68 (27%)</a:t>
            </a:r>
          </a:p>
          <a:p>
            <a:pPr marL="0" indent="0">
              <a:buNone/>
            </a:pPr>
            <a:r>
              <a:rPr lang="ru-RU" sz="2400" dirty="0"/>
              <a:t>	- уголков духовно-нравственной тематики-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348 (99%)</a:t>
            </a:r>
          </a:p>
          <a:p>
            <a:pPr marL="0" indent="0">
              <a:buNone/>
            </a:pPr>
            <a:r>
              <a:rPr lang="ru-RU" sz="2400" dirty="0"/>
              <a:t>	- музейных экспонатов духовно-нравственной тематики -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9507</a:t>
            </a:r>
          </a:p>
          <a:p>
            <a:r>
              <a:rPr lang="ru-RU" sz="2400" dirty="0"/>
              <a:t>Количество в ДОО:</a:t>
            </a:r>
          </a:p>
          <a:p>
            <a:pPr marL="0" indent="0">
              <a:buNone/>
            </a:pPr>
            <a:r>
              <a:rPr lang="ru-RU" sz="2400" dirty="0"/>
              <a:t>	- уголков духовно-нравственной тематики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670 (280%)</a:t>
            </a:r>
          </a:p>
          <a:p>
            <a:pPr marL="0" indent="0">
              <a:buNone/>
            </a:pPr>
            <a:r>
              <a:rPr lang="ru-RU" sz="2400" dirty="0"/>
              <a:t>	- музейных экспонатов духовно-нравственной тематики -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1466</a:t>
            </a:r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219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43718" y="2011707"/>
            <a:ext cx="8784976" cy="453384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Создание информационного контента по духовно-нравственному направлению в ОО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20 муниципалитетах (70%)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– (</a:t>
            </a:r>
            <a:r>
              <a:rPr lang="ru-RU" sz="2400" b="1" dirty="0"/>
              <a:t>нет</a:t>
            </a:r>
            <a:r>
              <a:rPr lang="ru-RU" sz="2400" dirty="0"/>
              <a:t> </a:t>
            </a:r>
            <a:r>
              <a:rPr lang="ru-RU" sz="2400" i="1" dirty="0" err="1"/>
              <a:t>Кадыйский</a:t>
            </a:r>
            <a:r>
              <a:rPr lang="ru-RU" sz="2400" i="1" dirty="0"/>
              <a:t>, </a:t>
            </a:r>
            <a:r>
              <a:rPr lang="ru-RU" sz="2400" i="1" dirty="0" err="1"/>
              <a:t>Межевской</a:t>
            </a:r>
            <a:r>
              <a:rPr lang="ru-RU" sz="2400" i="1" dirty="0"/>
              <a:t>, Октябрьский, </a:t>
            </a:r>
            <a:r>
              <a:rPr lang="ru-RU" sz="2400" i="1" dirty="0" err="1"/>
              <a:t>Парфеньевский</a:t>
            </a:r>
            <a:r>
              <a:rPr lang="ru-RU" sz="2400" i="1" dirty="0"/>
              <a:t>, </a:t>
            </a:r>
            <a:r>
              <a:rPr lang="ru-RU" sz="2400" i="1" dirty="0" err="1"/>
              <a:t>Поназыревский</a:t>
            </a:r>
            <a:r>
              <a:rPr lang="ru-RU" sz="2400" i="1" dirty="0"/>
              <a:t>, </a:t>
            </a:r>
            <a:r>
              <a:rPr lang="ru-RU" sz="2400" i="1" dirty="0" err="1"/>
              <a:t>Пыщугский</a:t>
            </a:r>
            <a:r>
              <a:rPr lang="ru-RU" sz="2400" i="1" dirty="0"/>
              <a:t>, </a:t>
            </a:r>
            <a:r>
              <a:rPr lang="ru-RU" sz="2400" i="1" dirty="0" err="1"/>
              <a:t>Судиславский</a:t>
            </a:r>
            <a:r>
              <a:rPr lang="ru-RU" sz="2400" i="1" dirty="0"/>
              <a:t> и </a:t>
            </a:r>
            <a:r>
              <a:rPr lang="ru-RU" sz="2400" i="1" dirty="0" err="1"/>
              <a:t>Шарьинский</a:t>
            </a:r>
            <a:r>
              <a:rPr lang="ru-RU" sz="2400" i="1" dirty="0"/>
              <a:t> районы).</a:t>
            </a:r>
          </a:p>
          <a:p>
            <a:pPr algn="just">
              <a:defRPr/>
            </a:pPr>
            <a:r>
              <a:rPr lang="ru-RU" sz="2400" dirty="0"/>
              <a:t>Создание информационно-методического банка опыта по духовно-нравственному воспитанию и образованию в муниципалитете, в т. ч. и  по сотрудничеству с семьей по проблемам духовно-нравственного развития и воспитания ребенка –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 14 муниципалитетах (48% )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– (</a:t>
            </a:r>
            <a:r>
              <a:rPr lang="ru-RU" sz="2400" b="1" dirty="0"/>
              <a:t>нет</a:t>
            </a:r>
            <a:r>
              <a:rPr lang="ru-RU" sz="2400" dirty="0"/>
              <a:t> </a:t>
            </a:r>
            <a:r>
              <a:rPr lang="ru-RU" sz="2000" dirty="0"/>
              <a:t>г. Галич, </a:t>
            </a:r>
            <a:r>
              <a:rPr lang="ru-RU" sz="2000" dirty="0" err="1"/>
              <a:t>Антроповский</a:t>
            </a:r>
            <a:r>
              <a:rPr lang="ru-RU" sz="2000" dirty="0"/>
              <a:t>, </a:t>
            </a:r>
            <a:r>
              <a:rPr lang="ru-RU" sz="2000" dirty="0" err="1"/>
              <a:t>Вохомский</a:t>
            </a:r>
            <a:r>
              <a:rPr lang="ru-RU" sz="2000" dirty="0"/>
              <a:t>, </a:t>
            </a:r>
            <a:r>
              <a:rPr lang="ru-RU" sz="2000" dirty="0" err="1"/>
              <a:t>Нея</a:t>
            </a:r>
            <a:r>
              <a:rPr lang="ru-RU" sz="2000" dirty="0"/>
              <a:t> и </a:t>
            </a:r>
            <a:r>
              <a:rPr lang="ru-RU" sz="2000" dirty="0" err="1"/>
              <a:t>Нейский</a:t>
            </a:r>
            <a:r>
              <a:rPr lang="ru-RU" sz="2000" dirty="0"/>
              <a:t>, </a:t>
            </a:r>
            <a:r>
              <a:rPr lang="ru-RU" sz="2000" dirty="0" err="1"/>
              <a:t>Кадыйский</a:t>
            </a:r>
            <a:r>
              <a:rPr lang="ru-RU" sz="2000" dirty="0"/>
              <a:t>, </a:t>
            </a:r>
            <a:r>
              <a:rPr lang="ru-RU" sz="2000" dirty="0" err="1"/>
              <a:t>Макарьевский</a:t>
            </a:r>
            <a:r>
              <a:rPr lang="ru-RU" sz="2000" dirty="0"/>
              <a:t>, </a:t>
            </a:r>
            <a:r>
              <a:rPr lang="ru-RU" sz="2000" dirty="0" err="1"/>
              <a:t>Межевской</a:t>
            </a:r>
            <a:r>
              <a:rPr lang="ru-RU" sz="2000" dirty="0"/>
              <a:t>, Октябрьский, </a:t>
            </a:r>
            <a:r>
              <a:rPr lang="ru-RU" sz="2000" i="1" dirty="0" err="1"/>
              <a:t>Парфеньевский</a:t>
            </a:r>
            <a:r>
              <a:rPr lang="ru-RU" sz="2000" i="1" dirty="0"/>
              <a:t>, </a:t>
            </a:r>
            <a:r>
              <a:rPr lang="ru-RU" sz="2000" i="1" dirty="0" err="1"/>
              <a:t>Поназыревский</a:t>
            </a:r>
            <a:r>
              <a:rPr lang="ru-RU" sz="2000" i="1" dirty="0"/>
              <a:t>, </a:t>
            </a:r>
            <a:r>
              <a:rPr lang="ru-RU" sz="2000" i="1" dirty="0" err="1"/>
              <a:t>Пыщугский</a:t>
            </a:r>
            <a:r>
              <a:rPr lang="ru-RU" sz="2000" i="1" dirty="0"/>
              <a:t>, </a:t>
            </a:r>
            <a:r>
              <a:rPr lang="ru-RU" sz="2000" i="1" dirty="0" err="1"/>
              <a:t>Солигаличский</a:t>
            </a:r>
            <a:r>
              <a:rPr lang="ru-RU" sz="2000" i="1" dirty="0"/>
              <a:t>, </a:t>
            </a:r>
            <a:r>
              <a:rPr lang="ru-RU" sz="2000" i="1" dirty="0" err="1"/>
              <a:t>Судиславский</a:t>
            </a:r>
            <a:r>
              <a:rPr lang="ru-RU" sz="2000" i="1" dirty="0"/>
              <a:t> и </a:t>
            </a:r>
            <a:r>
              <a:rPr lang="ru-RU" sz="2000" i="1" dirty="0" err="1"/>
              <a:t>Чухломский</a:t>
            </a:r>
            <a:r>
              <a:rPr lang="ru-RU" sz="2000" i="1" dirty="0"/>
              <a:t> районы).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579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631462"/>
            <a:ext cx="8784976" cy="453384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Количество созданных опорных, демонстрационных площадок по духовно-нравственному образованию в муниципалитете, площадок по  взаимодействию с семьей по духовно-нравственному направлению-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 12 муниципалитетах (41% )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2400" dirty="0"/>
              <a:t>г. Буй, Волгореченск, Галич, Кострома, Шарья, Нерехта и </a:t>
            </a:r>
            <a:r>
              <a:rPr lang="ru-RU" sz="2400" dirty="0" err="1"/>
              <a:t>Нерехтский</a:t>
            </a:r>
            <a:r>
              <a:rPr lang="ru-RU" sz="2400" dirty="0"/>
              <a:t>, </a:t>
            </a:r>
            <a:r>
              <a:rPr lang="ru-RU" sz="2400" dirty="0" err="1"/>
              <a:t>Буйский</a:t>
            </a:r>
            <a:r>
              <a:rPr lang="ru-RU" sz="2400" dirty="0"/>
              <a:t>, </a:t>
            </a:r>
            <a:r>
              <a:rPr lang="ru-RU" sz="2400" i="1" dirty="0" err="1"/>
              <a:t>Поназыревский</a:t>
            </a:r>
            <a:r>
              <a:rPr lang="ru-RU" sz="2400" i="1" dirty="0"/>
              <a:t>, </a:t>
            </a:r>
            <a:r>
              <a:rPr lang="ru-RU" sz="2400" i="1" dirty="0" err="1"/>
              <a:t>Судиславский</a:t>
            </a:r>
            <a:r>
              <a:rPr lang="ru-RU" sz="2400" i="1" dirty="0"/>
              <a:t> и </a:t>
            </a:r>
            <a:r>
              <a:rPr lang="ru-RU" sz="2400" i="1" dirty="0" err="1"/>
              <a:t>Шарьинский</a:t>
            </a:r>
            <a:r>
              <a:rPr lang="ru-RU" sz="2400" i="1" dirty="0"/>
              <a:t> районы</a:t>
            </a:r>
          </a:p>
          <a:p>
            <a:pPr marL="0" indent="0" algn="just">
              <a:buNone/>
              <a:defRPr/>
            </a:pPr>
            <a:endParaRPr lang="ru-RU" sz="2400" i="1" dirty="0"/>
          </a:p>
          <a:p>
            <a:pPr algn="just"/>
            <a:r>
              <a:rPr lang="ru-RU" sz="2400" dirty="0"/>
              <a:t>Количество участников  олимпиад: Основы православной культуры, «</a:t>
            </a:r>
            <a:r>
              <a:rPr lang="ru-RU" sz="2400" dirty="0" err="1"/>
              <a:t>Аксиос</a:t>
            </a:r>
            <a:r>
              <a:rPr lang="ru-RU" sz="2400" dirty="0"/>
              <a:t>», «Наше наследие»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3175 учащихся (4%)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80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631462"/>
            <a:ext cx="8784976" cy="4533842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1900" dirty="0"/>
              <a:t>Количество участников регионального этапа Всероссийского конкурса на соискание премии в области педагогики, воспитания и работы с детьми «За нравственный подвиг учителя» в 2020г. - 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</a:rPr>
              <a:t>17 педагогов из 6 </a:t>
            </a:r>
            <a:r>
              <a:rPr lang="ru-RU" sz="1900" dirty="0"/>
              <a:t>муниципальных образований Костромской области           </a:t>
            </a:r>
            <a:r>
              <a:rPr lang="ru-RU" sz="1900" i="1" dirty="0"/>
              <a:t>(г. Кострома, </a:t>
            </a:r>
            <a:r>
              <a:rPr lang="ru-RU" sz="1900" i="1" dirty="0" err="1"/>
              <a:t>Кадыйский</a:t>
            </a:r>
            <a:r>
              <a:rPr lang="ru-RU" sz="1900" i="1" dirty="0"/>
              <a:t>, Костромской, Островский,  </a:t>
            </a:r>
            <a:r>
              <a:rPr lang="ru-RU" sz="1900" i="1" dirty="0" err="1"/>
              <a:t>Судиславский</a:t>
            </a:r>
            <a:r>
              <a:rPr lang="ru-RU" sz="1900" i="1" dirty="0"/>
              <a:t>, </a:t>
            </a:r>
            <a:r>
              <a:rPr lang="ru-RU" sz="1900" i="1" dirty="0" err="1"/>
              <a:t>Чухломский</a:t>
            </a:r>
            <a:r>
              <a:rPr lang="ru-RU" sz="1900" i="1" dirty="0"/>
              <a:t>  муниципальные районы)</a:t>
            </a:r>
          </a:p>
          <a:p>
            <a:pPr marL="0" indent="0" algn="just">
              <a:buNone/>
              <a:defRPr/>
            </a:pPr>
            <a:r>
              <a:rPr lang="ru-RU" sz="1500" b="1" dirty="0"/>
              <a:t>Победители</a:t>
            </a:r>
            <a:r>
              <a:rPr lang="ru-RU" sz="1500" dirty="0"/>
              <a:t>: Макарова Любовь Александровна, заведующий, Филатова Татьяна Александровна, старший воспитатель  МАДОУ города Костромы «Детский сад №8»</a:t>
            </a:r>
          </a:p>
          <a:p>
            <a:pPr marL="0" indent="0" algn="just">
              <a:buNone/>
            </a:pPr>
            <a:r>
              <a:rPr lang="ru-RU" sz="1500" b="1" dirty="0"/>
              <a:t>Призеры:</a:t>
            </a:r>
            <a:r>
              <a:rPr lang="ru-RU" sz="1500" dirty="0"/>
              <a:t> Груздева Ирина Александровна, учитель истории и обществознания, Субботина Татьяна Борисовна, учитель русского языка и литературы МОУ «</a:t>
            </a:r>
            <a:r>
              <a:rPr lang="ru-RU" sz="1500" dirty="0" err="1"/>
              <a:t>Судиславская</a:t>
            </a:r>
            <a:r>
              <a:rPr lang="ru-RU" sz="1500" dirty="0"/>
              <a:t> СОШ» </a:t>
            </a:r>
            <a:r>
              <a:rPr lang="ru-RU" sz="1500" dirty="0" err="1"/>
              <a:t>Судиславского</a:t>
            </a:r>
            <a:r>
              <a:rPr lang="ru-RU" sz="1500" dirty="0"/>
              <a:t> муниципального района;</a:t>
            </a:r>
          </a:p>
          <a:p>
            <a:pPr marL="0" indent="0" algn="just">
              <a:buNone/>
            </a:pPr>
            <a:r>
              <a:rPr lang="ru-RU" sz="1500" b="1" dirty="0"/>
              <a:t>Призеры: </a:t>
            </a:r>
            <a:r>
              <a:rPr lang="ru-RU" sz="1500" dirty="0"/>
              <a:t>Степанова Татьяна Валентиновна, директор школы, </a:t>
            </a:r>
            <a:r>
              <a:rPr lang="ru-RU" sz="1500" dirty="0" err="1"/>
              <a:t>Кубашина</a:t>
            </a:r>
            <a:r>
              <a:rPr lang="ru-RU" sz="1500" dirty="0"/>
              <a:t> Ирина Александровна, учитель курса «Нравственные основы семейной жизни» МКОУ «</a:t>
            </a:r>
            <a:r>
              <a:rPr lang="ru-RU" sz="1500" dirty="0" err="1"/>
              <a:t>Кузьмищенская</a:t>
            </a:r>
            <a:r>
              <a:rPr lang="ru-RU" sz="1500" dirty="0"/>
              <a:t> СОШ» Костромского района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/>
              <a:t>Количество участников регионального тура межрегионального конкурса «Лучшая образовательная организация по созданию систему духовно-нравственного развития и воспитания «Вифлеемская звезда» - 2 ОО</a:t>
            </a:r>
          </a:p>
          <a:p>
            <a:pPr marL="0" indent="0" algn="just">
              <a:buNone/>
            </a:pPr>
            <a:r>
              <a:rPr lang="ru-RU" sz="1500" b="1" dirty="0"/>
              <a:t>Победители</a:t>
            </a:r>
            <a:r>
              <a:rPr lang="ru-RU" sz="1500" dirty="0"/>
              <a:t> в межрегиональном этапе (ЦФО) МКОУ «Никольская СОШ» Костромского муниципального района (директор: Якимова Наталья Леонидовна)</a:t>
            </a:r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36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34665" y="1803478"/>
            <a:ext cx="8784976" cy="453384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Количество участников в муниципальных Рождественских чтениях в 2020г. (дистанционный формат)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1161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/>
              <a:t>человек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(12%)</a:t>
            </a:r>
          </a:p>
          <a:p>
            <a:pPr marL="0" indent="0" algn="just">
              <a:buNone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dirty="0"/>
              <a:t>Количество участников в региональных Рождественских чтениях «Александр Невский: Запад и Восток, историческая память народа» в 2020г. (дистанционный формат)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489 (5%) </a:t>
            </a:r>
            <a:r>
              <a:rPr lang="ru-RU" sz="2400" dirty="0"/>
              <a:t>участников</a:t>
            </a:r>
          </a:p>
          <a:p>
            <a:pPr marL="0" indent="0" algn="just">
              <a:buNone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dirty="0"/>
              <a:t>Проведение цикла семинаров, круглых столов по вопросам обеспечения духовной безопасности личности, семьи, государства – в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64%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/>
              <a:t>муниципалитетов</a:t>
            </a:r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637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0851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Мероприятия по взаимодействию с родителями по различным аспектам духовно-нравственного воспитания детей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1075</a:t>
            </a:r>
            <a:r>
              <a:rPr lang="ru-RU" sz="2400" b="1" dirty="0"/>
              <a:t> (не проводится</a:t>
            </a:r>
            <a:r>
              <a:rPr lang="ru-RU" sz="2400" dirty="0"/>
              <a:t> - </a:t>
            </a:r>
            <a:r>
              <a:rPr lang="ru-RU" sz="2400" i="1" dirty="0" err="1"/>
              <a:t>Пыщугский</a:t>
            </a:r>
            <a:r>
              <a:rPr lang="ru-RU" sz="2400" i="1" dirty="0"/>
              <a:t> район</a:t>
            </a:r>
            <a:r>
              <a:rPr lang="ru-RU" sz="2400" dirty="0"/>
              <a:t>)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r>
              <a:rPr lang="ru-RU" sz="2400" dirty="0"/>
              <a:t>Количество учащихся, задействованных в деятельности волонтерских отрядов профессиональных образовательных организаций (духовно-нравственное направление)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2066 </a:t>
            </a:r>
            <a:r>
              <a:rPr lang="ru-RU" sz="2400" dirty="0"/>
              <a:t>учащихся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(3%)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r>
              <a:rPr lang="ru-RU" sz="2400" dirty="0"/>
              <a:t>Количество учащихся, вовлеченных в проект «Открывая двери храма» в образовательных организациях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2588 учащихся (4%)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183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631462"/>
            <a:ext cx="8784976" cy="453384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dirty="0"/>
              <a:t>Проведение в целевых группах районных и межрайонных просветительско-образовательных чтений духовно-нравственной тематики – в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8</a:t>
            </a:r>
            <a:r>
              <a:rPr lang="ru-RU" sz="2400" dirty="0"/>
              <a:t> муниципалитетах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(28%)</a:t>
            </a:r>
            <a:r>
              <a:rPr lang="ru-RU" sz="2400" dirty="0"/>
              <a:t>- </a:t>
            </a:r>
            <a:r>
              <a:rPr lang="ru-RU" sz="1800" i="1" dirty="0"/>
              <a:t>г. Буй, г. Волгореченск, г. Шарья, г. Кострома, </a:t>
            </a:r>
            <a:r>
              <a:rPr lang="ru-RU" sz="1800" i="1" dirty="0" err="1"/>
              <a:t>Буйский</a:t>
            </a:r>
            <a:r>
              <a:rPr lang="ru-RU" sz="1800" i="1" dirty="0"/>
              <a:t>, Нерехта и </a:t>
            </a:r>
            <a:r>
              <a:rPr lang="ru-RU" sz="1800" i="1" dirty="0" err="1"/>
              <a:t>Нерехтский</a:t>
            </a:r>
            <a:r>
              <a:rPr lang="ru-RU" sz="1800" i="1" dirty="0"/>
              <a:t>, </a:t>
            </a:r>
            <a:r>
              <a:rPr lang="ru-RU" sz="1800" i="1" dirty="0" err="1"/>
              <a:t>Парфеньевский</a:t>
            </a:r>
            <a:r>
              <a:rPr lang="ru-RU" sz="1800" i="1" dirty="0"/>
              <a:t>, </a:t>
            </a:r>
            <a:r>
              <a:rPr lang="ru-RU" sz="1800" i="1" dirty="0" err="1"/>
              <a:t>Шарьинский</a:t>
            </a:r>
            <a:r>
              <a:rPr lang="ru-RU" sz="1800" i="1" dirty="0"/>
              <a:t> районы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r>
              <a:rPr lang="ru-RU" sz="2400" dirty="0"/>
              <a:t>Количество учащихся, вовлеченных в проект «Открывая двери храма» в образовательных организациях –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2588 учащихся (4%)</a:t>
            </a:r>
          </a:p>
          <a:p>
            <a:pPr marL="0" indent="0" algn="just"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dirty="0"/>
              <a:t>Соглашения о сотрудничестве с православными приходами, благочиниями – 16 муниципалитетов </a:t>
            </a:r>
            <a:r>
              <a:rPr lang="ru-RU" sz="1800" i="1" dirty="0"/>
              <a:t>(г. Буй, г. Волгореченск, г. Галич, г. Кострома, г. </a:t>
            </a:r>
            <a:r>
              <a:rPr lang="ru-RU" sz="1800" i="1" dirty="0" err="1"/>
              <a:t>Мантурово</a:t>
            </a:r>
            <a:r>
              <a:rPr lang="ru-RU" sz="1800" i="1" dirty="0"/>
              <a:t>, г. Шарья, </a:t>
            </a:r>
            <a:r>
              <a:rPr lang="ru-RU" sz="1800" i="1" dirty="0" err="1"/>
              <a:t>Буйский</a:t>
            </a:r>
            <a:r>
              <a:rPr lang="ru-RU" sz="1800" i="1" dirty="0"/>
              <a:t>, Галичский, Костромской, </a:t>
            </a:r>
            <a:r>
              <a:rPr lang="ru-RU" sz="1600" i="1" dirty="0" err="1"/>
              <a:t>Красносельский</a:t>
            </a:r>
            <a:r>
              <a:rPr lang="ru-RU" sz="1600" i="1" dirty="0"/>
              <a:t>, </a:t>
            </a:r>
            <a:r>
              <a:rPr lang="ru-RU" sz="1600" i="1" dirty="0" err="1"/>
              <a:t>Макарьевский</a:t>
            </a:r>
            <a:r>
              <a:rPr lang="ru-RU" sz="1600" i="1" dirty="0"/>
              <a:t>, Островский, Нерехта и </a:t>
            </a:r>
            <a:r>
              <a:rPr lang="ru-RU" sz="1600" i="1" dirty="0" err="1"/>
              <a:t>Нерехтский</a:t>
            </a:r>
            <a:r>
              <a:rPr lang="ru-RU" sz="1600" i="1" dirty="0"/>
              <a:t>, </a:t>
            </a:r>
            <a:r>
              <a:rPr lang="ru-RU" sz="1600" i="1" dirty="0" err="1"/>
              <a:t>Судиславский</a:t>
            </a:r>
            <a:r>
              <a:rPr lang="ru-RU" sz="1600" i="1" dirty="0"/>
              <a:t>, </a:t>
            </a:r>
            <a:r>
              <a:rPr lang="ru-RU" sz="1600" i="1" dirty="0" err="1"/>
              <a:t>Солигаличский</a:t>
            </a:r>
            <a:r>
              <a:rPr lang="ru-RU" sz="1600" i="1" dirty="0"/>
              <a:t>, </a:t>
            </a:r>
            <a:r>
              <a:rPr lang="ru-RU" sz="1600" i="1" dirty="0" err="1"/>
              <a:t>Шарьинский</a:t>
            </a:r>
            <a:r>
              <a:rPr lang="ru-RU" sz="1600" i="1" dirty="0"/>
              <a:t>).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2527" y="-133195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мониторинга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99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" r="1221"/>
          <a:stretch/>
        </p:blipFill>
        <p:spPr>
          <a:xfrm flipH="1">
            <a:off x="1217069" y="1562538"/>
            <a:ext cx="7099347" cy="4386743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496988" y="1439500"/>
            <a:ext cx="8539507" cy="529627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dirty="0" smtClean="0"/>
              <a:t>Нормативные правовые </a:t>
            </a:r>
            <a:r>
              <a:rPr lang="ru-RU" sz="2000" dirty="0"/>
              <a:t>документы по духовно-нравственному </a:t>
            </a:r>
          </a:p>
          <a:p>
            <a:pPr algn="ctr">
              <a:defRPr/>
            </a:pPr>
            <a:r>
              <a:rPr lang="ru-RU" sz="2000" dirty="0"/>
              <a:t>воспитанию и образованию в РФ</a:t>
            </a:r>
          </a:p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/>
              <a:t>Федеральный закон «Об образовании в РФ»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altLang="ru-RU" dirty="0"/>
              <a:t>Федеральные государственные образовательные стандарты</a:t>
            </a: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/>
              <a:t>Концепция духовно-нравственного развития и воспитания личности гражданина России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altLang="ru-RU" dirty="0"/>
              <a:t>Стратегия развития воспитания в РФ на период до 2025г.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/>
              <a:t>Рекомендации Совета по Социальной политике Костромской областной Думы от 28 января 2016 г. (о реализации программ духовно-нравственной направленности на всех ступенях образования)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/>
              <a:t>Региональная Программа духовно-нравственного образования детей и молодежи Костромской области на 2020-2022гг.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Соглашение о сотрудничестве между Администрацией Костромской области и Костромской митрополией Русской Православной Церкви от 27 марта 2017г. № 27-д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930" y="-7482"/>
            <a:ext cx="7362650" cy="132556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Ключевая задача современной государственной </a:t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политики Российской Федерации - обеспечение </a:t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духовно-нравственного развития и воспитания личности и гражданина России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449345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1631462"/>
            <a:ext cx="8784976" cy="453384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	Необходимо продолжить деятельность по созданию </a:t>
            </a:r>
            <a:r>
              <a:rPr lang="ru-RU" sz="2400" b="1" dirty="0"/>
              <a:t>системы непрерывного духовно-нравственного воспитания и образования </a:t>
            </a:r>
            <a:r>
              <a:rPr lang="ru-RU" sz="2400" dirty="0"/>
              <a:t>детей и молодежи Костромской области </a:t>
            </a:r>
            <a:r>
              <a:rPr lang="ru-RU" sz="2400" b="1" dirty="0"/>
              <a:t>на основе отечественных культурных традиций и духовно-нравственных ценностей во всех образовательных организациях; </a:t>
            </a:r>
          </a:p>
          <a:p>
            <a:pPr algn="just"/>
            <a:r>
              <a:rPr lang="ru-RU" sz="2400" dirty="0"/>
              <a:t>более полно использовать эффективные возможности межведомственного взаимодействия, ресурсы общественных организаций и объединений; </a:t>
            </a:r>
          </a:p>
          <a:p>
            <a:pPr algn="just"/>
            <a:r>
              <a:rPr lang="ru-RU" sz="2400" dirty="0"/>
              <a:t>осуществлять поиск новых эффективных форм сотрудничества;</a:t>
            </a:r>
          </a:p>
          <a:p>
            <a:pPr algn="just"/>
            <a:r>
              <a:rPr lang="ru-RU" sz="2400" dirty="0"/>
              <a:t>осуществлять своевременный анализ социологических и мониторинговых исследований; </a:t>
            </a:r>
          </a:p>
          <a:p>
            <a:pPr algn="just"/>
            <a:r>
              <a:rPr lang="ru-RU" sz="2400" dirty="0"/>
              <a:t>развивать систему неформального взаимодействия с семьей по духовно-нравственному направлению.</a:t>
            </a: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840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627" y="324116"/>
            <a:ext cx="6995120" cy="95250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+mn-lt"/>
                <a:ea typeface="+mn-ea"/>
                <a:cs typeface="+mn-cs"/>
              </a:rPr>
              <a:t>РЕГИОНАЛЬНАЯ ПРОГРАММА </a:t>
            </a:r>
            <a:br>
              <a:rPr lang="ru-RU" sz="2000" b="1" dirty="0">
                <a:latin typeface="+mn-lt"/>
                <a:ea typeface="+mn-ea"/>
                <a:cs typeface="+mn-cs"/>
              </a:rPr>
            </a:br>
            <a:r>
              <a:rPr lang="ru-RU" sz="2000" b="1" dirty="0">
                <a:latin typeface="+mn-lt"/>
                <a:ea typeface="+mn-ea"/>
                <a:cs typeface="+mn-cs"/>
              </a:rPr>
              <a:t>«Духовно-нравственное воспитание и образование детей и молодежи Костромской области на 2020-2022 годы» </a:t>
            </a:r>
            <a:br>
              <a:rPr lang="ru-RU" sz="2000" b="1" dirty="0">
                <a:latin typeface="+mn-lt"/>
                <a:ea typeface="+mn-ea"/>
                <a:cs typeface="+mn-cs"/>
              </a:rPr>
            </a:br>
            <a:endParaRPr lang="ru-RU" sz="2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139" y="1638676"/>
            <a:ext cx="8464990" cy="48707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	В Костромском регионе сложился положительный опыт работы по </a:t>
            </a:r>
            <a:r>
              <a:rPr lang="ru-RU" sz="1800" dirty="0" smtClean="0"/>
              <a:t>духовно-нравственному </a:t>
            </a:r>
            <a:r>
              <a:rPr lang="ru-RU" sz="1800" dirty="0"/>
              <a:t>воспитанию и образованию подрастающего поколения. Необходимо продолжить деятельность в этом направлении во всех образовательных организациях, более полно использовать возможности межведомственного взаимодействия, ресурсы общественных организаций и объединений, развивая систему неформального взаимодействия с семьей, что позволит достигнуть проектируемого результата – эффективно действующей системы непрерывного духовно-нравственного воспитания и образования детей и молодежи Костромской области на основе отечественных культурных традиций и духовно-нравственных ценностей.</a:t>
            </a:r>
          </a:p>
          <a:p>
            <a:pPr marL="0" indent="0" algn="just">
              <a:buNone/>
            </a:pPr>
            <a:r>
              <a:rPr lang="ru-RU" sz="1800" dirty="0"/>
              <a:t>	Программа ориентирована на повышение общественного статуса духовно-нравственных ценностей, обновление содержания и структуры воспитания и образования детей и молодежи на основе отечественных традиций и современного опыта.</a:t>
            </a:r>
          </a:p>
          <a:p>
            <a:pPr marL="0" indent="0" algn="just">
              <a:buNone/>
            </a:pPr>
            <a:r>
              <a:rPr lang="ru-RU" sz="1800" dirty="0"/>
              <a:t>	Программа определяет цели, задачи и направления совершенствования организации духовно-нравственного воспитания и образования, а также первоочередные меры, связанные с созданием и развитием непрерывной системы духовно-нравственного воспитания и образования подрастающего поколения на основе согласования и своевременной координации организационно-управленческих решений, и действий различных ведомств и организаций.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157461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458071" y="1422393"/>
            <a:ext cx="8280919" cy="388843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РЕГИОНАЛЬНАЯ </a:t>
            </a:r>
            <a:r>
              <a:rPr lang="ru-RU" sz="2000" b="1" dirty="0"/>
              <a:t>ПРОГРАММА </a:t>
            </a:r>
            <a:br>
              <a:rPr lang="ru-RU" sz="2000" b="1" dirty="0"/>
            </a:br>
            <a:r>
              <a:rPr lang="ru-RU" sz="2000" b="1" dirty="0"/>
              <a:t>«Духовно-нравственное воспитание и образование детей и молодежи Костромской области на 2020-2022 годы» </a:t>
            </a:r>
            <a:br>
              <a:rPr lang="ru-RU" sz="2000" b="1" dirty="0"/>
            </a:br>
            <a:r>
              <a:rPr lang="ru-RU" sz="2000" dirty="0"/>
              <a:t>(</a:t>
            </a:r>
            <a:r>
              <a:rPr lang="ru-RU" sz="2000" i="1" dirty="0"/>
              <a:t>Приказ департамента образования и науки Костромской области </a:t>
            </a:r>
            <a:endParaRPr lang="ru-RU" sz="2000" i="1" dirty="0" smtClean="0"/>
          </a:p>
          <a:p>
            <a:pPr algn="ctr"/>
            <a:r>
              <a:rPr lang="ru-RU" sz="2000" i="1" dirty="0" smtClean="0"/>
              <a:t>от </a:t>
            </a:r>
            <a:r>
              <a:rPr lang="ru-RU" sz="2000" i="1" dirty="0"/>
              <a:t>«31» 12.2019г. </a:t>
            </a:r>
            <a:r>
              <a:rPr lang="ru-RU" sz="2000" i="1" dirty="0" smtClean="0"/>
              <a:t>№ </a:t>
            </a:r>
            <a:r>
              <a:rPr lang="ru-RU" sz="2000" i="1" dirty="0"/>
              <a:t>2443)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600" b="1" u="sng" dirty="0"/>
              <a:t>ЦЕЛЬ ПРОГРАММЫ</a:t>
            </a:r>
            <a:r>
              <a:rPr lang="ru-RU" sz="1600" dirty="0"/>
              <a:t>: </a:t>
            </a:r>
            <a:r>
              <a:rPr lang="ru-RU" sz="2000" dirty="0"/>
              <a:t>развитие системы духовно-нравственного воспитания и образования на основе отечественных культурных традиций и духовно-нравственных ценностей детей и молодежи Костромской области</a:t>
            </a:r>
          </a:p>
          <a:p>
            <a:pPr algn="ctr"/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1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5" cstate="print">
            <a:alphaModFix amt="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" r="1221"/>
          <a:stretch/>
        </p:blipFill>
        <p:spPr>
          <a:xfrm flipH="1">
            <a:off x="1217065" y="2420888"/>
            <a:ext cx="7099347" cy="3528392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467544" y="2420888"/>
            <a:ext cx="8568952" cy="302433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/>
              <a:t>РЕГИОНАЛЬНАЯ </a:t>
            </a:r>
            <a:r>
              <a:rPr lang="ru-RU" sz="2000" b="1" dirty="0"/>
              <a:t>ПРОГРАММА </a:t>
            </a:r>
            <a:br>
              <a:rPr lang="ru-RU" sz="2000" b="1" dirty="0"/>
            </a:br>
            <a:r>
              <a:rPr lang="ru-RU" sz="2000" b="1" dirty="0"/>
              <a:t>«Духовно-нравственное воспитание и образование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детей </a:t>
            </a:r>
            <a:r>
              <a:rPr lang="ru-RU" sz="2000" b="1" dirty="0"/>
              <a:t>и молодежи Костромской области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на </a:t>
            </a:r>
            <a:r>
              <a:rPr lang="ru-RU" sz="2000" b="1" dirty="0"/>
              <a:t>2020-2022 годы» </a:t>
            </a:r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r>
              <a:rPr lang="ru-RU" sz="1400" b="1" u="sng" dirty="0"/>
              <a:t>ЗАДАЧИ ПРОГРАММЫ:</a:t>
            </a:r>
          </a:p>
          <a:p>
            <a:pPr algn="just"/>
            <a:r>
              <a:rPr lang="ru-RU" sz="2000" b="1" dirty="0"/>
              <a:t>- возрождение и сохранение духовно-нравственных традиций семейных отношений, сохранение традиций семейных отношений, семейного воспитания; создание системы сотрудничества с семьей в области духовно-нравственного воспитания и образования;</a:t>
            </a:r>
          </a:p>
          <a:p>
            <a:pPr algn="just"/>
            <a:r>
              <a:rPr lang="ru-RU" sz="2000" b="1" dirty="0"/>
              <a:t>- приобщение детей и молодежи к духовным  ценностям традиционной отечественной культуры;</a:t>
            </a:r>
          </a:p>
          <a:p>
            <a:pPr algn="just"/>
            <a:r>
              <a:rPr lang="ru-RU" sz="2000" b="1" dirty="0"/>
              <a:t>-совершенствование методического, информационного, кадрового обеспечения системы духовно-нравственного образования и воспитания;</a:t>
            </a:r>
          </a:p>
          <a:p>
            <a:pPr algn="just"/>
            <a:r>
              <a:rPr lang="ru-RU" sz="2000" b="1" dirty="0"/>
              <a:t>- обеспечение духовной безопасности личности, профилактика религиозного экстремизма, разжигания межнациональной розни;</a:t>
            </a:r>
          </a:p>
          <a:p>
            <a:pPr algn="just"/>
            <a:r>
              <a:rPr lang="ru-RU" sz="2000" b="1" dirty="0"/>
              <a:t>- развитие волонтерского движения в области духовно-нравственного направления.</a:t>
            </a:r>
          </a:p>
          <a:p>
            <a:pPr algn="ctr"/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054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" r="1221"/>
          <a:stretch/>
        </p:blipFill>
        <p:spPr>
          <a:xfrm flipH="1">
            <a:off x="1217069" y="1562538"/>
            <a:ext cx="7099347" cy="4386743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179513" y="1700808"/>
            <a:ext cx="8856983" cy="410445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/>
              <a:t>РЕГИОНАЛЬНАЯ ПРОГРАММА </a:t>
            </a:r>
            <a:br>
              <a:rPr lang="ru-RU" sz="2000" b="1" dirty="0"/>
            </a:br>
            <a:r>
              <a:rPr lang="ru-RU" sz="2000" b="1" dirty="0"/>
              <a:t>«Духовно-нравственное воспитание и образование детей и молодежи Костромской области на 2020-2022 годы» </a:t>
            </a:r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  <a:p>
            <a:r>
              <a:rPr lang="ru-RU" sz="2000" b="1" u="sng" dirty="0"/>
              <a:t>Ожидаемые конечные результаты реализации программы:</a:t>
            </a:r>
          </a:p>
          <a:p>
            <a:pPr algn="just"/>
            <a:r>
              <a:rPr lang="ru-RU" sz="2000" dirty="0"/>
              <a:t>эффективно действующая </a:t>
            </a:r>
            <a:r>
              <a:rPr lang="ru-RU" sz="2000" b="1" dirty="0"/>
              <a:t>система непрерывного духовно-нравственного воспитания и образования </a:t>
            </a:r>
            <a:r>
              <a:rPr lang="ru-RU" sz="2000" dirty="0"/>
              <a:t>детей и молодежи Костромской области на основе отечественных культурных традиций и духовно-нравственных ценностей.</a:t>
            </a:r>
          </a:p>
          <a:p>
            <a:pPr algn="ctr"/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430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" r="1221"/>
          <a:stretch/>
        </p:blipFill>
        <p:spPr>
          <a:xfrm flipH="1">
            <a:off x="1217069" y="1562538"/>
            <a:ext cx="7099347" cy="4386743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0" y="953344"/>
            <a:ext cx="8905895" cy="590465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/>
              <a:t>Итоги мониторинга реализации </a:t>
            </a:r>
          </a:p>
          <a:p>
            <a:pPr algn="ctr"/>
            <a:r>
              <a:rPr lang="ru-RU" sz="2000" b="1" dirty="0"/>
              <a:t>региональной программы за </a:t>
            </a:r>
            <a:r>
              <a:rPr lang="ru-RU" sz="2000" b="1" dirty="0" smtClean="0"/>
              <a:t>2020 г</a:t>
            </a:r>
            <a:r>
              <a:rPr lang="ru-RU" sz="2000" b="1" dirty="0"/>
              <a:t>.</a:t>
            </a:r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algn="ctr"/>
            <a:endParaRPr lang="ru-RU" sz="2000" b="1" dirty="0"/>
          </a:p>
          <a:p>
            <a:pPr marL="457200" indent="-457200" algn="just">
              <a:buAutoNum type="arabicPeriod"/>
            </a:pPr>
            <a:r>
              <a:rPr lang="ru-RU" sz="2000" dirty="0"/>
              <a:t>Создание общественных советов по духовно-нравственному воспитанию и образованию детей и молодежи в муниципальных образованиях –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7 </a:t>
            </a:r>
            <a:r>
              <a:rPr lang="ru-RU" sz="2000" dirty="0"/>
              <a:t>муниципалитетов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(25%) </a:t>
            </a:r>
            <a:r>
              <a:rPr lang="ru-RU" sz="1600" i="1" dirty="0"/>
              <a:t>г. Буй, г. Шарья, </a:t>
            </a:r>
            <a:r>
              <a:rPr lang="ru-RU" sz="1600" i="1" dirty="0" err="1"/>
              <a:t>Буйский</a:t>
            </a:r>
            <a:r>
              <a:rPr lang="ru-RU" sz="1600" i="1" dirty="0"/>
              <a:t>, Островский, </a:t>
            </a:r>
            <a:r>
              <a:rPr lang="ru-RU" sz="1600" i="1" dirty="0" err="1"/>
              <a:t>Чухломский</a:t>
            </a:r>
            <a:r>
              <a:rPr lang="ru-RU" sz="1600" i="1" dirty="0"/>
              <a:t>, </a:t>
            </a:r>
            <a:r>
              <a:rPr lang="ru-RU" sz="1600" i="1" dirty="0" err="1"/>
              <a:t>Поназыревский</a:t>
            </a:r>
            <a:r>
              <a:rPr lang="ru-RU" sz="1600" i="1" dirty="0"/>
              <a:t>, </a:t>
            </a:r>
            <a:r>
              <a:rPr lang="ru-RU" sz="1600" i="1" dirty="0" err="1"/>
              <a:t>Пыщугский</a:t>
            </a:r>
            <a:r>
              <a:rPr lang="ru-RU" sz="1600" i="1" dirty="0"/>
              <a:t> районы.</a:t>
            </a:r>
          </a:p>
          <a:p>
            <a:pPr marL="457200" indent="-457200" algn="just">
              <a:buAutoNum type="arabicPeriod"/>
            </a:pPr>
            <a:endParaRPr lang="ru-RU" sz="1600" i="1" dirty="0"/>
          </a:p>
          <a:p>
            <a:pPr marL="457200" indent="-457200" algn="just">
              <a:buAutoNum type="arabicPeriod"/>
            </a:pPr>
            <a:r>
              <a:rPr lang="ru-RU" dirty="0"/>
              <a:t>Разработан план действий по духовно-нравственному направлению с учетом реализуемых вариативных программ духовно-нравственного воспитания и образования для детей и учащейся молодежи </a:t>
            </a:r>
            <a:r>
              <a:rPr lang="ru-RU" sz="1600" dirty="0"/>
              <a:t>- </a:t>
            </a:r>
            <a:r>
              <a:rPr lang="ru-RU" sz="1600" i="1" dirty="0"/>
              <a:t>в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26</a:t>
            </a:r>
            <a:r>
              <a:rPr lang="ru-RU" sz="1600" b="1" i="1" dirty="0"/>
              <a:t> </a:t>
            </a:r>
            <a:r>
              <a:rPr lang="ru-RU" sz="1600" dirty="0"/>
              <a:t>муниципалитетах, </a:t>
            </a:r>
            <a:r>
              <a:rPr lang="ru-RU" sz="1600" i="1" dirty="0"/>
              <a:t>кроме </a:t>
            </a:r>
            <a:r>
              <a:rPr lang="ru-RU" sz="1600" i="1" dirty="0" err="1"/>
              <a:t>Кадыйского</a:t>
            </a:r>
            <a:r>
              <a:rPr lang="ru-RU" sz="1600" i="1" dirty="0"/>
              <a:t>, </a:t>
            </a:r>
            <a:r>
              <a:rPr lang="ru-RU" sz="1600" i="1" dirty="0" err="1"/>
              <a:t>Кологривского</a:t>
            </a:r>
            <a:r>
              <a:rPr lang="ru-RU" sz="1600" i="1" dirty="0"/>
              <a:t> и </a:t>
            </a:r>
            <a:r>
              <a:rPr lang="ru-RU" sz="1600" i="1" dirty="0" err="1"/>
              <a:t>Межевского</a:t>
            </a:r>
            <a:r>
              <a:rPr lang="ru-RU" sz="1600" i="1" dirty="0"/>
              <a:t> районов.</a:t>
            </a:r>
          </a:p>
          <a:p>
            <a:pPr algn="just"/>
            <a:endParaRPr lang="ru-RU" sz="1600" dirty="0"/>
          </a:p>
          <a:p>
            <a:pPr marL="457200" indent="-457200" algn="just">
              <a:buAutoNum type="arabicPeriod"/>
            </a:pPr>
            <a:endParaRPr lang="ru-RU" sz="1600" i="1" dirty="0"/>
          </a:p>
          <a:p>
            <a:pPr marL="342900" indent="-342900" algn="just">
              <a:buAutoNum type="arabicPeriod"/>
            </a:pP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4802379"/>
            <a:ext cx="5178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56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215" y="1198010"/>
            <a:ext cx="8650434" cy="18722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/>
              <a:t>Количество </a:t>
            </a:r>
            <a:r>
              <a:rPr lang="ru-RU" sz="2200" dirty="0"/>
              <a:t>обучающихся в образовательных организациях всех видов и типов, вовлеченных в систему непрерывного духовно-нравственного воспитания и образования в </a:t>
            </a:r>
            <a:r>
              <a:rPr lang="ru-RU" sz="2200" dirty="0" smtClean="0"/>
              <a:t>Костромской области </a:t>
            </a:r>
            <a:r>
              <a:rPr lang="ru-RU" sz="2200" dirty="0"/>
              <a:t>- 85</a:t>
            </a:r>
            <a:r>
              <a:rPr lang="ru-RU" sz="2000" b="1" dirty="0"/>
              <a:t>%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306" y="3070219"/>
            <a:ext cx="8568952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marL="0" indent="0" algn="ctr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Дошкольное образование</a:t>
            </a:r>
            <a:endParaRPr lang="ru-RU" sz="1950" dirty="0"/>
          </a:p>
          <a:p>
            <a:pPr marL="0" indent="0" algn="just">
              <a:buNone/>
            </a:pPr>
            <a:r>
              <a:rPr lang="ru-RU" sz="1950" dirty="0"/>
              <a:t>Общий охват дошкольников программами духовно-нравственного воспитания составляет </a:t>
            </a:r>
            <a:r>
              <a:rPr lang="ru-RU" sz="1950" b="1" dirty="0">
                <a:solidFill>
                  <a:schemeClr val="tx2">
                    <a:lumMod val="75000"/>
                  </a:schemeClr>
                </a:solidFill>
              </a:rPr>
              <a:t>8309</a:t>
            </a:r>
            <a:r>
              <a:rPr lang="ru-RU" sz="1950" dirty="0"/>
              <a:t> воспитанников – </a:t>
            </a:r>
            <a:r>
              <a:rPr lang="ru-RU" sz="1950" b="1" dirty="0"/>
              <a:t>всего </a:t>
            </a:r>
            <a:r>
              <a:rPr lang="ru-RU" sz="1950" b="1" dirty="0">
                <a:solidFill>
                  <a:schemeClr val="tx2">
                    <a:lumMod val="75000"/>
                  </a:schemeClr>
                </a:solidFill>
              </a:rPr>
              <a:t>24%</a:t>
            </a:r>
          </a:p>
          <a:p>
            <a:pPr marL="0" indent="0" algn="just">
              <a:buNone/>
            </a:pPr>
            <a:endParaRPr lang="ru-RU" sz="1950" b="1" dirty="0"/>
          </a:p>
          <a:p>
            <a:pPr marL="0" indent="0" algn="just">
              <a:buNone/>
            </a:pPr>
            <a:r>
              <a:rPr lang="ru-RU" sz="1950" b="1" dirty="0"/>
              <a:t>Из них программа </a:t>
            </a:r>
            <a:r>
              <a:rPr lang="ru-RU" sz="2000" b="1" dirty="0"/>
              <a:t>«Социокультурные истоки» </a:t>
            </a:r>
            <a:r>
              <a:rPr lang="ru-RU" sz="2000" i="1" dirty="0"/>
              <a:t>–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79</a:t>
            </a:r>
            <a:r>
              <a:rPr lang="ru-RU" sz="2000" b="1" dirty="0"/>
              <a:t> </a:t>
            </a:r>
            <a:r>
              <a:rPr lang="ru-RU" sz="2000" dirty="0"/>
              <a:t>ДОО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(33%),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5295</a:t>
            </a:r>
            <a:r>
              <a:rPr lang="ru-RU" sz="2000" b="1" dirty="0"/>
              <a:t> </a:t>
            </a:r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/>
              <a:t>воспитанников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(15%)</a:t>
            </a:r>
          </a:p>
          <a:p>
            <a:pPr marL="0" indent="0" algn="just">
              <a:buNone/>
            </a:pPr>
            <a:endParaRPr lang="ru-RU" sz="2000" b="1" dirty="0"/>
          </a:p>
          <a:p>
            <a:pPr algn="just"/>
            <a:endParaRPr lang="ru-RU" sz="195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88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638618" y="2607"/>
            <a:ext cx="6768752" cy="1814247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/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</a:t>
            </a: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784976" cy="410445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1800" b="1" dirty="0"/>
              <a:t>«Основы религиозных культур и светской этики» </a:t>
            </a:r>
            <a:r>
              <a:rPr lang="ru-RU" sz="1800" dirty="0"/>
              <a:t>-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7533</a:t>
            </a:r>
            <a:r>
              <a:rPr lang="ru-RU" sz="1800" b="1" dirty="0"/>
              <a:t> </a:t>
            </a:r>
            <a:r>
              <a:rPr lang="ru-RU" sz="1800" dirty="0"/>
              <a:t>четвероклассника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100%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ru-RU" sz="1800" dirty="0"/>
              <a:t>(модули: «Основы православной культуры»- </a:t>
            </a:r>
            <a:r>
              <a:rPr lang="ru-RU" sz="1800" b="1" dirty="0"/>
              <a:t>4348</a:t>
            </a:r>
            <a:r>
              <a:rPr lang="ru-RU" sz="1800" dirty="0"/>
              <a:t> чел. (</a:t>
            </a:r>
            <a:r>
              <a:rPr lang="ru-RU" sz="1800" b="1" dirty="0"/>
              <a:t>58</a:t>
            </a:r>
            <a:r>
              <a:rPr lang="ru-RU" sz="1800" b="1" dirty="0">
                <a:sym typeface="Wingdings" pitchFamily="2" charset="2"/>
              </a:rPr>
              <a:t>%), </a:t>
            </a:r>
            <a:r>
              <a:rPr lang="ru-RU" sz="1800" dirty="0">
                <a:sym typeface="Wingdings" pitchFamily="2" charset="2"/>
              </a:rPr>
              <a:t>«Основы мировых религиозных культур»- </a:t>
            </a:r>
            <a:r>
              <a:rPr lang="ru-RU" sz="1800" b="1" dirty="0">
                <a:sym typeface="Wingdings" pitchFamily="2" charset="2"/>
              </a:rPr>
              <a:t>721 (9,6 %), </a:t>
            </a:r>
            <a:r>
              <a:rPr lang="ru-RU" sz="1800" dirty="0">
                <a:sym typeface="Wingdings" pitchFamily="2" charset="2"/>
              </a:rPr>
              <a:t>«Основы светской этики»-</a:t>
            </a:r>
            <a:r>
              <a:rPr lang="ru-RU" sz="1800" b="1" dirty="0">
                <a:sym typeface="Wingdings" pitchFamily="2" charset="2"/>
              </a:rPr>
              <a:t> 2453 (32,6 %), </a:t>
            </a:r>
            <a:r>
              <a:rPr lang="ru-RU" sz="1800" dirty="0">
                <a:sym typeface="Wingdings" pitchFamily="2" charset="2"/>
              </a:rPr>
              <a:t>«Основы исламской культуры»- </a:t>
            </a:r>
            <a:r>
              <a:rPr lang="ru-RU" sz="1800" b="1" dirty="0">
                <a:sym typeface="Wingdings" pitchFamily="2" charset="2"/>
              </a:rPr>
              <a:t>6</a:t>
            </a:r>
            <a:r>
              <a:rPr lang="ru-RU" sz="1800" dirty="0">
                <a:sym typeface="Wingdings" pitchFamily="2" charset="2"/>
              </a:rPr>
              <a:t> учащихся (0,06%);</a:t>
            </a:r>
            <a:endParaRPr lang="ru-RU" sz="1800" dirty="0"/>
          </a:p>
          <a:p>
            <a:pPr algn="just">
              <a:defRPr/>
            </a:pPr>
            <a:r>
              <a:rPr lang="ru-RU" sz="1800" b="1" dirty="0"/>
              <a:t>«Основы духовно-нравственной культуры народов России» </a:t>
            </a:r>
            <a:r>
              <a:rPr lang="ru-RU" sz="1800" b="1" i="1" dirty="0"/>
              <a:t>-</a:t>
            </a:r>
            <a:r>
              <a:rPr lang="ru-RU" sz="1800" i="1" dirty="0"/>
              <a:t> </a:t>
            </a:r>
            <a:r>
              <a:rPr lang="ru-RU" sz="1800" b="1" i="1" dirty="0">
                <a:solidFill>
                  <a:schemeClr val="tx2">
                    <a:lumMod val="75000"/>
                  </a:schemeClr>
                </a:solidFill>
              </a:rPr>
              <a:t>100%</a:t>
            </a:r>
            <a:r>
              <a:rPr lang="ru-RU" sz="1800" i="1" dirty="0"/>
              <a:t> в 5-х классах, </a:t>
            </a:r>
            <a:r>
              <a:rPr lang="ru-RU" sz="1800" b="1" i="1" dirty="0">
                <a:solidFill>
                  <a:schemeClr val="tx2">
                    <a:lumMod val="75000"/>
                  </a:schemeClr>
                </a:solidFill>
              </a:rPr>
              <a:t>91%</a:t>
            </a:r>
            <a:r>
              <a:rPr lang="ru-RU" sz="1800" i="1" dirty="0"/>
              <a:t> - в 6 классах  во всех образовательных организаций;</a:t>
            </a:r>
          </a:p>
          <a:p>
            <a:pPr algn="just">
              <a:defRPr/>
            </a:pPr>
            <a:r>
              <a:rPr lang="ru-RU" sz="1800" b="1" dirty="0"/>
              <a:t>«Истоки» (</a:t>
            </a:r>
            <a:r>
              <a:rPr lang="ru-RU" sz="1800" i="1" dirty="0"/>
              <a:t>авторы А.В. Камкин, И.А. Кузьмин</a:t>
            </a:r>
            <a:r>
              <a:rPr lang="ru-RU" sz="1800" b="1" dirty="0"/>
              <a:t>)- </a:t>
            </a:r>
            <a:r>
              <a:rPr lang="ru-RU" sz="1800" b="1" i="1" dirty="0">
                <a:solidFill>
                  <a:schemeClr val="tx2">
                    <a:lumMod val="75000"/>
                  </a:schemeClr>
                </a:solidFill>
              </a:rPr>
              <a:t>18753</a:t>
            </a:r>
            <a:r>
              <a:rPr lang="ru-RU" sz="1800" b="1" i="1" dirty="0"/>
              <a:t> </a:t>
            </a:r>
            <a:r>
              <a:rPr lang="ru-RU" sz="1800" i="1" dirty="0"/>
              <a:t>учащихся с 1-9 классы </a:t>
            </a:r>
            <a:r>
              <a:rPr lang="ru-RU" sz="1800" i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800" b="1" i="1" dirty="0">
                <a:solidFill>
                  <a:schemeClr val="tx2">
                    <a:lumMod val="75000"/>
                  </a:schemeClr>
                </a:solidFill>
              </a:rPr>
              <a:t>31%);</a:t>
            </a:r>
            <a:endParaRPr lang="ru-RU" sz="18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1800" b="1" dirty="0"/>
              <a:t>«Нравственные основы семейной жизни» - 23</a:t>
            </a:r>
            <a:r>
              <a:rPr lang="ru-RU" sz="1800" dirty="0"/>
              <a:t> (</a:t>
            </a:r>
            <a:r>
              <a:rPr lang="ru-RU" sz="1800" b="1" dirty="0"/>
              <a:t>79%) </a:t>
            </a:r>
            <a:r>
              <a:rPr lang="ru-RU" sz="1800" dirty="0"/>
              <a:t>муниципальных образований, </a:t>
            </a:r>
            <a:r>
              <a:rPr lang="ru-RU" sz="1800" b="1" dirty="0"/>
              <a:t>85 </a:t>
            </a:r>
            <a:r>
              <a:rPr lang="ru-RU" sz="1800" dirty="0"/>
              <a:t>школ</a:t>
            </a:r>
            <a:r>
              <a:rPr lang="ru-RU" sz="1800" b="1" dirty="0"/>
              <a:t> (30 %), 2487 старшеклассников (21%), </a:t>
            </a:r>
            <a:r>
              <a:rPr lang="ru-RU" sz="1800" dirty="0"/>
              <a:t>а также в </a:t>
            </a:r>
            <a:r>
              <a:rPr lang="ru-RU" sz="1800" b="1" dirty="0"/>
              <a:t>22 колледжах (88 %),</a:t>
            </a:r>
            <a:r>
              <a:rPr lang="ru-RU" sz="1800" dirty="0"/>
              <a:t> общий охват </a:t>
            </a:r>
            <a:r>
              <a:rPr lang="ru-RU" sz="1800" b="1" dirty="0"/>
              <a:t>студентов</a:t>
            </a:r>
            <a:r>
              <a:rPr lang="ru-RU" sz="1800" dirty="0"/>
              <a:t>- </a:t>
            </a:r>
            <a:r>
              <a:rPr lang="ru-RU" sz="1800" b="1" dirty="0"/>
              <a:t>2537;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всего-  5024 </a:t>
            </a:r>
            <a:r>
              <a:rPr lang="ru-RU" sz="1800" dirty="0"/>
              <a:t>школьника и студента.</a:t>
            </a:r>
          </a:p>
          <a:p>
            <a:pPr marL="0" indent="0" algn="just">
              <a:buNone/>
              <a:defRPr/>
            </a:pPr>
            <a:r>
              <a:rPr lang="ru-RU" sz="1800" b="1" u="sng" dirty="0"/>
              <a:t>Не ведется </a:t>
            </a:r>
            <a:r>
              <a:rPr lang="ru-RU" sz="1800" dirty="0"/>
              <a:t>курс «Нравственные основы семейной жизни» </a:t>
            </a:r>
            <a:r>
              <a:rPr lang="ru-RU" sz="1800" b="1" dirty="0"/>
              <a:t>- </a:t>
            </a:r>
            <a:r>
              <a:rPr lang="ru-RU" sz="1800" i="1" dirty="0"/>
              <a:t>в г. Волгореченске, Галичском, </a:t>
            </a:r>
            <a:r>
              <a:rPr lang="ru-RU" sz="1800" i="1" dirty="0" err="1"/>
              <a:t>Межевском</a:t>
            </a:r>
            <a:r>
              <a:rPr lang="ru-RU" sz="1800" i="1" dirty="0"/>
              <a:t>, Октябрьском и </a:t>
            </a:r>
            <a:r>
              <a:rPr lang="ru-RU" sz="1800" i="1" dirty="0" err="1"/>
              <a:t>Пыщугском</a:t>
            </a:r>
            <a:r>
              <a:rPr lang="ru-RU" sz="1800" i="1" dirty="0"/>
              <a:t> районах).( </a:t>
            </a:r>
            <a:r>
              <a:rPr lang="ru-RU" sz="1600" b="1" i="1" dirty="0"/>
              <a:t>Письмо департамента образования и науки Костромской области от 30.12.2019. № 11398 о «Преподавании учебного курса «Нравственные основы семейной жизни» в ОО Костромской области</a:t>
            </a:r>
            <a:r>
              <a:rPr lang="ru-RU" sz="1800" dirty="0"/>
              <a:t>).</a:t>
            </a:r>
            <a:endParaRPr lang="ru-RU" sz="1800" i="1" dirty="0"/>
          </a:p>
          <a:p>
            <a:pPr algn="just">
              <a:defRPr/>
            </a:pP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xmlns="" val="278675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c8984d5f14fa91c5257e71de10a04d541ecfdd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КОИРО">
    <a:dk1>
      <a:srgbClr val="181818"/>
    </a:dk1>
    <a:lt1>
      <a:srgbClr val="FFFFFF"/>
    </a:lt1>
    <a:dk2>
      <a:srgbClr val="3E6128"/>
    </a:dk2>
    <a:lt2>
      <a:srgbClr val="F2F2F2"/>
    </a:lt2>
    <a:accent1>
      <a:srgbClr val="338558"/>
    </a:accent1>
    <a:accent2>
      <a:srgbClr val="C00000"/>
    </a:accent2>
    <a:accent3>
      <a:srgbClr val="A5A5A5"/>
    </a:accent3>
    <a:accent4>
      <a:srgbClr val="2E481E"/>
    </a:accent4>
    <a:accent5>
      <a:srgbClr val="800000"/>
    </a:accent5>
    <a:accent6>
      <a:srgbClr val="323F4F"/>
    </a:accent6>
    <a:hlink>
      <a:srgbClr val="29401A"/>
    </a:hlink>
    <a:folHlink>
      <a:srgbClr val="C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9BD23C-9849-40A7-BC0A-7352A6792773}"/>
</file>

<file path=customXml/itemProps2.xml><?xml version="1.0" encoding="utf-8"?>
<ds:datastoreItem xmlns:ds="http://schemas.openxmlformats.org/officeDocument/2006/customXml" ds:itemID="{CE07E899-EFB1-49A8-8054-01F11965DE69}"/>
</file>

<file path=customXml/itemProps3.xml><?xml version="1.0" encoding="utf-8"?>
<ds:datastoreItem xmlns:ds="http://schemas.openxmlformats.org/officeDocument/2006/customXml" ds:itemID="{1EFDCDCD-0257-4DEF-A5B4-207A06239BC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1312</Words>
  <Application>Microsoft Office PowerPoint</Application>
  <PresentationFormat>Экран (4:3)</PresentationFormat>
  <Paragraphs>160</Paragraphs>
  <Slides>20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КОИРО2</vt:lpstr>
      <vt:lpstr>Слайд 1</vt:lpstr>
      <vt:lpstr>Ключевая задача современной государственной  политики Российской Федерации - обеспечение  духовно-нравственного развития и воспитания личности и гражданина России</vt:lpstr>
      <vt:lpstr>РЕГИОНАЛЬНАЯ ПРОГРАММА  «Духовно-нравственное воспитание и образование детей и молодежи Костромской области на 2020-2022 годы»  </vt:lpstr>
      <vt:lpstr>Слайд 4</vt:lpstr>
      <vt:lpstr>Слайд 5</vt:lpstr>
      <vt:lpstr>Слайд 6</vt:lpstr>
      <vt:lpstr>Слайд 7</vt:lpstr>
      <vt:lpstr>   Количество обучающихся в образовательных организациях всех видов и типов, вовлеченных в систему непрерывного духовно-нравственного воспитания и образования в Костромской области - 85%   </vt:lpstr>
      <vt:lpstr>  Общее образование </vt:lpstr>
      <vt:lpstr>   Профессиональное образование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   По итогам мониторинга 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Пользователь</cp:lastModifiedBy>
  <cp:revision>281</cp:revision>
  <cp:lastPrinted>2019-11-01T05:55:40Z</cp:lastPrinted>
  <dcterms:created xsi:type="dcterms:W3CDTF">2018-01-15T07:04:23Z</dcterms:created>
  <dcterms:modified xsi:type="dcterms:W3CDTF">2021-03-25T18:52:17Z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