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3" r:id="rId6"/>
    <p:sldId id="261" r:id="rId7"/>
    <p:sldId id="264" r:id="rId8"/>
    <p:sldId id="260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6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48401-30D0-4F5B-978C-0F43E19034D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CD2ED-18C3-4EB9-895F-CA77AE97A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4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D2ED-18C3-4EB9-895F-CA77AE97A4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0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5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9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7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7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9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4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0B86-6C19-47E0-A840-F066F0200ED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681B-AD92-4DE3-8919-7DD8FBD13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46737" y="92107"/>
            <a:ext cx="8733775" cy="5567400"/>
            <a:chOff x="446737" y="92107"/>
            <a:chExt cx="8733775" cy="5567400"/>
          </a:xfrm>
        </p:grpSpPr>
        <p:sp>
          <p:nvSpPr>
            <p:cNvPr id="4" name="TextBox 3"/>
            <p:cNvSpPr txBox="1"/>
            <p:nvPr/>
          </p:nvSpPr>
          <p:spPr>
            <a:xfrm>
              <a:off x="446737" y="2132856"/>
              <a:ext cx="8064896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«ТРАЕКТОРИЯ УСПЕХА 2030» 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entury Schoolbook" pitchFamily="18" charset="0"/>
                  <a:cs typeface="Cordia New" pitchFamily="34" charset="-34"/>
                </a:rPr>
                <a:t>в естественнонаучной направленности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entury Schoolbook" pitchFamily="18" charset="0"/>
                  <a:cs typeface="Cordia New" pitchFamily="34" charset="-34"/>
                </a:rPr>
                <a:t>(эколого-биологического профиль)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Century Schoolbook" pitchFamily="18" charset="0"/>
                <a:cs typeface="Cordia New" pitchFamily="34" charset="-34"/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entury Schoolbook" pitchFamily="18" charset="0"/>
                  <a:cs typeface="Cordia New" pitchFamily="34" charset="-34"/>
                </a:rPr>
                <a:t>«ОБНОВЛЕНИЕ СОДЕРЖАНИЯ ДОПОЛНИТЕЛЬНЫХ ОБЩЕОБРАЗОВАТЕЛЬНЫХ ПРОГРАММ»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Century Schoolbook" pitchFamily="18" charset="0"/>
                <a:cs typeface="Cordia New" pitchFamily="34" charset="-34"/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entury Schoolbook" pitchFamily="18" charset="0"/>
                  <a:cs typeface="Cordia New" pitchFamily="34" charset="-34"/>
                </a:rPr>
                <a:t>«СОЗДАНИЕ НОВЫХ МЕСТ 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entury Schoolbook" pitchFamily="18" charset="0"/>
                  <a:cs typeface="Cordia New" pitchFamily="34" charset="-34"/>
                </a:rPr>
                <a:t>ДОПОЛНИТЕЛЬНОГО ОБРАЗОВАНИЯ»</a:t>
              </a:r>
              <a:endParaRPr lang="ru-RU" dirty="0">
                <a:solidFill>
                  <a:srgbClr val="002060"/>
                </a:solidFill>
                <a:latin typeface="Century Schoolbook" pitchFamily="18" charset="0"/>
                <a:cs typeface="Cordia New" pitchFamily="34" charset="-34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408" y="188640"/>
              <a:ext cx="1340768" cy="134076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576" y="188640"/>
              <a:ext cx="1340768" cy="134076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035" y="92107"/>
              <a:ext cx="1549477" cy="15494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11960" y="5013176"/>
              <a:ext cx="4536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latin typeface="Century Schoolbook" pitchFamily="18" charset="0"/>
                </a:rPr>
                <a:t>Иванов Антон Михайлович, директор, методист ГБУ ЭБЦ «Следово»</a:t>
              </a:r>
              <a:endParaRPr lang="ru-RU" dirty="0">
                <a:solidFill>
                  <a:srgbClr val="002060"/>
                </a:solidFill>
                <a:latin typeface="Century Schoolboo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0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0" y="158217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ОСНОВНЫЕ НАПРАВЛЕНИЯ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ОБНОВЛЕНИЯ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СОДЕРЖАНИЯ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ДОПОЛНИТЕЛЬНЫХ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ОБЩЕОБРАЗОВАТЕЛЬНЫХ ПРОГРАММ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естественнонаучной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направленности 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на примере блока «ЛЕСНОЕ ДЕЛО»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Cordia New" pitchFamily="34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243408"/>
            <a:ext cx="1556792" cy="1556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172801-3D18-4841-A6FA-1D9B8D18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668" y="13863"/>
            <a:ext cx="4198714" cy="6871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636912"/>
            <a:ext cx="5760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генетика, постгеномные и биотехнологии;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механизация, беспилотные летальные аппараты, цифровые «прорывные» технологии и робототехника;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дистанционные методы мониторинга;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адаптация к изменениям климата;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таксация и лесоустройство;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предупреждение и ликвидация лесных пожаров и других ЧС в лесах;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лесовосстановление, предупреждение деградации и опустынивания;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биоэнергетика;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23528" y="17863"/>
            <a:ext cx="8784976" cy="6268816"/>
            <a:chOff x="323528" y="17863"/>
            <a:chExt cx="8784976" cy="6268816"/>
          </a:xfrm>
        </p:grpSpPr>
        <p:sp>
          <p:nvSpPr>
            <p:cNvPr id="2" name="TextBox 1"/>
            <p:cNvSpPr txBox="1"/>
            <p:nvPr/>
          </p:nvSpPr>
          <p:spPr>
            <a:xfrm>
              <a:off x="323528" y="17863"/>
              <a:ext cx="87849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ВНЕШНИЕ ПРЕДПОСЫЛКИ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ОБНОВЛЕНИЯ </a:t>
              </a:r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СОДЕРЖАНИЯ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ДОПОЛНИТЕЛЬНЫХ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ОБЩЕОБРАЗОВАТЕЛЬНЫХ ПРОГРАММ</a:t>
              </a:r>
            </a:p>
            <a:p>
              <a:pPr algn="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естественнонаучной направленности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3528" y="1700808"/>
              <a:ext cx="8784976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latin typeface="Century Schoolbook" pitchFamily="18" charset="0"/>
                </a:rPr>
                <a:t>Указ Президента РФ от 21 июля 2020 г. № 474 “О национальных целях развития Российской Федерации на период до 2030 года”</a:t>
              </a:r>
            </a:p>
            <a:p>
              <a:pPr algn="just"/>
              <a:r>
                <a:rPr lang="ru-RU" sz="1600" b="1" dirty="0">
                  <a:latin typeface="Century Schoolbook" pitchFamily="18" charset="0"/>
                </a:rPr>
                <a:t>Указ Президента Российской Федерации от 08.02.2021 № 76 "О мерах по реализации государственной научно-технической политики в области экологического развития Российской Федерации и климатических </a:t>
              </a:r>
              <a:r>
                <a:rPr lang="ru-RU" sz="1600" b="1" dirty="0" smtClean="0">
                  <a:latin typeface="Century Schoolbook" pitchFamily="18" charset="0"/>
                </a:rPr>
                <a:t>изменений«</a:t>
              </a:r>
              <a:endParaRPr lang="ru-RU" sz="1600" b="1" dirty="0">
                <a:latin typeface="Century Schoolbook" pitchFamily="18" charset="0"/>
              </a:endParaRPr>
            </a:p>
            <a:p>
              <a:r>
                <a:rPr lang="ru-RU" sz="1600" b="1" dirty="0" smtClean="0">
                  <a:latin typeface="Century Schoolbook" pitchFamily="18" charset="0"/>
                </a:rPr>
                <a:t>СТРАТЕГИЯ</a:t>
              </a:r>
              <a:r>
                <a:rPr lang="ru-RU" sz="1600" dirty="0" smtClean="0">
                  <a:latin typeface="Century Schoolbook" pitchFamily="18" charset="0"/>
                </a:rPr>
                <a:t> развития туризма в Российской Федерации на период до 2035 года, утвержденная распоряжением Правительства Российской Федерации от 20 сентября 2019 г. № 2129-р</a:t>
              </a:r>
            </a:p>
            <a:p>
              <a:r>
                <a:rPr lang="ru-RU" sz="1600" b="1" dirty="0" smtClean="0">
                  <a:latin typeface="Century Schoolbook" pitchFamily="18" charset="0"/>
                </a:rPr>
                <a:t>СТРАТЕГИЯ</a:t>
              </a:r>
              <a:r>
                <a:rPr lang="ru-RU" sz="1600" dirty="0" smtClean="0">
                  <a:latin typeface="Century Schoolbook" pitchFamily="18" charset="0"/>
                </a:rPr>
                <a:t> развития агропромышленного и рыбохозяйственного комплексов Российской Федерации на период до 2030 года, утвержденная распоряжением Правительства Российской Федерации от 12 апреля 2020 года N 993-р</a:t>
              </a:r>
              <a:br>
                <a:rPr lang="ru-RU" sz="1600" dirty="0" smtClean="0">
                  <a:latin typeface="Century Schoolbook" pitchFamily="18" charset="0"/>
                </a:rPr>
              </a:br>
              <a:r>
                <a:rPr lang="ru-RU" sz="1600" b="1" dirty="0" smtClean="0">
                  <a:latin typeface="Century Schoolbook" pitchFamily="18" charset="0"/>
                </a:rPr>
                <a:t>СТРАТЕГИЯ</a:t>
              </a:r>
              <a:r>
                <a:rPr lang="ru-RU" sz="1600" dirty="0" smtClean="0">
                  <a:latin typeface="Century Schoolbook" pitchFamily="18" charset="0"/>
                </a:rPr>
                <a:t> развития лесного комплекса Российской Федерации до 2030 года, утвержденная распоряжением Правительства Российской Федерации от 11 февраля 2021 г. № 312-р</a:t>
              </a:r>
            </a:p>
            <a:p>
              <a:r>
                <a:rPr lang="ru-RU" sz="1600" b="1" dirty="0" smtClean="0">
                  <a:latin typeface="Century Schoolbook" pitchFamily="18" charset="0"/>
                </a:rPr>
                <a:t>СТРАТЕГИЯ</a:t>
              </a:r>
              <a:r>
                <a:rPr lang="ru-RU" sz="1600" dirty="0" smtClean="0">
                  <a:latin typeface="Century Schoolbook" pitchFamily="18" charset="0"/>
                </a:rPr>
                <a:t> социально-экономического развития Российской Федерации с низким уровнем выбросов парниковых газов до 2050 года, утвержденная распоряжением Правительства Российской Федерации от 29 октября 2021 г. № 3052-р</a:t>
              </a:r>
              <a:endParaRPr lang="ru-RU" sz="1600" dirty="0">
                <a:latin typeface="Century Schoolboo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5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7863"/>
            <a:ext cx="9324528" cy="6723505"/>
            <a:chOff x="0" y="17863"/>
            <a:chExt cx="9324528" cy="67235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8534"/>
              <a:ext cx="9108504" cy="654283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23528" y="17863"/>
              <a:ext cx="87849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ВНЕШНИЕ ПРЕДПОСЫЛКИ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ОБНОВЛЕНИЯ </a:t>
              </a:r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СОДЕРЖАНИЯ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ДОПОЛНИТЕЛЬНЫХ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ОБЩЕОБРАЗОВАТЕЛЬНЫХ ПРОГРАММ</a:t>
              </a:r>
            </a:p>
            <a:p>
              <a:pPr algn="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естественнонаучной направленности</a:t>
              </a:r>
            </a:p>
            <a:p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16016" y="1340767"/>
              <a:ext cx="4389638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 smtClean="0">
                <a:solidFill>
                  <a:srgbClr val="002060"/>
                </a:solidFill>
                <a:latin typeface="Century Schoolbook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Century Schoolbook" pitchFamily="18" charset="0"/>
                </a:rPr>
                <a:t>НАЦПРОЕКТ «ЭКОЛОГИЯ»</a:t>
              </a:r>
              <a:endParaRPr lang="ru-RU" b="1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b="1" i="1" dirty="0" smtClean="0">
                  <a:solidFill>
                    <a:srgbClr val="002060"/>
                  </a:solidFill>
                  <a:latin typeface="Century Schoolbook" pitchFamily="18" charset="0"/>
                </a:rPr>
                <a:t>Сохранение </a:t>
              </a:r>
              <a:r>
                <a:rPr lang="ru-RU" sz="1600" b="1" i="1" dirty="0">
                  <a:solidFill>
                    <a:srgbClr val="002060"/>
                  </a:solidFill>
                  <a:latin typeface="Century Schoolbook" pitchFamily="18" charset="0"/>
                </a:rPr>
                <a:t>биологического разнообразия и развитие экологического </a:t>
              </a:r>
              <a:r>
                <a:rPr lang="ru-RU" sz="1600" b="1" i="1" dirty="0" smtClean="0">
                  <a:solidFill>
                    <a:srgbClr val="002060"/>
                  </a:solidFill>
                  <a:latin typeface="Century Schoolbook" pitchFamily="18" charset="0"/>
                </a:rPr>
                <a:t>туризма</a:t>
              </a:r>
              <a:endParaRPr lang="ru-RU" sz="1600" b="1" i="1" dirty="0">
                <a:solidFill>
                  <a:srgbClr val="002060"/>
                </a:solidFill>
                <a:latin typeface="Century Schoolbook" pitchFamily="18" charset="0"/>
              </a:endParaRP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ru-RU" sz="1600" b="1" i="1" dirty="0">
                  <a:solidFill>
                    <a:srgbClr val="002060"/>
                  </a:solidFill>
                  <a:latin typeface="Century Schoolbook" pitchFamily="18" charset="0"/>
                </a:rPr>
                <a:t>Сохранение уникальных </a:t>
              </a:r>
              <a:endParaRPr lang="ru-RU" sz="1600" b="1" i="1" dirty="0" smtClean="0">
                <a:solidFill>
                  <a:srgbClr val="002060"/>
                </a:solidFill>
                <a:latin typeface="Century Schoolbook" pitchFamily="18" charset="0"/>
              </a:endParaRPr>
            </a:p>
            <a:p>
              <a:pPr algn="r"/>
              <a:r>
                <a:rPr lang="ru-RU" sz="1600" b="1" i="1" dirty="0" smtClean="0">
                  <a:solidFill>
                    <a:srgbClr val="002060"/>
                  </a:solidFill>
                  <a:latin typeface="Century Schoolbook" pitchFamily="18" charset="0"/>
                </a:rPr>
                <a:t>водных </a:t>
              </a:r>
              <a:r>
                <a:rPr lang="ru-RU" sz="1600" b="1" i="1" dirty="0">
                  <a:solidFill>
                    <a:srgbClr val="002060"/>
                  </a:solidFill>
                  <a:latin typeface="Century Schoolbook" pitchFamily="18" charset="0"/>
                </a:rPr>
                <a:t>объектов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b="1" i="1" dirty="0">
                  <a:solidFill>
                    <a:srgbClr val="002060"/>
                  </a:solidFill>
                  <a:latin typeface="Century Schoolbook" pitchFamily="18" charset="0"/>
                </a:rPr>
                <a:t>Оздоровление </a:t>
              </a:r>
              <a:r>
                <a:rPr lang="ru-RU" sz="1600" b="1" i="1" dirty="0" smtClean="0">
                  <a:solidFill>
                    <a:srgbClr val="002060"/>
                  </a:solidFill>
                  <a:latin typeface="Century Schoolbook" pitchFamily="18" charset="0"/>
                </a:rPr>
                <a:t>Волги</a:t>
              </a:r>
              <a:endParaRPr lang="ru-RU" sz="1600" b="1" i="1" dirty="0">
                <a:solidFill>
                  <a:srgbClr val="002060"/>
                </a:solidFill>
                <a:latin typeface="Century Schoolbook" pitchFamily="18" charset="0"/>
              </a:endParaRP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ru-RU" sz="1600" b="1" i="1" dirty="0">
                  <a:solidFill>
                    <a:srgbClr val="002060"/>
                  </a:solidFill>
                  <a:latin typeface="Century Schoolbook" pitchFamily="18" charset="0"/>
                </a:rPr>
                <a:t>Сохранение лесов</a:t>
              </a:r>
            </a:p>
            <a:p>
              <a:pPr marL="1200150" lvl="2" indent="-285750">
                <a:buFont typeface="Arial" pitchFamily="34" charset="0"/>
                <a:buChar char="•"/>
              </a:pPr>
              <a:r>
                <a:rPr lang="ru-RU" sz="1600" b="1" i="1" dirty="0">
                  <a:solidFill>
                    <a:srgbClr val="002060"/>
                  </a:solidFill>
                  <a:latin typeface="Century Schoolbook" pitchFamily="18" charset="0"/>
                </a:rPr>
                <a:t>Комплексная </a:t>
              </a:r>
              <a:r>
                <a:rPr lang="ru-RU" sz="1600" b="1" i="1" dirty="0" smtClean="0">
                  <a:solidFill>
                    <a:srgbClr val="002060"/>
                  </a:solidFill>
                  <a:latin typeface="Century Schoolbook" pitchFamily="18" charset="0"/>
                </a:rPr>
                <a:t>система </a:t>
              </a:r>
              <a:r>
                <a:rPr lang="ru-RU" sz="1600" b="1" i="1" dirty="0">
                  <a:solidFill>
                    <a:srgbClr val="002060"/>
                  </a:solidFill>
                  <a:latin typeface="Century Schoolbook" pitchFamily="18" charset="0"/>
                </a:rPr>
                <a:t>обращения с твердыми коммунальными отходами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ru-RU" sz="1600" b="1" i="1" dirty="0">
                  <a:solidFill>
                    <a:srgbClr val="002060"/>
                  </a:solidFill>
                  <a:latin typeface="Century Schoolbook" pitchFamily="18" charset="0"/>
                </a:rPr>
                <a:t>Чистый воздух</a:t>
              </a:r>
            </a:p>
            <a:p>
              <a:endParaRPr lang="ru-RU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07904" y="5818038"/>
              <a:ext cx="543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002060"/>
                  </a:solidFill>
                  <a:latin typeface="Century Schoolbook" pitchFamily="18" charset="0"/>
                </a:rPr>
                <a:t>С 2022 года - Научное </a:t>
              </a:r>
              <a:r>
                <a:rPr lang="ru-RU" b="1" i="1" dirty="0">
                  <a:solidFill>
                    <a:srgbClr val="002060"/>
                  </a:solidFill>
                  <a:latin typeface="Century Schoolbook" pitchFamily="18" charset="0"/>
                </a:rPr>
                <a:t>обеспечение экологической деятельности, экологическое воспитание и просвещение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869160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1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7863"/>
            <a:ext cx="9144000" cy="6579489"/>
            <a:chOff x="0" y="17863"/>
            <a:chExt cx="9144000" cy="6579489"/>
          </a:xfrm>
        </p:grpSpPr>
        <p:sp>
          <p:nvSpPr>
            <p:cNvPr id="2" name="TextBox 1"/>
            <p:cNvSpPr txBox="1"/>
            <p:nvPr/>
          </p:nvSpPr>
          <p:spPr>
            <a:xfrm>
              <a:off x="323528" y="17863"/>
              <a:ext cx="87849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ВНЕШНИЕ ПРЕДПОСЫЛКИ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ОБНОВЛЕНИЯ </a:t>
              </a:r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СОДЕРЖАНИЯ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ДОПОЛНИТЕЛЬНЫХ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ОБЩЕОБРАЗОВАТЕЛЬНЫХ ПРОГРАММ</a:t>
              </a:r>
            </a:p>
            <a:p>
              <a:pPr algn="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естественнонаучной направленности</a:t>
              </a:r>
            </a:p>
            <a:p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85737"/>
              <a:ext cx="9144000" cy="5011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23528" y="17863"/>
            <a:ext cx="8784976" cy="5621899"/>
            <a:chOff x="323528" y="17863"/>
            <a:chExt cx="8784976" cy="5621899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17863"/>
              <a:ext cx="87849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ВНЕШНИЕ ПРЕДПОСЫЛКИ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ОБНОВЛЕНИЯ </a:t>
              </a:r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СОДЕРЖАНИЯ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ДОПОЛНИТЕЛЬНЫХ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ОБЩЕОБРАЗОВАТЕЛЬНЫХ ПРОГРАММ</a:t>
              </a:r>
            </a:p>
            <a:p>
              <a:pPr algn="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естественнонаучной направленности</a:t>
              </a:r>
            </a:p>
            <a:p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9918" y="2276872"/>
              <a:ext cx="85689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solidFill>
                    <a:srgbClr val="002060"/>
                  </a:solidFill>
                  <a:latin typeface="Century Schoolbook" pitchFamily="18" charset="0"/>
                </a:rPr>
                <a:t>Перечень профессий и специальностей среднего профессионального образования, необходимых для применения в области реализации приоритетных направлений модернизации и технологического развития экономики Российской Федерации</a:t>
              </a:r>
              <a:r>
                <a:rPr lang="ru-RU" dirty="0">
                  <a:solidFill>
                    <a:srgbClr val="002060"/>
                  </a:solidFill>
                  <a:latin typeface="Century Schoolbook" pitchFamily="18" charset="0"/>
                </a:rPr>
                <a:t>, утвержденный распоряжение Правительства Российской Федерации от 3 сентября 2021 г. № </a:t>
              </a:r>
              <a:r>
                <a:rPr lang="ru-RU" dirty="0" smtClean="0">
                  <a:solidFill>
                    <a:srgbClr val="002060"/>
                  </a:solidFill>
                  <a:latin typeface="Century Schoolbook" pitchFamily="18" charset="0"/>
                </a:rPr>
                <a:t>2443-р;</a:t>
              </a:r>
              <a:endParaRPr lang="ru-RU" dirty="0">
                <a:solidFill>
                  <a:srgbClr val="002060"/>
                </a:solidFill>
                <a:latin typeface="Century Schoolbook" pitchFamily="18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241254" y="4797152"/>
              <a:ext cx="6949524" cy="842610"/>
              <a:chOff x="934844" y="2139702"/>
              <a:chExt cx="6949524" cy="84261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34844" y="2139702"/>
                <a:ext cx="69495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002060"/>
                    </a:solidFill>
                    <a:latin typeface="Century Schoolbook" pitchFamily="18" charset="0"/>
                  </a:rPr>
                  <a:t>Код           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Century Schoolbook" pitchFamily="18" charset="0"/>
                  </a:rPr>
                  <a:t> 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Century Schoolbook" pitchFamily="18" charset="0"/>
                  </a:rPr>
                  <a:t>                           Наименование</a:t>
                </a:r>
                <a:endParaRPr lang="ru-RU" sz="1600" b="1" dirty="0">
                  <a:solidFill>
                    <a:srgbClr val="002060"/>
                  </a:solidFill>
                  <a:latin typeface="Century Schoolbook" pitchFamily="18" charset="0"/>
                </a:endParaRPr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043608" y="2509034"/>
                <a:ext cx="67687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936831" y="2643758"/>
                <a:ext cx="6768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002060"/>
                    </a:solidFill>
                    <a:latin typeface="Century Schoolbook" pitchFamily="18" charset="0"/>
                  </a:rPr>
                  <a:t>35.00.00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Century Schoolbook" pitchFamily="18" charset="0"/>
                  </a:rPr>
                  <a:t>                 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Century Schoolbook" pitchFamily="18" charset="0"/>
                  </a:rPr>
                  <a:t>Сельское, лесное и рыбное хозяйство   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Century Schoolbook" pitchFamily="18" charset="0"/>
                  </a:rPr>
                  <a:t>  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Century Schoolbook" pitchFamily="18" charset="0"/>
                  </a:rPr>
                  <a:t> </a:t>
                </a:r>
                <a:endParaRPr lang="ru-RU" sz="1600" b="1" dirty="0">
                  <a:solidFill>
                    <a:srgbClr val="002060"/>
                  </a:solidFill>
                  <a:latin typeface="Century Schoolbook" pitchFamily="18" charset="0"/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267744" y="2139702"/>
                <a:ext cx="0" cy="7920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1" y="188640"/>
            <a:ext cx="1891571" cy="18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23528" y="17863"/>
            <a:ext cx="8964488" cy="6939529"/>
            <a:chOff x="323528" y="17863"/>
            <a:chExt cx="8964488" cy="693952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5257111"/>
              <a:ext cx="5076056" cy="170028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3528" y="17863"/>
              <a:ext cx="87849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ВНЕШНИЕ ПРЕДПОСЫЛКИ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ОБНОВЛЕНИЯ </a:t>
              </a:r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СОДЕРЖАНИЯ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ДОПОЛНИТЕЛЬНЫХ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ОБЩЕОБРАЗОВАТЕЛЬНЫХ ПРОГРАММ</a:t>
              </a:r>
            </a:p>
            <a:p>
              <a:pPr algn="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естественнонаучной направленности</a:t>
              </a:r>
            </a:p>
            <a:p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16914"/>
              <a:ext cx="1584176" cy="182961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276871"/>
              <a:ext cx="1425991" cy="164813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553" y="2267238"/>
              <a:ext cx="1434327" cy="165776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276872"/>
              <a:ext cx="1425992" cy="164813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267239"/>
              <a:ext cx="1441295" cy="166581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481" y="2276872"/>
              <a:ext cx="1432959" cy="165618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789040"/>
              <a:ext cx="1379785" cy="159472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300" y="3789040"/>
              <a:ext cx="1319660" cy="152523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344" y="3780092"/>
              <a:ext cx="1327402" cy="153418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665289"/>
              <a:ext cx="1377272" cy="1591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3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3528" y="-322340"/>
            <a:ext cx="8784976" cy="7111743"/>
            <a:chOff x="323528" y="-322340"/>
            <a:chExt cx="8784976" cy="7111743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17863"/>
              <a:ext cx="87849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ВНЕШНИЕ ПРЕДПОСЫЛКИ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ОБНОВЛЕНИЯ </a:t>
              </a:r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СОДЕРЖАНИЯ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ДОПОЛНИТЕЛЬНЫХ </a:t>
              </a:r>
            </a:p>
            <a:p>
              <a:pPr algn="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ОБЩЕОБРАЗОВАТЕЛЬНЫХ ПРОГРАММ</a:t>
              </a:r>
            </a:p>
            <a:p>
              <a:pPr algn="r"/>
              <a:r>
                <a:rPr lang="ru-RU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  <a:cs typeface="Cordia New" pitchFamily="34" charset="-34"/>
                </a:rPr>
                <a:t>естественнонаучной направленности</a:t>
              </a:r>
            </a:p>
            <a:p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-322340"/>
              <a:ext cx="2915816" cy="218686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628800"/>
              <a:ext cx="8568952" cy="5160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65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48" y="0"/>
            <a:ext cx="2736304" cy="18860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30" y="158217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ВНУТРЕННИЕ УСТАНОВКИ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ОБНОВЛЕНИЯ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СОДЕРЖАНИЯ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ДОПОЛНИТЕЛЬНЫХ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ОБЩЕОБРАЗОВАТЕЛЬНЫХ ПРОГРАММ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Cordia New" pitchFamily="34" charset="-34"/>
              </a:rPr>
              <a:t>естественнонаучной направленности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736806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entury Schoolbook" pitchFamily="18" charset="0"/>
              </a:rPr>
              <a:t>В соответствии с Приказом Министерства просвещения Российской Федерации от 3 сентября 2019 г. № 467 «Об утверждении целевой модели развития региональных систем дополнительного образования детей» приоритетными задачами организации, реализующей дополнительные общеобразовательные программы, должны выступить: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обновление методов (технологий) и содержания образовательных программ дополнительного образования детей, повышение его вариативности, качества и доступности для разных категорий детей;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обеспечение подготовки и ранней профориентации будущих кадров для потребностей социально-экономического развития;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участие в развитии дополнительного образования детей организаций реального сектора экономики.</a:t>
            </a:r>
            <a:endParaRPr lang="ru-RU" sz="20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31907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15266" y="1844824"/>
            <a:ext cx="8748971" cy="4786402"/>
            <a:chOff x="-108520" y="186194"/>
            <a:chExt cx="8748971" cy="47864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555526"/>
              <a:ext cx="2160240" cy="21602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3568" y="186194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>
                  <a:solidFill>
                    <a:srgbClr val="002060"/>
                  </a:solidFill>
                  <a:latin typeface="Gilroy ExtraBold"/>
                </a:rPr>
                <a:t>Направления деятельности: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-108520" y="627534"/>
              <a:ext cx="6264696" cy="1698746"/>
              <a:chOff x="-252536" y="420499"/>
              <a:chExt cx="6264696" cy="1698746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2536" y="492810"/>
                <a:ext cx="1491630" cy="1491630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456806"/>
                <a:ext cx="1527634" cy="1527634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607077"/>
                <a:ext cx="1512168" cy="1512168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2367" y="508101"/>
                <a:ext cx="1415577" cy="1415577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456806"/>
                <a:ext cx="1527634" cy="1527634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6973" y="420499"/>
                <a:ext cx="1575187" cy="1575187"/>
              </a:xfrm>
              <a:prstGeom prst="rect">
                <a:avLst/>
              </a:prstGeom>
            </p:spPr>
          </p:pic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395536" y="2211710"/>
              <a:ext cx="5688632" cy="0"/>
            </a:xfrm>
            <a:prstGeom prst="line">
              <a:avLst/>
            </a:prstGeom>
            <a:ln w="63500" cmpd="tri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" y="2715766"/>
              <a:ext cx="2256830" cy="22568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5576" y="2213451"/>
              <a:ext cx="6264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002060"/>
                  </a:solidFill>
                  <a:latin typeface="Gilroy ExtraBold"/>
                </a:rPr>
                <a:t>Обобщенные направления </a:t>
              </a:r>
            </a:p>
            <a:p>
              <a:r>
                <a:rPr lang="ru-RU" b="1" i="1" dirty="0" smtClean="0">
                  <a:solidFill>
                    <a:srgbClr val="002060"/>
                  </a:solidFill>
                  <a:latin typeface="Gilroy ExtraBold"/>
                </a:rPr>
                <a:t>дополнительных общеобразовательных программ </a:t>
              </a:r>
              <a:endParaRPr lang="ru-RU" b="1" i="1" dirty="0">
                <a:solidFill>
                  <a:srgbClr val="002060"/>
                </a:solidFill>
                <a:latin typeface="Gilroy ExtraBold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23528" y="555526"/>
              <a:ext cx="5688632" cy="0"/>
            </a:xfrm>
            <a:prstGeom prst="line">
              <a:avLst/>
            </a:prstGeom>
            <a:ln w="63500" cmpd="tri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55776" y="2931790"/>
              <a:ext cx="60846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  <a:latin typeface="Gilroy ExtraBold"/>
                </a:rPr>
                <a:t>Структура и функции лесных экосистем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  <a:latin typeface="Gilroy ExtraBold"/>
                </a:rPr>
                <a:t>Мониторинг биологического разнообразия лесов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  <a:latin typeface="Gilroy ExtraBold"/>
                </a:rPr>
                <a:t>Основы устойчивого лесоуправления и лесопользования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  <a:latin typeface="Gilroy ExtraBold"/>
                </a:rPr>
                <a:t>Лес и климат</a:t>
              </a:r>
              <a:endParaRPr lang="ru-RU" sz="1600" dirty="0">
                <a:solidFill>
                  <a:srgbClr val="002060"/>
                </a:solidFill>
                <a:latin typeface="Gilroy ExtraBold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774097" y="4011910"/>
              <a:ext cx="5614327" cy="936105"/>
              <a:chOff x="2699792" y="4083917"/>
              <a:chExt cx="5614327" cy="93610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104" y="4086215"/>
                <a:ext cx="933807" cy="933807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792" y="4083918"/>
                <a:ext cx="936104" cy="936104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08" y="4083917"/>
                <a:ext cx="936105" cy="936105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0312" y="4086215"/>
                <a:ext cx="933807" cy="933807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4083918"/>
                <a:ext cx="936103" cy="936103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4083918"/>
                <a:ext cx="936103" cy="936103"/>
              </a:xfrm>
              <a:prstGeom prst="rect">
                <a:avLst/>
              </a:prstGeom>
            </p:spPr>
          </p:pic>
        </p:grpSp>
      </p:grpSp>
      <p:grpSp>
        <p:nvGrpSpPr>
          <p:cNvPr id="25" name="Группа 24"/>
          <p:cNvGrpSpPr/>
          <p:nvPr/>
        </p:nvGrpSpPr>
        <p:grpSpPr>
          <a:xfrm>
            <a:off x="380777" y="425217"/>
            <a:ext cx="8352928" cy="1200329"/>
            <a:chOff x="179512" y="3651870"/>
            <a:chExt cx="8352928" cy="1200329"/>
          </a:xfrm>
        </p:grpSpPr>
        <p:sp>
          <p:nvSpPr>
            <p:cNvPr id="26" name="TextBox 25"/>
            <p:cNvSpPr txBox="1"/>
            <p:nvPr/>
          </p:nvSpPr>
          <p:spPr>
            <a:xfrm>
              <a:off x="179512" y="3651870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solidFill>
                    <a:schemeClr val="accent3">
                      <a:lumMod val="50000"/>
                    </a:schemeClr>
                  </a:solidFill>
                  <a:latin typeface="Gilroy ExtraBold"/>
                </a:rPr>
                <a:t>В дополнительном </a:t>
              </a:r>
            </a:p>
            <a:p>
              <a:r>
                <a:rPr lang="ru-RU" i="1" dirty="0" smtClean="0">
                  <a:solidFill>
                    <a:schemeClr val="accent3">
                      <a:lumMod val="50000"/>
                    </a:schemeClr>
                  </a:solidFill>
                  <a:latin typeface="Gilroy ExtraBold"/>
                </a:rPr>
                <a:t>образовании</a:t>
              </a:r>
            </a:p>
            <a:p>
              <a:r>
                <a:rPr lang="ru-RU" i="1" dirty="0" smtClean="0">
                  <a:solidFill>
                    <a:schemeClr val="accent3">
                      <a:lumMod val="50000"/>
                    </a:schemeClr>
                  </a:solidFill>
                  <a:latin typeface="Gilroy ExtraBold"/>
                </a:rPr>
                <a:t>естественнонаучной </a:t>
              </a:r>
            </a:p>
            <a:p>
              <a:r>
                <a:rPr lang="ru-RU" i="1" dirty="0" smtClean="0">
                  <a:solidFill>
                    <a:schemeClr val="accent3">
                      <a:lumMod val="50000"/>
                    </a:schemeClr>
                  </a:solidFill>
                  <a:latin typeface="Gilroy ExtraBold"/>
                </a:rPr>
                <a:t>направленности</a:t>
              </a:r>
              <a:endParaRPr lang="ru-RU" i="1" dirty="0">
                <a:solidFill>
                  <a:schemeClr val="accent3">
                    <a:lumMod val="50000"/>
                  </a:schemeClr>
                </a:solidFill>
                <a:latin typeface="Gilroy Extra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5856" y="3713425"/>
              <a:ext cx="5256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>
                  <a:solidFill>
                    <a:schemeClr val="accent3">
                      <a:lumMod val="50000"/>
                    </a:schemeClr>
                  </a:solidFill>
                </a:rPr>
                <a:t>современная </a:t>
              </a:r>
              <a:r>
                <a:rPr lang="ru-RU" sz="16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организационно-методическая </a:t>
              </a:r>
              <a:r>
                <a:rPr lang="ru-RU" sz="1600" b="1" i="1" dirty="0">
                  <a:solidFill>
                    <a:schemeClr val="accent3">
                      <a:lumMod val="50000"/>
                    </a:schemeClr>
                  </a:solidFill>
                </a:rPr>
                <a:t>модель обновления дополнительного образования естественнонаучной </a:t>
              </a:r>
              <a:r>
                <a:rPr lang="ru-RU" sz="16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направленности - ЭКОСТАНЦИЯ</a:t>
              </a:r>
              <a:endParaRPr lang="ru-RU" sz="1600" b="1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" name="Штриховая стрелка вправо 27"/>
            <p:cNvSpPr/>
            <p:nvPr/>
          </p:nvSpPr>
          <p:spPr>
            <a:xfrm>
              <a:off x="2699792" y="3939902"/>
              <a:ext cx="576064" cy="432048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924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0E0B5-CA8A-45DC-A551-BCEE743721A3}"/>
</file>

<file path=customXml/itemProps2.xml><?xml version="1.0" encoding="utf-8"?>
<ds:datastoreItem xmlns:ds="http://schemas.openxmlformats.org/officeDocument/2006/customXml" ds:itemID="{C340309A-6E0D-4682-8E92-9CB5A076474A}"/>
</file>

<file path=customXml/itemProps3.xml><?xml version="1.0" encoding="utf-8"?>
<ds:datastoreItem xmlns:ds="http://schemas.openxmlformats.org/officeDocument/2006/customXml" ds:itemID="{01CA150D-39F1-4B87-8146-23FEDABC712E}"/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394</Words>
  <Application>Microsoft Office PowerPoint</Application>
  <PresentationFormat>Экран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Экостанция 1</dc:creator>
  <cp:lastModifiedBy>Экостанция 1</cp:lastModifiedBy>
  <cp:revision>30</cp:revision>
  <dcterms:created xsi:type="dcterms:W3CDTF">2021-12-11T09:25:41Z</dcterms:created>
  <dcterms:modified xsi:type="dcterms:W3CDTF">2021-12-14T12:03:14Z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