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1" r:id="rId3"/>
    <p:sldId id="312" r:id="rId4"/>
    <p:sldId id="280" r:id="rId5"/>
    <p:sldId id="309" r:id="rId6"/>
    <p:sldId id="308" r:id="rId7"/>
    <p:sldId id="310" r:id="rId8"/>
    <p:sldId id="313" r:id="rId9"/>
    <p:sldId id="314" r:id="rId10"/>
    <p:sldId id="315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73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8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4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8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2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3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7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0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AD59D-F6B4-4A4A-ADB6-CB0C8048116E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FFB1-2C63-48A9-9546-D4A94D05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6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1700261" TargetMode="External"/><Relationship Id="rId2" Type="http://schemas.openxmlformats.org/officeDocument/2006/relationships/hyperlink" Target="mailto:mockostroma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Visio2111111111111111.vs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Visio5444444444444444.vsdx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Visio4333333333333333.vsdx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package" Target="../embeddings/_________Microsoft_Visio6555555555555555.vsdx"/><Relationship Id="rId4" Type="http://schemas.openxmlformats.org/officeDocument/2006/relationships/package" Target="../embeddings/_________Microsoft_Visio3222222222222222.vsdx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22" y="185841"/>
            <a:ext cx="1589945" cy="151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89210"/>
            <a:ext cx="5436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+mj-lt"/>
              </a:rPr>
              <a:t>«Концептуальные и содержательные основы создания новых мест для дополнительного образования детей»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928" y="2636912"/>
            <a:ext cx="784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+mj-lt"/>
              </a:rPr>
              <a:t>Роль муниципального опорного центра </a:t>
            </a:r>
            <a:endParaRPr lang="ru-RU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+mj-lt"/>
              </a:rPr>
              <a:t>в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сопровождении создания новых мест дополнительного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1367" y="54452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Воробьева М.В. – руководитель МОЦ г. Кострома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49159"/>
            <a:ext cx="5448673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самообследование и определение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стратегии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1961205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Получите консультации у специалистов.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Представьте ваше видение участникам рабочей группы. Каждую мысль подтверждайте цифрами, а не эмоциями.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114202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Экспертиза и поддержка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3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3717032"/>
            <a:ext cx="3548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mockostroma@mail.ru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vk.com/club191700261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Тел. (4942) 31-30-98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Руководитель МОЦ – Воробьева Марина Владимировна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t="18286" r="17319" b="51884"/>
          <a:stretch/>
        </p:blipFill>
        <p:spPr bwMode="auto">
          <a:xfrm>
            <a:off x="421498" y="260648"/>
            <a:ext cx="8301003" cy="281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8610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СПАСИБО ЗА ВНИМАНИЕ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33977" t="21538" r="14898" b="15129"/>
          <a:stretch/>
        </p:blipFill>
        <p:spPr bwMode="auto">
          <a:xfrm>
            <a:off x="395536" y="332656"/>
            <a:ext cx="5494020" cy="425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25144"/>
            <a:ext cx="7858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Муниципальный опорный центр – «винтик» в типовой модели или ключевой элемент, оказывающий влияние на формирование образовательной системы муниципалитета.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1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764704"/>
            <a:ext cx="8437831" cy="554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70C0"/>
                </a:solidFill>
                <a:ea typeface="Calibri"/>
                <a:cs typeface="Times New Roman"/>
              </a:rPr>
              <a:t>О подходах к моделированию развития муниципальных систем дополнительного образования в целях создания новых мест</a:t>
            </a: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 </a:t>
            </a:r>
          </a:p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ea typeface="Calibri"/>
                <a:cs typeface="Times New Roman"/>
              </a:rPr>
              <a:t>Принципы и условия</a:t>
            </a: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Увеличение охвата ДО.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 Недопустимость переоснащения существующих мест.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 Доступность для всех территорий и образовательных потребностей детей.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>Учет </a:t>
            </a:r>
            <a:r>
              <a:rPr lang="ru-RU" sz="1600" dirty="0">
                <a:solidFill>
                  <a:srgbClr val="0070C0"/>
                </a:solidFill>
                <a:ea typeface="Times New Roman"/>
              </a:rPr>
              <a:t>стратегий социально-экономического и пространственного </a:t>
            </a:r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развития муниципалитета </a:t>
            </a:r>
            <a:endParaRPr lang="ru-RU" sz="1600" dirty="0">
              <a:solidFill>
                <a:srgbClr val="0070C0"/>
              </a:solidFill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Программный подход в управлении.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 Современные технологии, новые формы и методы обучения.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>Эффективное </a:t>
            </a: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использование закупаемой МТБ как для долгосрочных программ ДО, так и для совместной урочной и внеурочной деятельности на сетевой основе, а также образовательных мероприятий.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 Расчет, обеспечивающий 80% охват в 2024 году</a:t>
            </a: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B050"/>
                </a:solidFill>
                <a:ea typeface="Calibri"/>
                <a:cs typeface="Times New Roman"/>
              </a:rPr>
              <a:t>Учет интересов образовательной системы муниципалитета.</a:t>
            </a:r>
            <a:endParaRPr lang="ru-RU" sz="16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662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249159"/>
            <a:ext cx="5448673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  <a:ea typeface="Times New Roman"/>
              </a:rPr>
              <a:t>самообследование и определение </a:t>
            </a:r>
            <a:r>
              <a:rPr lang="ru-RU" b="1" dirty="0">
                <a:solidFill>
                  <a:srgbClr val="0070C0"/>
                </a:solidFill>
                <a:latin typeface="+mj-lt"/>
                <a:ea typeface="Times New Roman"/>
              </a:rPr>
              <a:t>стратегии 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06952"/>
              </p:ext>
            </p:extLst>
          </p:nvPr>
        </p:nvGraphicFramePr>
        <p:xfrm>
          <a:off x="2348136" y="792184"/>
          <a:ext cx="452437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5505444" imgH="4962512" progId="Visio.Drawing.15">
                  <p:embed/>
                </p:oleObj>
              </mc:Choice>
              <mc:Fallback>
                <p:oleObj r:id="rId4" imgW="5505444" imgH="496251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136" y="792184"/>
                        <a:ext cx="4524375" cy="404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97743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Данные Навигатора – анализ заявок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23110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Данные Навигатора + анализ учебных планов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4441372"/>
            <a:ext cx="21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Анализ стратегических документов и данных статистики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99395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Данные опросов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2767" y="3241043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a typeface="Times New Roman"/>
              </a:rPr>
              <a:t>выбор </a:t>
            </a:r>
            <a:r>
              <a:rPr lang="ru-RU" b="1" dirty="0">
                <a:solidFill>
                  <a:srgbClr val="00B050"/>
                </a:solidFill>
                <a:ea typeface="Times New Roman"/>
              </a:rPr>
              <a:t>тематики и тактики создания новых мест дополнительного образования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49159"/>
            <a:ext cx="5448673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самообследование и определение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стратегии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t="12336" r="14316" b="6061"/>
          <a:stretch/>
        </p:blipFill>
        <p:spPr bwMode="auto">
          <a:xfrm>
            <a:off x="539553" y="836712"/>
            <a:ext cx="2808312" cy="20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16063" r="14315" b="8276"/>
          <a:stretch/>
        </p:blipFill>
        <p:spPr bwMode="auto">
          <a:xfrm>
            <a:off x="1943709" y="2564904"/>
            <a:ext cx="4824536" cy="314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16619" r="14066" b="6833"/>
          <a:stretch/>
        </p:blipFill>
        <p:spPr bwMode="auto">
          <a:xfrm>
            <a:off x="5436096" y="1015333"/>
            <a:ext cx="2842592" cy="1868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7" y="5805264"/>
            <a:ext cx="5724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ВШЭ </a:t>
            </a:r>
            <a:r>
              <a:rPr lang="en-US" sz="1600" b="1" dirty="0" smtClean="0">
                <a:solidFill>
                  <a:srgbClr val="00B050"/>
                </a:solidFill>
              </a:rPr>
              <a:t>https</a:t>
            </a:r>
            <a:r>
              <a:rPr lang="en-US" sz="1600" b="1" dirty="0">
                <a:solidFill>
                  <a:srgbClr val="00B050"/>
                </a:solidFill>
              </a:rPr>
              <a:t>://www.hse.ru/mirror/pubs/share/459686396.pdf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3547" r="2193" b="4705"/>
          <a:stretch/>
        </p:blipFill>
        <p:spPr bwMode="auto">
          <a:xfrm>
            <a:off x="611560" y="1010059"/>
            <a:ext cx="5336317" cy="3355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49159"/>
            <a:ext cx="5448673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  <a:ea typeface="Times New Roman"/>
              </a:rPr>
              <a:t>самообследование и определение </a:t>
            </a:r>
            <a:r>
              <a:rPr lang="ru-RU" b="1" dirty="0">
                <a:solidFill>
                  <a:srgbClr val="0070C0"/>
                </a:solidFill>
                <a:latin typeface="+mj-lt"/>
                <a:ea typeface="Times New Roman"/>
              </a:rPr>
              <a:t>стратегии 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5766" r="10741" b="6741"/>
          <a:stretch/>
        </p:blipFill>
        <p:spPr bwMode="auto">
          <a:xfrm>
            <a:off x="5301344" y="3389241"/>
            <a:ext cx="3532023" cy="2127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54271" y="2395193"/>
            <a:ext cx="402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Департамент экономического развития КО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http</a:t>
            </a:r>
            <a:r>
              <a:rPr lang="en-US" sz="1600" b="1" dirty="0">
                <a:solidFill>
                  <a:srgbClr val="00B050"/>
                </a:solidFill>
              </a:rPr>
              <a:t>://www.dep-economy44.ru/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517230"/>
            <a:ext cx="511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Программа экономического развития муниципалитета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Сайт Администрации муниципалитета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3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49159"/>
            <a:ext cx="5448673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самообследование и определение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стратегии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8" r="39624" b="4524"/>
          <a:stretch/>
        </p:blipFill>
        <p:spPr bwMode="auto">
          <a:xfrm>
            <a:off x="323528" y="745435"/>
            <a:ext cx="5688028" cy="49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0" r="45448" b="6540"/>
          <a:stretch/>
        </p:blipFill>
        <p:spPr bwMode="auto">
          <a:xfrm>
            <a:off x="4139952" y="1421296"/>
            <a:ext cx="4934309" cy="4599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9257" y="1046202"/>
            <a:ext cx="3685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https://kostroma.gks.ru/main_indicators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7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65174"/>
            <a:ext cx="5448673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самообследование и определение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стратегии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25394"/>
              </p:ext>
            </p:extLst>
          </p:nvPr>
        </p:nvGraphicFramePr>
        <p:xfrm>
          <a:off x="395536" y="569552"/>
          <a:ext cx="2386412" cy="230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r:id="rId4" imgW="5505444" imgH="4962512" progId="Visio.Drawing.15">
                  <p:embed/>
                </p:oleObj>
              </mc:Choice>
              <mc:Fallback>
                <p:oleObj r:id="rId4" imgW="5505444" imgH="496251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69552"/>
                        <a:ext cx="2386412" cy="2300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278092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Масштаб и форма реализации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27746"/>
              </p:ext>
            </p:extLst>
          </p:nvPr>
        </p:nvGraphicFramePr>
        <p:xfrm>
          <a:off x="389045" y="3501008"/>
          <a:ext cx="2412004" cy="214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r:id="rId6" imgW="5505444" imgH="4962512" progId="Visio.Drawing.15">
                  <p:embed/>
                </p:oleObj>
              </mc:Choice>
              <mc:Fallback>
                <p:oleObj r:id="rId6" imgW="5505444" imgH="4962512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45" y="3501008"/>
                        <a:ext cx="2412004" cy="2149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584531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Учет </a:t>
            </a:r>
            <a:r>
              <a:rPr lang="ru-RU" sz="1600" dirty="0">
                <a:solidFill>
                  <a:srgbClr val="0070C0"/>
                </a:solidFill>
                <a:ea typeface="Times New Roman"/>
              </a:rPr>
              <a:t>актуальной </a:t>
            </a:r>
            <a:endParaRPr lang="ru-RU" sz="1600" dirty="0" smtClean="0">
              <a:solidFill>
                <a:srgbClr val="0070C0"/>
              </a:solidFill>
              <a:ea typeface="Times New Roman"/>
            </a:endParaRPr>
          </a:p>
          <a:p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управленческой </a:t>
            </a:r>
            <a:r>
              <a:rPr lang="ru-RU" sz="1600" dirty="0">
                <a:solidFill>
                  <a:srgbClr val="0070C0"/>
                </a:solidFill>
                <a:ea typeface="Times New Roman"/>
              </a:rPr>
              <a:t>политики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05370"/>
              </p:ext>
            </p:extLst>
          </p:nvPr>
        </p:nvGraphicFramePr>
        <p:xfrm>
          <a:off x="3217507" y="507735"/>
          <a:ext cx="2708986" cy="241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r:id="rId8" imgW="5505444" imgH="4962512" progId="Visio.Drawing.15">
                  <p:embed/>
                </p:oleObj>
              </mc:Choice>
              <mc:Fallback>
                <p:oleObj r:id="rId8" imgW="5505444" imgH="4962512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507" y="507735"/>
                        <a:ext cx="2708986" cy="2413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5856" y="2802414"/>
            <a:ext cx="320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Учет особенностей контингента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00888"/>
              </p:ext>
            </p:extLst>
          </p:nvPr>
        </p:nvGraphicFramePr>
        <p:xfrm>
          <a:off x="3239852" y="3356992"/>
          <a:ext cx="2664296" cy="237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r:id="rId10" imgW="5505444" imgH="4962512" progId="Visio.Drawing.15">
                  <p:embed/>
                </p:oleObj>
              </mc:Choice>
              <mc:Fallback>
                <p:oleObj r:id="rId10" imgW="5505444" imgH="4962512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852" y="3356992"/>
                        <a:ext cx="2664296" cy="2373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31840" y="585354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Инфраструктурное </a:t>
            </a:r>
            <a:r>
              <a:rPr lang="ru-RU" sz="1600" dirty="0">
                <a:solidFill>
                  <a:srgbClr val="0070C0"/>
                </a:solidFill>
                <a:ea typeface="Times New Roman"/>
              </a:rPr>
              <a:t>и </a:t>
            </a:r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кадровое</a:t>
            </a:r>
          </a:p>
          <a:p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 обеспечение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3732982"/>
            <a:ext cx="2890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https://ioe.hse.ru/ds/newplace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r="84781" b="71512"/>
          <a:stretch/>
        </p:blipFill>
        <p:spPr bwMode="auto">
          <a:xfrm>
            <a:off x="6660232" y="4123117"/>
            <a:ext cx="2048273" cy="15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5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185841"/>
            <a:ext cx="870544" cy="8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49159"/>
            <a:ext cx="5448673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самообследование и определение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стратегии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750367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Масштаб и форма реализации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64" y="392483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Модели </a:t>
            </a:r>
            <a:r>
              <a:rPr lang="ru-RU" sz="1600" dirty="0">
                <a:solidFill>
                  <a:srgbClr val="0070C0"/>
                </a:solidFill>
                <a:ea typeface="Times New Roman"/>
              </a:rPr>
              <a:t>создания новых мест с учетом актуальной управленческой политики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564" y="3291866"/>
            <a:ext cx="320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Учет особенностей контингента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64" y="4657490"/>
            <a:ext cx="442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ea typeface="Times New Roman"/>
              </a:rPr>
              <a:t>Модель </a:t>
            </a:r>
            <a:r>
              <a:rPr lang="ru-RU" sz="1600" dirty="0">
                <a:solidFill>
                  <a:srgbClr val="0070C0"/>
                </a:solidFill>
                <a:ea typeface="Times New Roman"/>
              </a:rPr>
              <a:t>инфраструктурного и кадрового обеспечения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6164" y="836712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Учет интересов образовательной системы муниципалитета</a:t>
            </a:r>
            <a:endParaRPr lang="ru-RU" sz="20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11960" y="2204864"/>
            <a:ext cx="1224136" cy="3888432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292080" y="1934759"/>
            <a:ext cx="35412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        </a:t>
            </a:r>
            <a:r>
              <a:rPr lang="en-US" sz="1600" b="1" dirty="0" smtClean="0">
                <a:solidFill>
                  <a:srgbClr val="0070C0"/>
                </a:solidFill>
              </a:rPr>
              <a:t>3 </a:t>
            </a:r>
            <a:r>
              <a:rPr lang="ru-RU" sz="1600" b="1" dirty="0" smtClean="0">
                <a:solidFill>
                  <a:srgbClr val="0070C0"/>
                </a:solidFill>
              </a:rPr>
              <a:t>пилотных учреждения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Многофункциональное, ориентированное на город; многофункциональное, ориентированное на микрорайон; монофункциональное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Учреждения имеют успешный опыт участия в федеральных проектах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Приоритетные направленности (техническая и естественнонаучная)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Содержание программ в контексте  типовых моделей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3 категории партнеров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3 возрастные категории учащихся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402" y="154213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Муниципальная рамка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61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93282B-9BD1-4F0E-9D10-B7087EB893A9}"/>
</file>

<file path=customXml/itemProps2.xml><?xml version="1.0" encoding="utf-8"?>
<ds:datastoreItem xmlns:ds="http://schemas.openxmlformats.org/officeDocument/2006/customXml" ds:itemID="{85AA6994-D727-4ABA-A9D8-72AB83485D55}"/>
</file>

<file path=customXml/itemProps3.xml><?xml version="1.0" encoding="utf-8"?>
<ds:datastoreItem xmlns:ds="http://schemas.openxmlformats.org/officeDocument/2006/customXml" ds:itemID="{7728AD05-B069-4A6F-A398-46258CBEC0FA}"/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283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Visio.Drawing.15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90</cp:revision>
  <dcterms:created xsi:type="dcterms:W3CDTF">2019-04-10T10:08:49Z</dcterms:created>
  <dcterms:modified xsi:type="dcterms:W3CDTF">2021-12-07T11:21:25Z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