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3.xml" ContentType="application/vnd.openxmlformats-officedocument.presentationml.slide+xml"/>
  <Override PartName="/ppt/slides/slide25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charts/style2.xml" ContentType="application/vnd.ms-office.chartstyle+xml"/>
  <Override PartName="/ppt/charts/style4.xml" ContentType="application/vnd.ms-office.chartstyle+xml"/>
  <Override PartName="/ppt/charts/chart2.xml" ContentType="application/vnd.openxmlformats-officedocument.drawingml.char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charts/colors4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colors2.xml" ContentType="application/vnd.ms-office.chartcolorstyle+xml"/>
  <Override PartName="/ppt/charts/chart3.xml" ContentType="application/vnd.openxmlformats-officedocument.drawingml.char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handoutMasterIdLst>
    <p:handoutMasterId r:id="rId28"/>
  </p:handoutMasterIdLst>
  <p:sldIdLst>
    <p:sldId id="256" r:id="rId2"/>
    <p:sldId id="327" r:id="rId3"/>
    <p:sldId id="329" r:id="rId4"/>
    <p:sldId id="330" r:id="rId5"/>
    <p:sldId id="368" r:id="rId6"/>
    <p:sldId id="369" r:id="rId7"/>
    <p:sldId id="370" r:id="rId8"/>
    <p:sldId id="377" r:id="rId9"/>
    <p:sldId id="372" r:id="rId10"/>
    <p:sldId id="392" r:id="rId11"/>
    <p:sldId id="391" r:id="rId12"/>
    <p:sldId id="374" r:id="rId13"/>
    <p:sldId id="376" r:id="rId14"/>
    <p:sldId id="378" r:id="rId15"/>
    <p:sldId id="379" r:id="rId16"/>
    <p:sldId id="380" r:id="rId17"/>
    <p:sldId id="381" r:id="rId18"/>
    <p:sldId id="382" r:id="rId19"/>
    <p:sldId id="388" r:id="rId20"/>
    <p:sldId id="383" r:id="rId21"/>
    <p:sldId id="384" r:id="rId22"/>
    <p:sldId id="385" r:id="rId23"/>
    <p:sldId id="386" r:id="rId24"/>
    <p:sldId id="387" r:id="rId25"/>
    <p:sldId id="393" r:id="rId26"/>
  </p:sldIdLst>
  <p:sldSz cx="12192000" cy="6858000"/>
  <p:notesSz cx="6797675" cy="9926638"/>
  <p:custDataLst>
    <p:tags r:id="rId29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4660"/>
  </p:normalViewPr>
  <p:slideViewPr>
    <p:cSldViewPr snapToGrid="0">
      <p:cViewPr varScale="1">
        <p:scale>
          <a:sx n="56" d="100"/>
          <a:sy n="56" d="100"/>
        </p:scale>
        <p:origin x="67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AppData\Local\Microsoft\Windows\INetCache\Content.Outlook\QRWHNM0U\&#1057;&#1043;%20&#1044;&#1054;&#1044;%2020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eduhseru-my.sharepoint.com/personal/kmanchikov_edu_hse_ru/Documents/&#1057;&#1043;%20&#1076;&#1080;&#1072;&#1075;&#1088;&#1072;&#1084;&#1084;&#1099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eduhseru-my.sharepoint.com/personal/kmanchikov_edu_hse_ru/Documents/&#1057;&#1043;%20&#1076;&#1080;&#1072;&#1075;&#1088;&#1072;&#1084;&#1084;&#1099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0.2257256894309863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02D-4E74-A338-7465A8300F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2840967590694574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02D-4E74-A338-7465A8300F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152501233800334E-2"/>
                  <c:y val="0.2624974960133660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73,2%</a:t>
                    </a:r>
                  </a:p>
                  <a:p>
                    <a:r>
                      <a:rPr lang="ru-RU" dirty="0" smtClean="0"/>
                      <a:t>Окт.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02D-4E74-A338-7465A8300F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Лист1!$J$15:$L$15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Лист1!$J$16:$L$16</c:f>
              <c:numCache>
                <c:formatCode>0.00%</c:formatCode>
                <c:ptCount val="3"/>
                <c:pt idx="0">
                  <c:v>0.65400000000000003</c:v>
                </c:pt>
                <c:pt idx="1">
                  <c:v>0.69499999999999995</c:v>
                </c:pt>
                <c:pt idx="2" formatCode="0%">
                  <c:v>0.70799999999999996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02D-4E74-A338-7465A8300F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0982528"/>
        <c:axId val="280982920"/>
        <c:axId val="0"/>
      </c:bar3DChart>
      <c:catAx>
        <c:axId val="2809825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80982920"/>
        <c:crosses val="autoZero"/>
        <c:auto val="1"/>
        <c:lblAlgn val="ctr"/>
        <c:lblOffset val="100"/>
        <c:noMultiLvlLbl val="0"/>
      </c:catAx>
      <c:valAx>
        <c:axId val="2809829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280982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/>
      </a:pPr>
      <a:endParaRPr lang="ru-RU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21966120304055"/>
          <c:y val="3.5930797849181809E-2"/>
          <c:w val="0.86527553108577904"/>
          <c:h val="0.4978150742742717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Направления!$A$4:$A$9</c:f>
              <c:strCache>
                <c:ptCount val="6"/>
                <c:pt idx="0">
                  <c:v>Техническое</c:v>
                </c:pt>
                <c:pt idx="1">
                  <c:v>Естественнонаучное</c:v>
                </c:pt>
                <c:pt idx="2">
                  <c:v>Туристско-краеведческое</c:v>
                </c:pt>
                <c:pt idx="3">
                  <c:v>Социально-педагогическое</c:v>
                </c:pt>
                <c:pt idx="4">
                  <c:v>В области искусств</c:v>
                </c:pt>
                <c:pt idx="5">
                  <c:v>В области физической культуры</c:v>
                </c:pt>
              </c:strCache>
            </c:strRef>
          </c:cat>
          <c:val>
            <c:numRef>
              <c:f>Направления!$B$4:$B$9</c:f>
              <c:numCache>
                <c:formatCode>0.0%</c:formatCode>
                <c:ptCount val="6"/>
                <c:pt idx="0">
                  <c:v>8.0689085363257931E-2</c:v>
                </c:pt>
                <c:pt idx="1">
                  <c:v>8.3390828553898108E-2</c:v>
                </c:pt>
                <c:pt idx="2">
                  <c:v>2.9862641615796871E-2</c:v>
                </c:pt>
                <c:pt idx="3">
                  <c:v>0.17689376036099305</c:v>
                </c:pt>
                <c:pt idx="4">
                  <c:v>0.21795599287374401</c:v>
                </c:pt>
                <c:pt idx="5">
                  <c:v>0.15337516819395514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B64-C44E-86A8-09C908E3C3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80987624"/>
        <c:axId val="280983704"/>
      </c:barChart>
      <c:catAx>
        <c:axId val="280987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0983704"/>
        <c:crosses val="autoZero"/>
        <c:auto val="1"/>
        <c:lblAlgn val="ctr"/>
        <c:lblOffset val="100"/>
        <c:noMultiLvlLbl val="0"/>
      </c:catAx>
      <c:valAx>
        <c:axId val="280983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0987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824438283837404"/>
          <c:y val="6.3956211251907535E-2"/>
          <c:w val="0.4721594140947909"/>
          <c:h val="0.9109444314587972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'Все диаграммы'!$H$75:$H$90</c:f>
              <c:strCache>
                <c:ptCount val="16"/>
                <c:pt idx="0">
                  <c:v>Занятия по профориентации, профессиональному выбору</c:v>
                </c:pt>
                <c:pt idx="1">
                  <c:v>Наука</c:v>
                </c:pt>
                <c:pt idx="2">
                  <c:v>Туризм, краеведение</c:v>
                </c:pt>
                <c:pt idx="3">
                  <c:v>Военно-патриотическая деятельность</c:v>
                </c:pt>
                <c:pt idx="4">
                  <c:v>Общественная деятельность</c:v>
                </c:pt>
                <c:pt idx="5">
                  <c:v>Ремесла</c:v>
                </c:pt>
                <c:pt idx="6">
                  <c:v>Занятия со специалистами (логопедом, дефектологом, психологом)</c:v>
                </c:pt>
                <c:pt idx="7">
                  <c:v>Другое</c:v>
                </c:pt>
                <c:pt idx="8">
                  <c:v>Подготовка к олимпиадам, конкурсам</c:v>
                </c:pt>
                <c:pt idx="9">
                  <c:v>Шахматы</c:v>
                </c:pt>
                <c:pt idx="10">
                  <c:v>Подготовка к ЕГЭ, ОГЭ, ВПР, НИКО</c:v>
                </c:pt>
                <c:pt idx="11">
                  <c:v>Техника</c:v>
                </c:pt>
                <c:pt idx="12">
                  <c:v>Дополнительные занятия по предметам школьной программы</c:v>
                </c:pt>
                <c:pt idx="13">
                  <c:v>Иностранные языки</c:v>
                </c:pt>
                <c:pt idx="14">
                  <c:v>Искусство</c:v>
                </c:pt>
                <c:pt idx="15">
                  <c:v>Спорт и физическая культура</c:v>
                </c:pt>
              </c:strCache>
            </c:strRef>
          </c:cat>
          <c:val>
            <c:numRef>
              <c:f>'Все диаграммы'!$J$75:$J$90</c:f>
              <c:numCache>
                <c:formatCode>0.0%</c:formatCode>
                <c:ptCount val="16"/>
                <c:pt idx="0">
                  <c:v>1.8000000000000002E-2</c:v>
                </c:pt>
                <c:pt idx="1">
                  <c:v>1.9E-2</c:v>
                </c:pt>
                <c:pt idx="2">
                  <c:v>0.02</c:v>
                </c:pt>
                <c:pt idx="3">
                  <c:v>2.4E-2</c:v>
                </c:pt>
                <c:pt idx="4">
                  <c:v>2.7999999999999997E-2</c:v>
                </c:pt>
                <c:pt idx="5">
                  <c:v>0.04</c:v>
                </c:pt>
                <c:pt idx="6">
                  <c:v>4.2999999999999997E-2</c:v>
                </c:pt>
                <c:pt idx="7">
                  <c:v>4.5999999999999999E-2</c:v>
                </c:pt>
                <c:pt idx="8">
                  <c:v>0.05</c:v>
                </c:pt>
                <c:pt idx="9">
                  <c:v>5.0999999999999997E-2</c:v>
                </c:pt>
                <c:pt idx="10">
                  <c:v>5.5999999999999994E-2</c:v>
                </c:pt>
                <c:pt idx="11">
                  <c:v>7.2000000000000008E-2</c:v>
                </c:pt>
                <c:pt idx="12">
                  <c:v>0.13</c:v>
                </c:pt>
                <c:pt idx="13">
                  <c:v>0.24600000000000002</c:v>
                </c:pt>
                <c:pt idx="14">
                  <c:v>0.41600000000000004</c:v>
                </c:pt>
                <c:pt idx="15">
                  <c:v>0.49200000000000005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975-FA47-B458-367EC4FCDE8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"/>
        <c:axId val="280986056"/>
        <c:axId val="280986448"/>
      </c:barChart>
      <c:catAx>
        <c:axId val="280986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0986448"/>
        <c:crosses val="autoZero"/>
        <c:auto val="1"/>
        <c:lblAlgn val="ctr"/>
        <c:lblOffset val="100"/>
        <c:noMultiLvlLbl val="0"/>
      </c:catAx>
      <c:valAx>
        <c:axId val="280986448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28098605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600"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Соотношение платных и бесплатных доп.</a:t>
            </a:r>
            <a:r>
              <a:rPr lang="ru-RU" baseline="0" dirty="0"/>
              <a:t> занятий в данной школе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298-5242-8539-C5DCF0F6A21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298-5242-8539-C5DCF0F6A21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Лист1!$D$2:$E$2</c:f>
              <c:strCache>
                <c:ptCount val="2"/>
                <c:pt idx="0">
                  <c:v>Платно</c:v>
                </c:pt>
                <c:pt idx="1">
                  <c:v>Бесплатно</c:v>
                </c:pt>
              </c:strCache>
            </c:strRef>
          </c:cat>
          <c:val>
            <c:numRef>
              <c:f>Лист1!$D$3:$E$3</c:f>
              <c:numCache>
                <c:formatCode>0.0%</c:formatCode>
                <c:ptCount val="2"/>
                <c:pt idx="0">
                  <c:v>0.1749978854774592</c:v>
                </c:pt>
                <c:pt idx="1">
                  <c:v>0.8250021145225408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298-5242-8539-C5DCF0F6A21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BB0615-AFFC-4FB5-A29E-53E9F0CA2D6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8ADF1FB-131A-4E0F-912F-7C76136189BF}">
      <dgm:prSet phldrT="[Текст]"/>
      <dgm:spPr/>
      <dgm:t>
        <a:bodyPr/>
        <a:lstStyle/>
        <a:p>
          <a:r>
            <a:rPr lang="ru-RU" dirty="0" err="1" smtClean="0"/>
            <a:t>Цифровизация</a:t>
          </a:r>
          <a:endParaRPr lang="ru-RU" dirty="0"/>
        </a:p>
      </dgm:t>
    </dgm:pt>
    <dgm:pt modelId="{0550937C-EDCB-469A-AED2-9F02A2EF1414}" type="parTrans" cxnId="{9BB7EFFB-B2DB-46BE-A010-37BB10581509}">
      <dgm:prSet/>
      <dgm:spPr/>
      <dgm:t>
        <a:bodyPr/>
        <a:lstStyle/>
        <a:p>
          <a:endParaRPr lang="ru-RU"/>
        </a:p>
      </dgm:t>
    </dgm:pt>
    <dgm:pt modelId="{74AD6DA0-6C14-49E0-9DB7-FA207F74B04A}" type="sibTrans" cxnId="{9BB7EFFB-B2DB-46BE-A010-37BB10581509}">
      <dgm:prSet/>
      <dgm:spPr/>
      <dgm:t>
        <a:bodyPr/>
        <a:lstStyle/>
        <a:p>
          <a:endParaRPr lang="ru-RU"/>
        </a:p>
      </dgm:t>
    </dgm:pt>
    <dgm:pt modelId="{8701787B-0404-48A7-ACED-25B833E05857}">
      <dgm:prSet phldrT="[Текст]"/>
      <dgm:spPr/>
      <dgm:t>
        <a:bodyPr/>
        <a:lstStyle/>
        <a:p>
          <a:r>
            <a:rPr lang="ru-RU" dirty="0" smtClean="0"/>
            <a:t>Мульти-</a:t>
          </a:r>
          <a:r>
            <a:rPr lang="ru-RU" dirty="0" err="1" smtClean="0"/>
            <a:t>дисциплинарность</a:t>
          </a:r>
          <a:endParaRPr lang="ru-RU" dirty="0"/>
        </a:p>
      </dgm:t>
    </dgm:pt>
    <dgm:pt modelId="{29FE5D06-0872-4506-8721-A47D5FC3953C}" type="parTrans" cxnId="{A1A03DBB-9163-482C-A98F-A5B24B5D7B72}">
      <dgm:prSet/>
      <dgm:spPr/>
      <dgm:t>
        <a:bodyPr/>
        <a:lstStyle/>
        <a:p>
          <a:endParaRPr lang="ru-RU"/>
        </a:p>
      </dgm:t>
    </dgm:pt>
    <dgm:pt modelId="{91169866-445F-4765-9DD0-726F94CC5C9D}" type="sibTrans" cxnId="{A1A03DBB-9163-482C-A98F-A5B24B5D7B72}">
      <dgm:prSet/>
      <dgm:spPr/>
      <dgm:t>
        <a:bodyPr/>
        <a:lstStyle/>
        <a:p>
          <a:endParaRPr lang="ru-RU"/>
        </a:p>
      </dgm:t>
    </dgm:pt>
    <dgm:pt modelId="{75F89E19-0CD8-4922-88D7-936B83097A1D}">
      <dgm:prSet phldrT="[Текст]"/>
      <dgm:spPr/>
      <dgm:t>
        <a:bodyPr/>
        <a:lstStyle/>
        <a:p>
          <a:r>
            <a:rPr lang="ru-RU" dirty="0" smtClean="0"/>
            <a:t>Трансформация запроса детей и семей</a:t>
          </a:r>
          <a:endParaRPr lang="ru-RU" dirty="0"/>
        </a:p>
      </dgm:t>
    </dgm:pt>
    <dgm:pt modelId="{F1A8B6D6-14D5-4AA3-8A6D-78589AD705B0}" type="parTrans" cxnId="{6E192ED6-B74D-481D-8B5E-A7DA612A8057}">
      <dgm:prSet/>
      <dgm:spPr/>
      <dgm:t>
        <a:bodyPr/>
        <a:lstStyle/>
        <a:p>
          <a:endParaRPr lang="ru-RU"/>
        </a:p>
      </dgm:t>
    </dgm:pt>
    <dgm:pt modelId="{53746883-4FBD-44CE-8B46-410CDC768B56}" type="sibTrans" cxnId="{6E192ED6-B74D-481D-8B5E-A7DA612A8057}">
      <dgm:prSet/>
      <dgm:spPr/>
      <dgm:t>
        <a:bodyPr/>
        <a:lstStyle/>
        <a:p>
          <a:endParaRPr lang="ru-RU"/>
        </a:p>
      </dgm:t>
    </dgm:pt>
    <dgm:pt modelId="{6E22A129-0412-4BA2-8EA7-27B0A5D034A6}">
      <dgm:prSet phldrT="[Текст]"/>
      <dgm:spPr/>
      <dgm:t>
        <a:bodyPr/>
        <a:lstStyle/>
        <a:p>
          <a:r>
            <a:rPr lang="ru-RU" dirty="0" smtClean="0"/>
            <a:t>Поколение </a:t>
          </a:r>
          <a:r>
            <a:rPr lang="en-US" dirty="0" smtClean="0"/>
            <a:t>Z</a:t>
          </a:r>
          <a:r>
            <a:rPr lang="ru-RU" dirty="0" smtClean="0"/>
            <a:t>: мотивация, способности, коммуникация…</a:t>
          </a:r>
          <a:endParaRPr lang="ru-RU" dirty="0"/>
        </a:p>
      </dgm:t>
    </dgm:pt>
    <dgm:pt modelId="{F5E1422B-4FE0-400A-A983-90FE6ED65BD0}" type="parTrans" cxnId="{CB6AEA9D-1CD5-4308-A677-9760876E68F9}">
      <dgm:prSet/>
      <dgm:spPr/>
      <dgm:t>
        <a:bodyPr/>
        <a:lstStyle/>
        <a:p>
          <a:endParaRPr lang="ru-RU"/>
        </a:p>
      </dgm:t>
    </dgm:pt>
    <dgm:pt modelId="{23F0A70B-E4E1-492E-BF8D-467F9E788A2C}" type="sibTrans" cxnId="{CB6AEA9D-1CD5-4308-A677-9760876E68F9}">
      <dgm:prSet/>
      <dgm:spPr/>
      <dgm:t>
        <a:bodyPr/>
        <a:lstStyle/>
        <a:p>
          <a:endParaRPr lang="ru-RU"/>
        </a:p>
      </dgm:t>
    </dgm:pt>
    <dgm:pt modelId="{1BF36954-7391-410B-B860-FA2A665F927E}">
      <dgm:prSet phldrT="[Текст]"/>
      <dgm:spPr/>
      <dgm:t>
        <a:bodyPr/>
        <a:lstStyle/>
        <a:p>
          <a:r>
            <a:rPr lang="ru-RU" dirty="0" smtClean="0"/>
            <a:t>Открытость / риски и угрозы безопасности</a:t>
          </a:r>
          <a:endParaRPr lang="ru-RU" dirty="0"/>
        </a:p>
      </dgm:t>
    </dgm:pt>
    <dgm:pt modelId="{64894E53-C3A0-4A32-9020-C4724706C350}" type="parTrans" cxnId="{046214CF-AE17-4E90-A749-0F7DCDFCE111}">
      <dgm:prSet/>
      <dgm:spPr/>
      <dgm:t>
        <a:bodyPr/>
        <a:lstStyle/>
        <a:p>
          <a:endParaRPr lang="ru-RU"/>
        </a:p>
      </dgm:t>
    </dgm:pt>
    <dgm:pt modelId="{DE6606B4-518B-41A3-8E40-4B52BA106DEB}" type="sibTrans" cxnId="{046214CF-AE17-4E90-A749-0F7DCDFCE111}">
      <dgm:prSet/>
      <dgm:spPr/>
      <dgm:t>
        <a:bodyPr/>
        <a:lstStyle/>
        <a:p>
          <a:endParaRPr lang="ru-RU"/>
        </a:p>
      </dgm:t>
    </dgm:pt>
    <dgm:pt modelId="{59C1FDD9-0140-4D3E-AE11-2DE607319C0B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dirty="0" smtClean="0"/>
            <a:t>Изменение структуры профессий</a:t>
          </a:r>
          <a:endParaRPr lang="ru-RU" dirty="0"/>
        </a:p>
      </dgm:t>
    </dgm:pt>
    <dgm:pt modelId="{0FD7C883-0A0C-464E-95AC-263EEAE5F255}" type="parTrans" cxnId="{94A0EA6B-728D-49E0-9B54-6C61F61474CE}">
      <dgm:prSet/>
      <dgm:spPr/>
      <dgm:t>
        <a:bodyPr/>
        <a:lstStyle/>
        <a:p>
          <a:endParaRPr lang="ru-RU"/>
        </a:p>
      </dgm:t>
    </dgm:pt>
    <dgm:pt modelId="{C4B77A2D-C923-4329-B824-C6601BD2FDBD}" type="sibTrans" cxnId="{94A0EA6B-728D-49E0-9B54-6C61F61474CE}">
      <dgm:prSet/>
      <dgm:spPr/>
      <dgm:t>
        <a:bodyPr/>
        <a:lstStyle/>
        <a:p>
          <a:endParaRPr lang="ru-RU"/>
        </a:p>
      </dgm:t>
    </dgm:pt>
    <dgm:pt modelId="{FAE1196C-AFCE-44D4-9D55-EF72546BAD11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dirty="0" smtClean="0"/>
            <a:t>Человеческая мобильность, миграция</a:t>
          </a:r>
          <a:endParaRPr lang="ru-RU" dirty="0"/>
        </a:p>
      </dgm:t>
    </dgm:pt>
    <dgm:pt modelId="{7BA4A14C-466E-47E4-A189-46FF5E16D821}" type="parTrans" cxnId="{D9F07A02-E3BF-4A3F-B544-BCD19AF3D5FA}">
      <dgm:prSet/>
      <dgm:spPr/>
      <dgm:t>
        <a:bodyPr/>
        <a:lstStyle/>
        <a:p>
          <a:endParaRPr lang="ru-RU"/>
        </a:p>
      </dgm:t>
    </dgm:pt>
    <dgm:pt modelId="{150E2457-67A6-4A2D-AB04-820E4D9E026C}" type="sibTrans" cxnId="{D9F07A02-E3BF-4A3F-B544-BCD19AF3D5FA}">
      <dgm:prSet/>
      <dgm:spPr/>
      <dgm:t>
        <a:bodyPr/>
        <a:lstStyle/>
        <a:p>
          <a:endParaRPr lang="ru-RU"/>
        </a:p>
      </dgm:t>
    </dgm:pt>
    <dgm:pt modelId="{E5306945-B62F-45AF-B561-FE0E256C2581}">
      <dgm:prSet/>
      <dgm:spPr/>
      <dgm:t>
        <a:bodyPr/>
        <a:lstStyle/>
        <a:p>
          <a:r>
            <a:rPr lang="ru-RU" dirty="0" smtClean="0"/>
            <a:t>Глобальность, массовость образования</a:t>
          </a:r>
          <a:endParaRPr lang="ru-RU" dirty="0"/>
        </a:p>
      </dgm:t>
    </dgm:pt>
    <dgm:pt modelId="{8CA2BA6D-95FD-471B-BEAA-FF65B1DEF6B8}" type="parTrans" cxnId="{A3E4947D-E539-4FE0-8579-29E0731A4714}">
      <dgm:prSet/>
      <dgm:spPr/>
      <dgm:t>
        <a:bodyPr/>
        <a:lstStyle/>
        <a:p>
          <a:endParaRPr lang="ru-RU"/>
        </a:p>
      </dgm:t>
    </dgm:pt>
    <dgm:pt modelId="{392A911A-4FF6-486C-89F1-F10CCA81E564}" type="sibTrans" cxnId="{A3E4947D-E539-4FE0-8579-29E0731A4714}">
      <dgm:prSet/>
      <dgm:spPr/>
      <dgm:t>
        <a:bodyPr/>
        <a:lstStyle/>
        <a:p>
          <a:endParaRPr lang="ru-RU"/>
        </a:p>
      </dgm:t>
    </dgm:pt>
    <dgm:pt modelId="{E367C008-AE66-464B-9A80-A6F806568163}">
      <dgm:prSet/>
      <dgm:spPr/>
      <dgm:t>
        <a:bodyPr/>
        <a:lstStyle/>
        <a:p>
          <a:r>
            <a:rPr lang="ru-RU" dirty="0" smtClean="0"/>
            <a:t>Снижение здоровья населения</a:t>
          </a:r>
          <a:endParaRPr lang="ru-RU" dirty="0"/>
        </a:p>
      </dgm:t>
    </dgm:pt>
    <dgm:pt modelId="{C5A661CC-9A46-4C49-9BB7-A2ABD0D183C4}" type="parTrans" cxnId="{1A9019BB-D62C-4D4C-A77D-B9E66D31E365}">
      <dgm:prSet/>
      <dgm:spPr/>
      <dgm:t>
        <a:bodyPr/>
        <a:lstStyle/>
        <a:p>
          <a:endParaRPr lang="ru-RU"/>
        </a:p>
      </dgm:t>
    </dgm:pt>
    <dgm:pt modelId="{A50E7490-2C3A-4FB4-97DA-31CD31E5872F}" type="sibTrans" cxnId="{1A9019BB-D62C-4D4C-A77D-B9E66D31E365}">
      <dgm:prSet/>
      <dgm:spPr/>
      <dgm:t>
        <a:bodyPr/>
        <a:lstStyle/>
        <a:p>
          <a:endParaRPr lang="ru-RU"/>
        </a:p>
      </dgm:t>
    </dgm:pt>
    <dgm:pt modelId="{75839F8E-7B60-4C21-B2B2-B02FF506A58D}" type="pres">
      <dgm:prSet presAssocID="{0BBB0615-AFFC-4FB5-A29E-53E9F0CA2D6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08C2A7-A33B-45CC-AA60-759B510DFD0E}" type="pres">
      <dgm:prSet presAssocID="{B8ADF1FB-131A-4E0F-912F-7C76136189BF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B107DA-778C-4265-9501-95562A6E8E7A}" type="pres">
      <dgm:prSet presAssocID="{74AD6DA0-6C14-49E0-9DB7-FA207F74B04A}" presName="sibTrans" presStyleCnt="0"/>
      <dgm:spPr/>
    </dgm:pt>
    <dgm:pt modelId="{A794B151-E26B-4B69-A0A2-EA149ABF7D7D}" type="pres">
      <dgm:prSet presAssocID="{59C1FDD9-0140-4D3E-AE11-2DE607319C0B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90C805-59C4-4A6F-9079-B9EA41CEB27C}" type="pres">
      <dgm:prSet presAssocID="{C4B77A2D-C923-4329-B824-C6601BD2FDBD}" presName="sibTrans" presStyleCnt="0"/>
      <dgm:spPr/>
    </dgm:pt>
    <dgm:pt modelId="{A76DCE09-119D-4541-AB6D-720A2F2A6473}" type="pres">
      <dgm:prSet presAssocID="{8701787B-0404-48A7-ACED-25B833E05857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D587AE-A9EA-4CE1-9799-CE4F8EDDA4E1}" type="pres">
      <dgm:prSet presAssocID="{91169866-445F-4765-9DD0-726F94CC5C9D}" presName="sibTrans" presStyleCnt="0"/>
      <dgm:spPr/>
    </dgm:pt>
    <dgm:pt modelId="{F50B8600-9177-4B87-BB75-03C35F1B9196}" type="pres">
      <dgm:prSet presAssocID="{75F89E19-0CD8-4922-88D7-936B83097A1D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3E5066-6470-4510-855C-BAF018E93FC9}" type="pres">
      <dgm:prSet presAssocID="{53746883-4FBD-44CE-8B46-410CDC768B56}" presName="sibTrans" presStyleCnt="0"/>
      <dgm:spPr/>
    </dgm:pt>
    <dgm:pt modelId="{2F89F502-1FD1-4E60-85E0-7E36C4084FD1}" type="pres">
      <dgm:prSet presAssocID="{6E22A129-0412-4BA2-8EA7-27B0A5D034A6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D22D72-B74C-4375-8F78-791312E1C969}" type="pres">
      <dgm:prSet presAssocID="{23F0A70B-E4E1-492E-BF8D-467F9E788A2C}" presName="sibTrans" presStyleCnt="0"/>
      <dgm:spPr/>
    </dgm:pt>
    <dgm:pt modelId="{33D604AF-3718-4EAF-BB4B-480892CC31C4}" type="pres">
      <dgm:prSet presAssocID="{1BF36954-7391-410B-B860-FA2A665F927E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477F35-C3B3-43ED-94E4-70FF6A01807A}" type="pres">
      <dgm:prSet presAssocID="{DE6606B4-518B-41A3-8E40-4B52BA106DEB}" presName="sibTrans" presStyleCnt="0"/>
      <dgm:spPr/>
    </dgm:pt>
    <dgm:pt modelId="{94A39D9C-471D-4D4A-90FE-0D67A3768018}" type="pres">
      <dgm:prSet presAssocID="{FAE1196C-AFCE-44D4-9D55-EF72546BAD11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06B059-BACA-4491-9F87-5615A18AC283}" type="pres">
      <dgm:prSet presAssocID="{150E2457-67A6-4A2D-AB04-820E4D9E026C}" presName="sibTrans" presStyleCnt="0"/>
      <dgm:spPr/>
    </dgm:pt>
    <dgm:pt modelId="{10C37DA0-D2FA-4897-9E39-BA742B26036B}" type="pres">
      <dgm:prSet presAssocID="{E5306945-B62F-45AF-B561-FE0E256C258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DDEF8A-B648-4431-A252-C90E8EEB72F0}" type="pres">
      <dgm:prSet presAssocID="{392A911A-4FF6-486C-89F1-F10CCA81E564}" presName="sibTrans" presStyleCnt="0"/>
      <dgm:spPr/>
    </dgm:pt>
    <dgm:pt modelId="{CB715295-67C1-484B-9DB4-2912763D0173}" type="pres">
      <dgm:prSet presAssocID="{E367C008-AE66-464B-9A80-A6F806568163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5DCED3-04E7-4E1B-A82E-1AFF93169D7A}" type="presOf" srcId="{0BBB0615-AFFC-4FB5-A29E-53E9F0CA2D65}" destId="{75839F8E-7B60-4C21-B2B2-B02FF506A58D}" srcOrd="0" destOrd="0" presId="urn:microsoft.com/office/officeart/2005/8/layout/default"/>
    <dgm:cxn modelId="{A493373D-A713-4369-8308-646EC0D75AB9}" type="presOf" srcId="{75F89E19-0CD8-4922-88D7-936B83097A1D}" destId="{F50B8600-9177-4B87-BB75-03C35F1B9196}" srcOrd="0" destOrd="0" presId="urn:microsoft.com/office/officeart/2005/8/layout/default"/>
    <dgm:cxn modelId="{1086AAC0-627A-4D93-B6CE-3CAABEDE3321}" type="presOf" srcId="{6E22A129-0412-4BA2-8EA7-27B0A5D034A6}" destId="{2F89F502-1FD1-4E60-85E0-7E36C4084FD1}" srcOrd="0" destOrd="0" presId="urn:microsoft.com/office/officeart/2005/8/layout/default"/>
    <dgm:cxn modelId="{0C70C0D6-4B3B-42B9-9BF9-D22C565EFF67}" type="presOf" srcId="{FAE1196C-AFCE-44D4-9D55-EF72546BAD11}" destId="{94A39D9C-471D-4D4A-90FE-0D67A3768018}" srcOrd="0" destOrd="0" presId="urn:microsoft.com/office/officeart/2005/8/layout/default"/>
    <dgm:cxn modelId="{046214CF-AE17-4E90-A749-0F7DCDFCE111}" srcId="{0BBB0615-AFFC-4FB5-A29E-53E9F0CA2D65}" destId="{1BF36954-7391-410B-B860-FA2A665F927E}" srcOrd="5" destOrd="0" parTransId="{64894E53-C3A0-4A32-9020-C4724706C350}" sibTransId="{DE6606B4-518B-41A3-8E40-4B52BA106DEB}"/>
    <dgm:cxn modelId="{D9F07A02-E3BF-4A3F-B544-BCD19AF3D5FA}" srcId="{0BBB0615-AFFC-4FB5-A29E-53E9F0CA2D65}" destId="{FAE1196C-AFCE-44D4-9D55-EF72546BAD11}" srcOrd="6" destOrd="0" parTransId="{7BA4A14C-466E-47E4-A189-46FF5E16D821}" sibTransId="{150E2457-67A6-4A2D-AB04-820E4D9E026C}"/>
    <dgm:cxn modelId="{1B553222-7229-4B4E-A0D9-406ADD9275D5}" type="presOf" srcId="{59C1FDD9-0140-4D3E-AE11-2DE607319C0B}" destId="{A794B151-E26B-4B69-A0A2-EA149ABF7D7D}" srcOrd="0" destOrd="0" presId="urn:microsoft.com/office/officeart/2005/8/layout/default"/>
    <dgm:cxn modelId="{A1A03DBB-9163-482C-A98F-A5B24B5D7B72}" srcId="{0BBB0615-AFFC-4FB5-A29E-53E9F0CA2D65}" destId="{8701787B-0404-48A7-ACED-25B833E05857}" srcOrd="2" destOrd="0" parTransId="{29FE5D06-0872-4506-8721-A47D5FC3953C}" sibTransId="{91169866-445F-4765-9DD0-726F94CC5C9D}"/>
    <dgm:cxn modelId="{281FADB0-FCFD-4072-9878-F43E81DBBCEA}" type="presOf" srcId="{B8ADF1FB-131A-4E0F-912F-7C76136189BF}" destId="{4508C2A7-A33B-45CC-AA60-759B510DFD0E}" srcOrd="0" destOrd="0" presId="urn:microsoft.com/office/officeart/2005/8/layout/default"/>
    <dgm:cxn modelId="{4127F061-84B3-4747-9228-445336E5F353}" type="presOf" srcId="{E367C008-AE66-464B-9A80-A6F806568163}" destId="{CB715295-67C1-484B-9DB4-2912763D0173}" srcOrd="0" destOrd="0" presId="urn:microsoft.com/office/officeart/2005/8/layout/default"/>
    <dgm:cxn modelId="{598714C6-9FC6-4E20-95A9-A3D45207FE1A}" type="presOf" srcId="{E5306945-B62F-45AF-B561-FE0E256C2581}" destId="{10C37DA0-D2FA-4897-9E39-BA742B26036B}" srcOrd="0" destOrd="0" presId="urn:microsoft.com/office/officeart/2005/8/layout/default"/>
    <dgm:cxn modelId="{6E192ED6-B74D-481D-8B5E-A7DA612A8057}" srcId="{0BBB0615-AFFC-4FB5-A29E-53E9F0CA2D65}" destId="{75F89E19-0CD8-4922-88D7-936B83097A1D}" srcOrd="3" destOrd="0" parTransId="{F1A8B6D6-14D5-4AA3-8A6D-78589AD705B0}" sibTransId="{53746883-4FBD-44CE-8B46-410CDC768B56}"/>
    <dgm:cxn modelId="{1A9019BB-D62C-4D4C-A77D-B9E66D31E365}" srcId="{0BBB0615-AFFC-4FB5-A29E-53E9F0CA2D65}" destId="{E367C008-AE66-464B-9A80-A6F806568163}" srcOrd="8" destOrd="0" parTransId="{C5A661CC-9A46-4C49-9BB7-A2ABD0D183C4}" sibTransId="{A50E7490-2C3A-4FB4-97DA-31CD31E5872F}"/>
    <dgm:cxn modelId="{F4555A93-E0FF-4EF4-88A0-A4E7E8B9A0EB}" type="presOf" srcId="{8701787B-0404-48A7-ACED-25B833E05857}" destId="{A76DCE09-119D-4541-AB6D-720A2F2A6473}" srcOrd="0" destOrd="0" presId="urn:microsoft.com/office/officeart/2005/8/layout/default"/>
    <dgm:cxn modelId="{CFF7A077-0E37-4C75-A2EA-D588FCDB3852}" type="presOf" srcId="{1BF36954-7391-410B-B860-FA2A665F927E}" destId="{33D604AF-3718-4EAF-BB4B-480892CC31C4}" srcOrd="0" destOrd="0" presId="urn:microsoft.com/office/officeart/2005/8/layout/default"/>
    <dgm:cxn modelId="{CB6AEA9D-1CD5-4308-A677-9760876E68F9}" srcId="{0BBB0615-AFFC-4FB5-A29E-53E9F0CA2D65}" destId="{6E22A129-0412-4BA2-8EA7-27B0A5D034A6}" srcOrd="4" destOrd="0" parTransId="{F5E1422B-4FE0-400A-A983-90FE6ED65BD0}" sibTransId="{23F0A70B-E4E1-492E-BF8D-467F9E788A2C}"/>
    <dgm:cxn modelId="{9BB7EFFB-B2DB-46BE-A010-37BB10581509}" srcId="{0BBB0615-AFFC-4FB5-A29E-53E9F0CA2D65}" destId="{B8ADF1FB-131A-4E0F-912F-7C76136189BF}" srcOrd="0" destOrd="0" parTransId="{0550937C-EDCB-469A-AED2-9F02A2EF1414}" sibTransId="{74AD6DA0-6C14-49E0-9DB7-FA207F74B04A}"/>
    <dgm:cxn modelId="{A3E4947D-E539-4FE0-8579-29E0731A4714}" srcId="{0BBB0615-AFFC-4FB5-A29E-53E9F0CA2D65}" destId="{E5306945-B62F-45AF-B561-FE0E256C2581}" srcOrd="7" destOrd="0" parTransId="{8CA2BA6D-95FD-471B-BEAA-FF65B1DEF6B8}" sibTransId="{392A911A-4FF6-486C-89F1-F10CCA81E564}"/>
    <dgm:cxn modelId="{94A0EA6B-728D-49E0-9B54-6C61F61474CE}" srcId="{0BBB0615-AFFC-4FB5-A29E-53E9F0CA2D65}" destId="{59C1FDD9-0140-4D3E-AE11-2DE607319C0B}" srcOrd="1" destOrd="0" parTransId="{0FD7C883-0A0C-464E-95AC-263EEAE5F255}" sibTransId="{C4B77A2D-C923-4329-B824-C6601BD2FDBD}"/>
    <dgm:cxn modelId="{CE1481C1-C079-4F4D-AC50-A2D7180953BD}" type="presParOf" srcId="{75839F8E-7B60-4C21-B2B2-B02FF506A58D}" destId="{4508C2A7-A33B-45CC-AA60-759B510DFD0E}" srcOrd="0" destOrd="0" presId="urn:microsoft.com/office/officeart/2005/8/layout/default"/>
    <dgm:cxn modelId="{DF1F9183-0E38-4725-B8CE-8BEC7055B947}" type="presParOf" srcId="{75839F8E-7B60-4C21-B2B2-B02FF506A58D}" destId="{D2B107DA-778C-4265-9501-95562A6E8E7A}" srcOrd="1" destOrd="0" presId="urn:microsoft.com/office/officeart/2005/8/layout/default"/>
    <dgm:cxn modelId="{D9CED4F6-F98F-48F2-841C-B532B9466D45}" type="presParOf" srcId="{75839F8E-7B60-4C21-B2B2-B02FF506A58D}" destId="{A794B151-E26B-4B69-A0A2-EA149ABF7D7D}" srcOrd="2" destOrd="0" presId="urn:microsoft.com/office/officeart/2005/8/layout/default"/>
    <dgm:cxn modelId="{C983259C-4D47-40B6-B657-063A0567A59E}" type="presParOf" srcId="{75839F8E-7B60-4C21-B2B2-B02FF506A58D}" destId="{A390C805-59C4-4A6F-9079-B9EA41CEB27C}" srcOrd="3" destOrd="0" presId="urn:microsoft.com/office/officeart/2005/8/layout/default"/>
    <dgm:cxn modelId="{661E4DB6-B7F7-4653-9712-44D6C576A931}" type="presParOf" srcId="{75839F8E-7B60-4C21-B2B2-B02FF506A58D}" destId="{A76DCE09-119D-4541-AB6D-720A2F2A6473}" srcOrd="4" destOrd="0" presId="urn:microsoft.com/office/officeart/2005/8/layout/default"/>
    <dgm:cxn modelId="{A3C1E150-676B-4AC1-9B71-1D5976B95B29}" type="presParOf" srcId="{75839F8E-7B60-4C21-B2B2-B02FF506A58D}" destId="{80D587AE-A9EA-4CE1-9799-CE4F8EDDA4E1}" srcOrd="5" destOrd="0" presId="urn:microsoft.com/office/officeart/2005/8/layout/default"/>
    <dgm:cxn modelId="{E664A2AD-2AC7-4E5B-84E4-DD93972CCD41}" type="presParOf" srcId="{75839F8E-7B60-4C21-B2B2-B02FF506A58D}" destId="{F50B8600-9177-4B87-BB75-03C35F1B9196}" srcOrd="6" destOrd="0" presId="urn:microsoft.com/office/officeart/2005/8/layout/default"/>
    <dgm:cxn modelId="{CEB593D5-1DB3-4573-A9C3-3DA4B89C8F5F}" type="presParOf" srcId="{75839F8E-7B60-4C21-B2B2-B02FF506A58D}" destId="{D63E5066-6470-4510-855C-BAF018E93FC9}" srcOrd="7" destOrd="0" presId="urn:microsoft.com/office/officeart/2005/8/layout/default"/>
    <dgm:cxn modelId="{A48E4CFF-D4B7-47D7-8B82-8AA85F62FE6E}" type="presParOf" srcId="{75839F8E-7B60-4C21-B2B2-B02FF506A58D}" destId="{2F89F502-1FD1-4E60-85E0-7E36C4084FD1}" srcOrd="8" destOrd="0" presId="urn:microsoft.com/office/officeart/2005/8/layout/default"/>
    <dgm:cxn modelId="{77F73121-56A4-4BD9-BD2A-70138D867D6E}" type="presParOf" srcId="{75839F8E-7B60-4C21-B2B2-B02FF506A58D}" destId="{C7D22D72-B74C-4375-8F78-791312E1C969}" srcOrd="9" destOrd="0" presId="urn:microsoft.com/office/officeart/2005/8/layout/default"/>
    <dgm:cxn modelId="{3119443D-33DC-4EEE-8A70-D8FEBA0C6542}" type="presParOf" srcId="{75839F8E-7B60-4C21-B2B2-B02FF506A58D}" destId="{33D604AF-3718-4EAF-BB4B-480892CC31C4}" srcOrd="10" destOrd="0" presId="urn:microsoft.com/office/officeart/2005/8/layout/default"/>
    <dgm:cxn modelId="{75DF54D6-34A4-4969-94D5-3B8069D816DF}" type="presParOf" srcId="{75839F8E-7B60-4C21-B2B2-B02FF506A58D}" destId="{D9477F35-C3B3-43ED-94E4-70FF6A01807A}" srcOrd="11" destOrd="0" presId="urn:microsoft.com/office/officeart/2005/8/layout/default"/>
    <dgm:cxn modelId="{C487425B-6A0C-4D90-BBA6-DA0DCBE37CBB}" type="presParOf" srcId="{75839F8E-7B60-4C21-B2B2-B02FF506A58D}" destId="{94A39D9C-471D-4D4A-90FE-0D67A3768018}" srcOrd="12" destOrd="0" presId="urn:microsoft.com/office/officeart/2005/8/layout/default"/>
    <dgm:cxn modelId="{2A4D61EC-26FA-4A61-B294-478ACE75CCBD}" type="presParOf" srcId="{75839F8E-7B60-4C21-B2B2-B02FF506A58D}" destId="{7906B059-BACA-4491-9F87-5615A18AC283}" srcOrd="13" destOrd="0" presId="urn:microsoft.com/office/officeart/2005/8/layout/default"/>
    <dgm:cxn modelId="{CF06DC0F-E36A-40F0-BA34-EEFAB9FDFC2D}" type="presParOf" srcId="{75839F8E-7B60-4C21-B2B2-B02FF506A58D}" destId="{10C37DA0-D2FA-4897-9E39-BA742B26036B}" srcOrd="14" destOrd="0" presId="urn:microsoft.com/office/officeart/2005/8/layout/default"/>
    <dgm:cxn modelId="{EB0196B5-1CE7-4D36-8E1A-4A90135FEDC0}" type="presParOf" srcId="{75839F8E-7B60-4C21-B2B2-B02FF506A58D}" destId="{7ADDEF8A-B648-4431-A252-C90E8EEB72F0}" srcOrd="15" destOrd="0" presId="urn:microsoft.com/office/officeart/2005/8/layout/default"/>
    <dgm:cxn modelId="{E482442B-18DA-4C90-AEC7-00844C512DF6}" type="presParOf" srcId="{75839F8E-7B60-4C21-B2B2-B02FF506A58D}" destId="{CB715295-67C1-484B-9DB4-2912763D0173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8C2A7-A33B-45CC-AA60-759B510DFD0E}">
      <dsp:nvSpPr>
        <dsp:cNvPr id="0" name=""/>
        <dsp:cNvSpPr/>
      </dsp:nvSpPr>
      <dsp:spPr>
        <a:xfrm>
          <a:off x="0" y="354083"/>
          <a:ext cx="1547812" cy="9286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Цифровизация</a:t>
          </a:r>
          <a:endParaRPr lang="ru-RU" sz="1400" kern="1200" dirty="0"/>
        </a:p>
      </dsp:txBody>
      <dsp:txXfrm>
        <a:off x="0" y="354083"/>
        <a:ext cx="1547812" cy="928687"/>
      </dsp:txXfrm>
    </dsp:sp>
    <dsp:sp modelId="{A794B151-E26B-4B69-A0A2-EA149ABF7D7D}">
      <dsp:nvSpPr>
        <dsp:cNvPr id="0" name=""/>
        <dsp:cNvSpPr/>
      </dsp:nvSpPr>
      <dsp:spPr>
        <a:xfrm>
          <a:off x="1702594" y="354083"/>
          <a:ext cx="1547812" cy="928687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Изменение структуры профессий</a:t>
          </a:r>
          <a:endParaRPr lang="ru-RU" sz="1400" kern="1200" dirty="0"/>
        </a:p>
      </dsp:txBody>
      <dsp:txXfrm>
        <a:off x="1702594" y="354083"/>
        <a:ext cx="1547812" cy="928687"/>
      </dsp:txXfrm>
    </dsp:sp>
    <dsp:sp modelId="{A76DCE09-119D-4541-AB6D-720A2F2A6473}">
      <dsp:nvSpPr>
        <dsp:cNvPr id="0" name=""/>
        <dsp:cNvSpPr/>
      </dsp:nvSpPr>
      <dsp:spPr>
        <a:xfrm>
          <a:off x="3405188" y="354083"/>
          <a:ext cx="1547812" cy="9286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Мульти-</a:t>
          </a:r>
          <a:r>
            <a:rPr lang="ru-RU" sz="1400" kern="1200" dirty="0" err="1" smtClean="0"/>
            <a:t>дисциплинарность</a:t>
          </a:r>
          <a:endParaRPr lang="ru-RU" sz="1400" kern="1200" dirty="0"/>
        </a:p>
      </dsp:txBody>
      <dsp:txXfrm>
        <a:off x="3405188" y="354083"/>
        <a:ext cx="1547812" cy="928687"/>
      </dsp:txXfrm>
    </dsp:sp>
    <dsp:sp modelId="{F50B8600-9177-4B87-BB75-03C35F1B9196}">
      <dsp:nvSpPr>
        <dsp:cNvPr id="0" name=""/>
        <dsp:cNvSpPr/>
      </dsp:nvSpPr>
      <dsp:spPr>
        <a:xfrm>
          <a:off x="0" y="1437552"/>
          <a:ext cx="1547812" cy="92868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Трансформация запроса детей и семей</a:t>
          </a:r>
          <a:endParaRPr lang="ru-RU" sz="1400" kern="1200" dirty="0"/>
        </a:p>
      </dsp:txBody>
      <dsp:txXfrm>
        <a:off x="0" y="1437552"/>
        <a:ext cx="1547812" cy="928687"/>
      </dsp:txXfrm>
    </dsp:sp>
    <dsp:sp modelId="{2F89F502-1FD1-4E60-85E0-7E36C4084FD1}">
      <dsp:nvSpPr>
        <dsp:cNvPr id="0" name=""/>
        <dsp:cNvSpPr/>
      </dsp:nvSpPr>
      <dsp:spPr>
        <a:xfrm>
          <a:off x="1702594" y="1437552"/>
          <a:ext cx="1547812" cy="92868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Поколение </a:t>
          </a:r>
          <a:r>
            <a:rPr lang="en-US" sz="1400" kern="1200" dirty="0" smtClean="0"/>
            <a:t>Z</a:t>
          </a:r>
          <a:r>
            <a:rPr lang="ru-RU" sz="1400" kern="1200" dirty="0" smtClean="0"/>
            <a:t>: мотивация, способности, коммуникация…</a:t>
          </a:r>
          <a:endParaRPr lang="ru-RU" sz="1400" kern="1200" dirty="0"/>
        </a:p>
      </dsp:txBody>
      <dsp:txXfrm>
        <a:off x="1702594" y="1437552"/>
        <a:ext cx="1547812" cy="928687"/>
      </dsp:txXfrm>
    </dsp:sp>
    <dsp:sp modelId="{33D604AF-3718-4EAF-BB4B-480892CC31C4}">
      <dsp:nvSpPr>
        <dsp:cNvPr id="0" name=""/>
        <dsp:cNvSpPr/>
      </dsp:nvSpPr>
      <dsp:spPr>
        <a:xfrm>
          <a:off x="3405188" y="1437552"/>
          <a:ext cx="1547812" cy="9286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Открытость / риски и угрозы безопасности</a:t>
          </a:r>
          <a:endParaRPr lang="ru-RU" sz="1400" kern="1200" dirty="0"/>
        </a:p>
      </dsp:txBody>
      <dsp:txXfrm>
        <a:off x="3405188" y="1437552"/>
        <a:ext cx="1547812" cy="928687"/>
      </dsp:txXfrm>
    </dsp:sp>
    <dsp:sp modelId="{94A39D9C-471D-4D4A-90FE-0D67A3768018}">
      <dsp:nvSpPr>
        <dsp:cNvPr id="0" name=""/>
        <dsp:cNvSpPr/>
      </dsp:nvSpPr>
      <dsp:spPr>
        <a:xfrm>
          <a:off x="0" y="2521021"/>
          <a:ext cx="1547812" cy="928687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Человеческая мобильность, миграция</a:t>
          </a:r>
          <a:endParaRPr lang="ru-RU" sz="1400" kern="1200" dirty="0"/>
        </a:p>
      </dsp:txBody>
      <dsp:txXfrm>
        <a:off x="0" y="2521021"/>
        <a:ext cx="1547812" cy="928687"/>
      </dsp:txXfrm>
    </dsp:sp>
    <dsp:sp modelId="{10C37DA0-D2FA-4897-9E39-BA742B26036B}">
      <dsp:nvSpPr>
        <dsp:cNvPr id="0" name=""/>
        <dsp:cNvSpPr/>
      </dsp:nvSpPr>
      <dsp:spPr>
        <a:xfrm>
          <a:off x="1702594" y="2521021"/>
          <a:ext cx="1547812" cy="9286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Глобальность, массовость образования</a:t>
          </a:r>
          <a:endParaRPr lang="ru-RU" sz="1400" kern="1200" dirty="0"/>
        </a:p>
      </dsp:txBody>
      <dsp:txXfrm>
        <a:off x="1702594" y="2521021"/>
        <a:ext cx="1547812" cy="928687"/>
      </dsp:txXfrm>
    </dsp:sp>
    <dsp:sp modelId="{CB715295-67C1-484B-9DB4-2912763D0173}">
      <dsp:nvSpPr>
        <dsp:cNvPr id="0" name=""/>
        <dsp:cNvSpPr/>
      </dsp:nvSpPr>
      <dsp:spPr>
        <a:xfrm>
          <a:off x="3405188" y="2521021"/>
          <a:ext cx="1547812" cy="92868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Снижение здоровья населения</a:t>
          </a:r>
          <a:endParaRPr lang="ru-RU" sz="1400" kern="1200" dirty="0"/>
        </a:p>
      </dsp:txBody>
      <dsp:txXfrm>
        <a:off x="3405188" y="2521021"/>
        <a:ext cx="1547812" cy="928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0.22809</cdr:x>
      <cdr:y>0.93614</cdr:y>
    </cdr:from>
    <cdr:to>
      <cdr:x>0.85924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3374" y="2324439"/>
          <a:ext cx="1890943" cy="1585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0.29921</cdr:x>
      <cdr:y>0.92184</cdr:y>
    </cdr:from>
    <cdr:to>
      <cdr:x>0.60441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96439" y="2288929"/>
          <a:ext cx="914400" cy="1940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0.13623</cdr:x>
      <cdr:y>0.90754</cdr:y>
    </cdr:from>
    <cdr:to>
      <cdr:x>0.44144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08167" y="2253419"/>
          <a:ext cx="914400" cy="2295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2018 г             2020 г                      2021г.окт</a:t>
          </a:r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61CD8-9E70-41CE-95C0-EACB6B22DD8B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D649A-A33F-451D-800F-4E78B3F59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236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DEC972A-C81B-4471-9FE5-48A21A70A525}" type="datetimeFigureOut">
              <a:rPr lang="ru-RU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B538698-DB62-41E0-9E7A-0AEB22235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4288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1410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8271" y="161324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8279" y="442018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47788" y="6356350"/>
            <a:ext cx="2282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D4150-6F5D-401B-A2EB-2E5DE5010256}" type="datetimeFigureOut">
              <a:rPr lang="ru-RU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79825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3050" y="6356350"/>
            <a:ext cx="17097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3A9BC-E642-4223-9E9B-52C3FF496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59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FDDF6-8378-4B4C-9AFD-B88C5F2A8F54}" type="datetimeFigureOut">
              <a:rPr lang="ru-RU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D4011-7CA8-4482-9418-CAC34D79D9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775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678" y="365125"/>
            <a:ext cx="94191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1307E-A801-4330-9F47-34BCF37A8FCC}" type="datetimeFigureOut">
              <a:rPr lang="ru-RU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845D4-4309-4E3B-853B-646C95B46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972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678" y="365125"/>
            <a:ext cx="94191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73903-93DA-4D8F-98C8-980A21353FDA}" type="datetimeFigureOut">
              <a:rPr lang="ru-RU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D6292-CD97-4830-ABB3-6BBAE96E44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119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673" y="365125"/>
            <a:ext cx="1001027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C7D1D-1CE0-440E-B5F0-F3485D61309A}" type="datetimeFigureOut">
              <a:rPr lang="ru-RU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25329-8ABB-4B50-800A-CE12EEFB5B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400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429" y="365125"/>
            <a:ext cx="995252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85A3E-B3CC-4BEC-9085-40CB0F31BB13}" type="datetimeFigureOut">
              <a:rPr lang="ru-RU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332EF-B092-4F36-B553-E75EF466B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696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9F80B-31B0-47F7-88DC-CEC3D9E3C487}" type="datetimeFigureOut">
              <a:rPr lang="ru-RU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2A717-45A3-4295-8A99-AA7A3C2577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615431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6491" y="111263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6502" y="384523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7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D223B-F287-4B5B-AFA0-719967A34D61}" type="datetimeFigureOut">
              <a:rPr lang="ru-RU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65688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6100" y="6356350"/>
            <a:ext cx="24717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16367-DADA-481E-ADAA-49E533CB6B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768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178" y="365125"/>
            <a:ext cx="989477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2005012"/>
            <a:ext cx="1153106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F8879-87B1-43ED-8665-B885DF199C4A}" type="datetimeFigureOut">
              <a:rPr lang="ru-RU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CC51B-6D88-4470-88DE-B38FEE1CA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226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178" y="365125"/>
            <a:ext cx="989477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2005012"/>
            <a:ext cx="1153106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D6D01-59B9-40F4-94A2-D9E1D4D230CC}" type="datetimeFigureOut">
              <a:rPr lang="ru-RU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A975C-368C-418E-8C4A-B7FD89ACEB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330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365125"/>
            <a:ext cx="1080917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79" y="2005012"/>
            <a:ext cx="108091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41956-5893-4BA8-A7EF-F79BD56F4A95}" type="datetimeFigureOut">
              <a:rPr lang="ru-RU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A79BB-225A-4B50-9933-CAC51351C4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103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365125"/>
            <a:ext cx="1080917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79" y="2005012"/>
            <a:ext cx="108091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3514E-40F3-400C-AADE-E0D34255D489}" type="datetimeFigureOut">
              <a:rPr lang="ru-RU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72287-3D2A-42F4-BD5E-89A0EBB96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139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1B856-E17A-4A42-B95D-481F692906E9}" type="datetimeFigureOut">
              <a:rPr lang="ru-RU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3788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3038" y="6356350"/>
            <a:ext cx="18319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4F306-1CD8-4B3C-B61B-915E99092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497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D663-A42D-4D5A-99B4-8A9114FF47E1}" type="datetimeFigureOut">
              <a:rPr lang="ru-RU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3788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3038" y="6356350"/>
            <a:ext cx="18319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B9FB5-7C24-47F9-BE78-E1C7C9409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495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2BBA1-D31B-47E7-AF0D-0A80F8FFD723}" type="datetimeFigureOut">
              <a:rPr lang="ru-RU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D0A90-2392-4A50-BD01-CF0DB585CC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721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A926B2-5038-44B6-AB85-86DF54541B5F}" type="datetimeFigureOut">
              <a:rPr lang="ru-RU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315FCC-A603-463F-96A3-BDC307DA31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  <p:sldLayoutId id="2147483929" r:id="rId14"/>
    <p:sldLayoutId id="2147483915" r:id="rId15"/>
    <p:sldLayoutId id="2147483930" r:id="rId1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/>
          </p:nvPr>
        </p:nvSpPr>
        <p:spPr>
          <a:xfrm>
            <a:off x="2108200" y="1612900"/>
            <a:ext cx="9144000" cy="2387600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 </a:t>
            </a:r>
            <a:r>
              <a:rPr lang="ru-RU" sz="3200" b="1" dirty="0">
                <a:solidFill>
                  <a:srgbClr val="C00000"/>
                </a:solidFill>
              </a:rPr>
              <a:t>Современные требования к разработке дополнительных общеобразовательных общеразвивающих программ для новых </a:t>
            </a:r>
            <a:r>
              <a:rPr lang="ru-RU" sz="3200" b="1" dirty="0" smtClean="0">
                <a:solidFill>
                  <a:srgbClr val="C00000"/>
                </a:solidFill>
              </a:rPr>
              <a:t>мест.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74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30363" y="5221288"/>
            <a:ext cx="9144000" cy="1111250"/>
          </a:xfrm>
        </p:spPr>
        <p:txBody>
          <a:bodyPr/>
          <a:lstStyle/>
          <a:p>
            <a:pPr algn="r" eaLnBrk="1" hangingPunct="1"/>
            <a:r>
              <a:rPr lang="ru-RU" altLang="ru-RU" dirty="0" err="1" smtClean="0"/>
              <a:t>Козявина</a:t>
            </a:r>
            <a:r>
              <a:rPr lang="ru-RU" altLang="ru-RU" dirty="0" smtClean="0"/>
              <a:t> Ирина Николаевна, </a:t>
            </a:r>
            <a:br>
              <a:rPr lang="ru-RU" altLang="ru-RU" dirty="0" smtClean="0"/>
            </a:br>
            <a:r>
              <a:rPr lang="ru-RU" altLang="ru-RU" dirty="0" smtClean="0"/>
              <a:t> старший преподаватель кафедры воспитания и психологического развития. ОГБОУ ДПО «КОИРО»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108200" y="393700"/>
            <a:ext cx="9529763" cy="8556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endParaRPr lang="ru-RU" sz="16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/>
              <a:t>ДО программа:  с</a:t>
            </a:r>
            <a:r>
              <a:rPr lang="ru-RU" b="1" dirty="0"/>
              <a:t>одержания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0251" y="1998875"/>
            <a:ext cx="5719549" cy="4351338"/>
          </a:xfrm>
        </p:spPr>
        <p:txBody>
          <a:bodyPr/>
          <a:lstStyle/>
          <a:p>
            <a:r>
              <a:rPr lang="ru-RU" dirty="0"/>
              <a:t>«с учетом развития науки, техники, культуры, экономики, технологий и социальной сферы» (Приказ 196, п. 11) для удовлетворения интересов, склонностей и потребностей учащихся;</a:t>
            </a:r>
          </a:p>
          <a:p>
            <a:r>
              <a:rPr lang="ru-RU" dirty="0"/>
              <a:t> соответствовать  современным  задачам, условиям, вызовам, ситуациям, в соответствии с уровнем развития науки, техники, культуры, социальной сферы.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graphicFrame>
        <p:nvGraphicFramePr>
          <p:cNvPr id="5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1915443"/>
              </p:ext>
            </p:extLst>
          </p:nvPr>
        </p:nvGraphicFramePr>
        <p:xfrm>
          <a:off x="6400799" y="2238233"/>
          <a:ext cx="4953001" cy="3803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43248" y="1998875"/>
            <a:ext cx="20425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Вызовы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339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/>
              <a:t>П</a:t>
            </a:r>
            <a:r>
              <a:rPr lang="ru-RU" sz="3200" b="1" dirty="0"/>
              <a:t>одходы </a:t>
            </a:r>
            <a:r>
              <a:rPr lang="ru-RU" sz="3200" b="1" dirty="0"/>
              <a:t>при проектировании содержания и технологий образовательной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/>
              <a:t>с</a:t>
            </a:r>
            <a:r>
              <a:rPr lang="ru-RU" sz="3600" dirty="0" smtClean="0"/>
              <a:t>редовой</a:t>
            </a:r>
          </a:p>
          <a:p>
            <a:r>
              <a:rPr lang="ru-RU" sz="3600" dirty="0" smtClean="0"/>
              <a:t> программный</a:t>
            </a:r>
          </a:p>
          <a:p>
            <a:r>
              <a:rPr lang="ru-RU" sz="3600" dirty="0" smtClean="0"/>
              <a:t> </a:t>
            </a:r>
            <a:r>
              <a:rPr lang="ru-RU" sz="3600" dirty="0" err="1" smtClean="0"/>
              <a:t>экосистемный</a:t>
            </a:r>
            <a:endParaRPr lang="ru-RU" sz="3600" dirty="0" smtClean="0"/>
          </a:p>
          <a:p>
            <a:r>
              <a:rPr lang="ru-RU" sz="3600" dirty="0" smtClean="0"/>
              <a:t> </a:t>
            </a:r>
            <a:r>
              <a:rPr lang="ru-RU" sz="3600" dirty="0" err="1" smtClean="0"/>
              <a:t>компетентностный</a:t>
            </a:r>
            <a:endParaRPr lang="ru-RU" sz="3600" dirty="0" smtClean="0"/>
          </a:p>
          <a:p>
            <a:r>
              <a:rPr lang="ru-RU" sz="3600" dirty="0" smtClean="0"/>
              <a:t> конвергентный</a:t>
            </a:r>
          </a:p>
          <a:p>
            <a:r>
              <a:rPr lang="ru-RU" sz="3600" dirty="0" smtClean="0"/>
              <a:t> </a:t>
            </a:r>
            <a:r>
              <a:rPr lang="ru-RU" sz="3600" dirty="0" err="1"/>
              <a:t>деятельностный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36629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8780" y="365125"/>
            <a:ext cx="10809170" cy="821991"/>
          </a:xfrm>
        </p:spPr>
        <p:txBody>
          <a:bodyPr/>
          <a:lstStyle/>
          <a:p>
            <a:pPr algn="ctr"/>
            <a:r>
              <a:rPr lang="ru-RU" sz="2400" b="1" dirty="0"/>
              <a:t>П</a:t>
            </a:r>
            <a:r>
              <a:rPr lang="ru-RU" sz="2400" b="1" dirty="0" smtClean="0"/>
              <a:t>ринципы   обновления содержания программ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1200" dirty="0" smtClean="0"/>
              <a:t>Целевая </a:t>
            </a:r>
            <a:r>
              <a:rPr lang="ru-RU" sz="1200" dirty="0"/>
              <a:t>модель развития региональных систем дополнительного образования детей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(</a:t>
            </a:r>
            <a:r>
              <a:rPr lang="ru-RU" sz="1200" dirty="0"/>
              <a:t>утверждена Приказом </a:t>
            </a:r>
            <a:r>
              <a:rPr lang="ru-RU" sz="1200" dirty="0" err="1"/>
              <a:t>Минпросвещения</a:t>
            </a:r>
            <a:r>
              <a:rPr lang="ru-RU" sz="1200" dirty="0"/>
              <a:t> России от 3 сентября 2019 г. № 467)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8778" y="1246909"/>
            <a:ext cx="11133221" cy="443950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/>
              <a:t>создание условий для формирования гармонично развитой личности;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/>
              <a:t>эффективное использование времени обучающихся, </a:t>
            </a:r>
            <a:r>
              <a:rPr lang="ru-RU" sz="1800" b="1" dirty="0" smtClean="0"/>
              <a:t>приобретение ими новых навыков и компетенций;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выравнивание доступности для различных категорий детей</a:t>
            </a:r>
            <a:r>
              <a:rPr lang="ru-RU" sz="1800" dirty="0" smtClean="0"/>
              <a:t>; равный доступ не менее чем к 2 программам различных направленностей;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ориентир на образовательные потребности, интересы обучающихся и на приоритетные направления социально-экономического и территориального развития регио</a:t>
            </a:r>
            <a:r>
              <a:rPr lang="ru-RU" sz="1800" dirty="0" smtClean="0"/>
              <a:t>нов;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реализация междисциплинарных программ</a:t>
            </a:r>
            <a:r>
              <a:rPr lang="ru-RU" sz="1800" dirty="0" smtClean="0"/>
              <a:t>, включающих несколько направленностей;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применение конвергентного подхода </a:t>
            </a:r>
            <a:r>
              <a:rPr lang="ru-RU" sz="1800" dirty="0" smtClean="0"/>
              <a:t>в разработке дополнительных общеобразовательных программ;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использование различных форм организации образовательной деятельности</a:t>
            </a:r>
            <a:r>
              <a:rPr lang="ru-RU" sz="1800" dirty="0" smtClean="0"/>
              <a:t>, в том числе основанной на принципе </a:t>
            </a:r>
            <a:r>
              <a:rPr lang="ru-RU" sz="1800" b="1" dirty="0" err="1" smtClean="0"/>
              <a:t>разноуровневости</a:t>
            </a:r>
            <a:r>
              <a:rPr lang="ru-RU" sz="1800" b="1" dirty="0" smtClean="0"/>
              <a:t> и модульном принципе </a:t>
            </a:r>
            <a:r>
              <a:rPr lang="ru-RU" sz="1800" dirty="0" smtClean="0"/>
              <a:t>построения содержания программ и образовательных проектов;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использование сетевой формы </a:t>
            </a:r>
            <a:r>
              <a:rPr lang="ru-RU" sz="1800" dirty="0" smtClean="0"/>
              <a:t>реализации образовательных программ;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создание условий для построения индивидуальных маршрутов </a:t>
            </a:r>
            <a:r>
              <a:rPr lang="ru-RU" sz="1800" dirty="0" smtClean="0"/>
              <a:t>и учебных планов, зачет результатов освоения ДОП;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применение дистанционных технологий и электронного обучения</a:t>
            </a:r>
            <a:r>
              <a:rPr lang="ru-RU" sz="1800" dirty="0" smtClean="0"/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/>
              <a:t> </a:t>
            </a:r>
            <a:r>
              <a:rPr lang="ru-RU" sz="1800" b="1" dirty="0" smtClean="0"/>
              <a:t>разработка и реализация краткосрочных программ </a:t>
            </a:r>
            <a:r>
              <a:rPr lang="ru-RU" sz="1800" dirty="0" smtClean="0"/>
              <a:t>по всем направленностям, нацеленных на получение базовых навыков, социальных и коммуникативных компетенций;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использование</a:t>
            </a:r>
            <a:r>
              <a:rPr lang="ru-RU" sz="1800" dirty="0" smtClean="0"/>
              <a:t> в реализации дополнительных общеобразовательных </a:t>
            </a:r>
            <a:r>
              <a:rPr lang="ru-RU" sz="1800" b="1" dirty="0" smtClean="0"/>
              <a:t>программ современных методов и форм обучения, направленных на развитие </a:t>
            </a:r>
            <a:r>
              <a:rPr lang="ru-RU" sz="1800" b="1" dirty="0" err="1" smtClean="0"/>
              <a:t>метапредметных</a:t>
            </a:r>
            <a:r>
              <a:rPr lang="ru-RU" sz="1800" b="1" dirty="0" smtClean="0"/>
              <a:t> навыков, навыков проектной, исследовательской деятельности и </a:t>
            </a:r>
            <a:r>
              <a:rPr lang="ru-RU" sz="1800" b="1" dirty="0" err="1" smtClean="0"/>
              <a:t>взаимообучения</a:t>
            </a:r>
            <a:r>
              <a:rPr lang="ru-RU" sz="2000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206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/>
              <a:t>Направления обновления содержания </a:t>
            </a:r>
            <a:r>
              <a:rPr lang="ru-RU" sz="3600" b="1" dirty="0" smtClean="0"/>
              <a:t> 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Ориентация на универсальные компетенции во всех </a:t>
            </a:r>
            <a:r>
              <a:rPr lang="ru-RU" dirty="0" smtClean="0"/>
              <a:t>направленностях</a:t>
            </a:r>
          </a:p>
          <a:p>
            <a:r>
              <a:rPr lang="ru-RU" dirty="0" smtClean="0"/>
              <a:t>  </a:t>
            </a:r>
            <a:r>
              <a:rPr lang="ru-RU" dirty="0"/>
              <a:t>Усиление внимания к компетенции творчества (креативности), самовыражения, </a:t>
            </a:r>
            <a:r>
              <a:rPr lang="ru-RU" dirty="0" smtClean="0"/>
              <a:t>презентации</a:t>
            </a:r>
          </a:p>
          <a:p>
            <a:r>
              <a:rPr lang="ru-RU" dirty="0" smtClean="0"/>
              <a:t> </a:t>
            </a:r>
            <a:r>
              <a:rPr lang="ru-RU" dirty="0"/>
              <a:t>Связь содержания с глобальными вызовами и локальными интересами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Продуктивность </a:t>
            </a:r>
            <a:r>
              <a:rPr lang="ru-RU" dirty="0"/>
              <a:t>(проекты и «продукты») как задача и результат.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Профессиональная ориентация не на конкретные профессии, а на области</a:t>
            </a:r>
            <a:r>
              <a:rPr lang="ru-RU" dirty="0" smtClean="0"/>
              <a:t>.</a:t>
            </a:r>
          </a:p>
          <a:p>
            <a:r>
              <a:rPr lang="ru-RU" dirty="0"/>
              <a:t>Формирование современных социально-культурных сред и практик для личностного развития и позитивной социализации </a:t>
            </a:r>
            <a:r>
              <a:rPr lang="ru-RU" dirty="0" smtClean="0"/>
              <a:t>учащихся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7546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Дополнительное образование детей направлено на: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освоение учащимися знаний о современных сферах человеческой деятельности, основных характеристиках современного мира, науки, общества, технологий; </a:t>
            </a:r>
          </a:p>
          <a:p>
            <a:pPr algn="just"/>
            <a:r>
              <a:rPr lang="ru-RU" dirty="0" smtClean="0"/>
              <a:t>формирование современных компетентностей и грамотностей, соответствующих основным направлениям стратегии социально-экономического развития страны, актуальным вызовам будущего;</a:t>
            </a:r>
          </a:p>
          <a:p>
            <a:pPr algn="just"/>
            <a:r>
              <a:rPr lang="ru-RU" dirty="0" smtClean="0"/>
              <a:t>мотивацию подрастающих поколений к познанию, творчеству, труду и спорту; </a:t>
            </a:r>
          </a:p>
          <a:p>
            <a:pPr algn="just"/>
            <a:r>
              <a:rPr lang="ru-RU" dirty="0" smtClean="0"/>
              <a:t>введение в основы современных профессий, организацию системы экономических, социальных, культурных проб; </a:t>
            </a:r>
          </a:p>
          <a:p>
            <a:pPr algn="just"/>
            <a:r>
              <a:rPr lang="ru-RU" dirty="0" smtClean="0"/>
              <a:t>приобретение опыта социального взаимодействия и продуктивной деятельности; </a:t>
            </a:r>
          </a:p>
          <a:p>
            <a:pPr algn="just"/>
            <a:r>
              <a:rPr lang="ru-RU" dirty="0" smtClean="0"/>
              <a:t>содействие самоопределению на основе знакомства с современной геоэкономической, геополитической, </a:t>
            </a:r>
            <a:r>
              <a:rPr lang="ru-RU" dirty="0" err="1" smtClean="0"/>
              <a:t>геокультурной</a:t>
            </a:r>
            <a:r>
              <a:rPr lang="ru-RU" dirty="0" smtClean="0"/>
              <a:t> ситуацией;</a:t>
            </a:r>
          </a:p>
          <a:p>
            <a:pPr algn="just"/>
            <a:r>
              <a:rPr lang="ru-RU" dirty="0" smtClean="0"/>
              <a:t> укрепление здоровья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6667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058863" y="-313904"/>
            <a:ext cx="10809287" cy="1281255"/>
          </a:xfrm>
        </p:spPr>
        <p:txBody>
          <a:bodyPr/>
          <a:lstStyle/>
          <a:p>
            <a:r>
              <a:rPr lang="ru-RU" sz="3600" b="1" dirty="0">
                <a:sym typeface="Arial Narrow"/>
              </a:rPr>
              <a:t>Основные рекомендации к содержанию</a:t>
            </a:r>
            <a:endParaRPr lang="ru-RU" alt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8863" y="2005013"/>
            <a:ext cx="10809287" cy="4351337"/>
          </a:xfrm>
        </p:spPr>
        <p:txBody>
          <a:bodyPr/>
          <a:lstStyle/>
          <a:p>
            <a:pPr marL="571500" lvl="0" indent="-571500" defTabSz="821531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kern="0" spc="-20" dirty="0" smtClean="0">
                <a:solidFill>
                  <a:srgbClr val="000000"/>
                </a:solidFill>
                <a:ea typeface="Times New Roman" panose="02020603050405020304" pitchFamily="18" charset="0"/>
                <a:sym typeface="Helvetica Light"/>
              </a:rPr>
              <a:t>:</a:t>
            </a:r>
            <a:endParaRPr lang="ru-RU" sz="1600" kern="0" spc="-20" dirty="0">
              <a:solidFill>
                <a:srgbClr val="000000"/>
              </a:solidFill>
              <a:ea typeface="Times New Roman" panose="02020603050405020304" pitchFamily="18" charset="0"/>
              <a:sym typeface="Helvetica Light"/>
            </a:endParaRPr>
          </a:p>
          <a:p>
            <a:pPr marL="457200" lvl="0" indent="-457200" defTabSz="821531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kern="0" spc="-20" dirty="0" smtClean="0">
                <a:solidFill>
                  <a:srgbClr val="000000"/>
                </a:solidFill>
                <a:ea typeface="Times New Roman" panose="02020603050405020304" pitchFamily="18" charset="0"/>
                <a:sym typeface="Helvetica Light"/>
              </a:rPr>
              <a:t>)</a:t>
            </a:r>
            <a:endParaRPr lang="ru-RU" sz="1600" kern="0" spc="-20" dirty="0">
              <a:solidFill>
                <a:srgbClr val="000000"/>
              </a:solidFill>
              <a:ea typeface="Times New Roman" panose="02020603050405020304" pitchFamily="18" charset="0"/>
              <a:sym typeface="Helvetica Light"/>
            </a:endParaRPr>
          </a:p>
          <a:p>
            <a:pPr marL="571500" lvl="0" indent="-571500" algn="ctr" defTabSz="821531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600" kern="0" spc="-20" dirty="0">
              <a:solidFill>
                <a:srgbClr val="000000"/>
              </a:solidFill>
              <a:ea typeface="Times New Roman" panose="02020603050405020304" pitchFamily="18" charset="0"/>
              <a:sym typeface="Helvetica Light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618699" y="517792"/>
          <a:ext cx="11573301" cy="6793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28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704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71025">
                <a:tc>
                  <a:txBody>
                    <a:bodyPr/>
                    <a:lstStyle/>
                    <a:p>
                      <a:r>
                        <a:rPr lang="ru-RU" dirty="0" smtClean="0"/>
                        <a:t>Типовая модель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02835">
                <a:tc>
                  <a:txBody>
                    <a:bodyPr/>
                    <a:lstStyle/>
                    <a:p>
                      <a:r>
                        <a:rPr lang="ru-RU" sz="1800" b="1" kern="0" spc="-20" dirty="0" smtClean="0">
                          <a:solidFill>
                            <a:srgbClr val="000000"/>
                          </a:solidFill>
                          <a:ea typeface="Times New Roman" panose="02020603050405020304" pitchFamily="18" charset="0"/>
                          <a:sym typeface="Helvetica Light"/>
                        </a:rPr>
                        <a:t>«Арт-пространство»: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defTabSz="821531" eaLnBrk="1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  <a:defRPr/>
                      </a:pPr>
                      <a:r>
                        <a:rPr lang="ru-RU" sz="1800" kern="0" spc="-20" dirty="0" smtClean="0">
                          <a:solidFill>
                            <a:srgbClr val="000000"/>
                          </a:solidFill>
                          <a:ea typeface="Times New Roman" panose="02020603050405020304" pitchFamily="18" charset="0"/>
                          <a:sym typeface="Helvetica Light"/>
                        </a:rPr>
                        <a:t>арт и дизайн (живопись, веб-дизайн, </a:t>
                      </a:r>
                      <a:r>
                        <a:rPr lang="en-US" sz="1800" kern="0" spc="-20" dirty="0" smtClean="0">
                          <a:solidFill>
                            <a:srgbClr val="000000"/>
                          </a:solidFill>
                          <a:latin typeface="Helvetica Light"/>
                          <a:ea typeface="Times New Roman" panose="02020603050405020304" pitchFamily="18" charset="0"/>
                          <a:sym typeface="Helvetica Light"/>
                        </a:rPr>
                        <a:t>DIY </a:t>
                      </a:r>
                      <a:r>
                        <a:rPr lang="ru-RU" sz="1800" kern="0" spc="-20" dirty="0" smtClean="0">
                          <a:solidFill>
                            <a:srgbClr val="000000"/>
                          </a:solidFill>
                          <a:ea typeface="Times New Roman" panose="02020603050405020304" pitchFamily="18" charset="0"/>
                          <a:sym typeface="Helvetica Light"/>
                        </a:rPr>
                        <a:t>и др.), музыка (вокал), хореография (народный, </a:t>
                      </a:r>
                      <a:r>
                        <a:rPr lang="ru-RU" sz="1800" kern="0" spc="-20" dirty="0" err="1" smtClean="0">
                          <a:solidFill>
                            <a:srgbClr val="000000"/>
                          </a:solidFill>
                          <a:ea typeface="Times New Roman" panose="02020603050405020304" pitchFamily="18" charset="0"/>
                          <a:sym typeface="Helvetica Light"/>
                        </a:rPr>
                        <a:t>боди</a:t>
                      </a:r>
                      <a:r>
                        <a:rPr lang="ru-RU" sz="1800" kern="0" spc="-20" dirty="0" smtClean="0">
                          <a:solidFill>
                            <a:srgbClr val="000000"/>
                          </a:solidFill>
                          <a:ea typeface="Times New Roman" panose="02020603050405020304" pitchFamily="18" charset="0"/>
                          <a:sym typeface="Helvetica Light"/>
                        </a:rPr>
                        <a:t>-балет, модерн и др.), театр, литература и кино (актерская игра, театр, </a:t>
                      </a:r>
                      <a:r>
                        <a:rPr lang="ru-RU" sz="1800" kern="0" spc="-20" dirty="0" err="1" smtClean="0">
                          <a:solidFill>
                            <a:srgbClr val="000000"/>
                          </a:solidFill>
                          <a:ea typeface="Times New Roman" panose="02020603050405020304" pitchFamily="18" charset="0"/>
                          <a:sym typeface="Helvetica Light"/>
                        </a:rPr>
                        <a:t>сторителинг</a:t>
                      </a:r>
                      <a:r>
                        <a:rPr lang="ru-RU" sz="1800" kern="0" spc="-20" dirty="0" smtClean="0">
                          <a:solidFill>
                            <a:srgbClr val="000000"/>
                          </a:solidFill>
                          <a:ea typeface="Times New Roman" panose="02020603050405020304" pitchFamily="18" charset="0"/>
                          <a:sym typeface="Helvetica Light"/>
                        </a:rPr>
                        <a:t>, медиа-арт и др.) и др.</a:t>
                      </a:r>
                    </a:p>
                    <a:p>
                      <a:pPr marL="571500" lvl="0" indent="-571500" algn="ctr" defTabSz="821531" eaLnBrk="1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Ø"/>
                        <a:defRPr/>
                      </a:pPr>
                      <a:endParaRPr lang="ru-RU" sz="1800" kern="0" spc="-20" dirty="0" smtClean="0">
                        <a:solidFill>
                          <a:srgbClr val="000000"/>
                        </a:solidFill>
                        <a:ea typeface="Times New Roman" panose="02020603050405020304" pitchFamily="18" charset="0"/>
                        <a:sym typeface="Helvetica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8020">
                <a:tc>
                  <a:txBody>
                    <a:bodyPr/>
                    <a:lstStyle/>
                    <a:p>
                      <a:r>
                        <a:rPr lang="ru-RU" sz="1800" b="1" kern="0" spc="-20" dirty="0" smtClean="0">
                          <a:solidFill>
                            <a:srgbClr val="000000"/>
                          </a:solidFill>
                          <a:ea typeface="Times New Roman" panose="02020603050405020304" pitchFamily="18" charset="0"/>
                          <a:sym typeface="Helvetica Light"/>
                        </a:rPr>
                        <a:t>«Диалог наук»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defTabSz="821531" eaLnBrk="1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  <a:defRPr/>
                      </a:pPr>
                      <a:r>
                        <a:rPr lang="ru-RU" sz="1800" kern="0" spc="-20" dirty="0" smtClean="0">
                          <a:solidFill>
                            <a:srgbClr val="000000"/>
                          </a:solidFill>
                          <a:ea typeface="Times New Roman" panose="02020603050405020304" pitchFamily="18" charset="0"/>
                          <a:sym typeface="Helvetica Light"/>
                        </a:rPr>
                        <a:t>биомедицина и </a:t>
                      </a:r>
                      <a:r>
                        <a:rPr lang="ru-RU" sz="1800" kern="0" spc="-20" dirty="0" err="1" smtClean="0">
                          <a:solidFill>
                            <a:srgbClr val="000000"/>
                          </a:solidFill>
                          <a:ea typeface="Times New Roman" panose="02020603050405020304" pitchFamily="18" charset="0"/>
                          <a:sym typeface="Helvetica Light"/>
                        </a:rPr>
                        <a:t>фарма</a:t>
                      </a:r>
                      <a:r>
                        <a:rPr lang="ru-RU" sz="1800" kern="0" spc="-20" dirty="0" smtClean="0">
                          <a:solidFill>
                            <a:srgbClr val="000000"/>
                          </a:solidFill>
                          <a:ea typeface="Times New Roman" panose="02020603050405020304" pitchFamily="18" charset="0"/>
                          <a:sym typeface="Helvetica Light"/>
                        </a:rPr>
                        <a:t>, биотехнологии и биоинженерия, астрофизика, природопользование, </a:t>
                      </a:r>
                      <a:r>
                        <a:rPr lang="ru-RU" sz="1800" kern="0" spc="-20" dirty="0" err="1" smtClean="0">
                          <a:solidFill>
                            <a:srgbClr val="000000"/>
                          </a:solidFill>
                          <a:ea typeface="Times New Roman" panose="02020603050405020304" pitchFamily="18" charset="0"/>
                          <a:sym typeface="Helvetica Light"/>
                        </a:rPr>
                        <a:t>биоинформатика</a:t>
                      </a:r>
                      <a:r>
                        <a:rPr lang="ru-RU" sz="1800" kern="0" spc="-20" dirty="0" smtClean="0">
                          <a:solidFill>
                            <a:srgbClr val="000000"/>
                          </a:solidFill>
                          <a:ea typeface="Times New Roman" panose="02020603050405020304" pitchFamily="18" charset="0"/>
                          <a:sym typeface="Helvetica Light"/>
                        </a:rPr>
                        <a:t>, экология, </a:t>
                      </a:r>
                      <a:r>
                        <a:rPr lang="ru-RU" sz="1800" kern="0" spc="-20" dirty="0" err="1" smtClean="0">
                          <a:solidFill>
                            <a:srgbClr val="000000"/>
                          </a:solidFill>
                          <a:ea typeface="Times New Roman" panose="02020603050405020304" pitchFamily="18" charset="0"/>
                          <a:sym typeface="Helvetica Light"/>
                        </a:rPr>
                        <a:t>наноинженерия</a:t>
                      </a:r>
                      <a:r>
                        <a:rPr lang="ru-RU" sz="1800" kern="0" spc="-20" dirty="0" smtClean="0">
                          <a:solidFill>
                            <a:srgbClr val="000000"/>
                          </a:solidFill>
                          <a:ea typeface="Times New Roman" panose="02020603050405020304" pitchFamily="18" charset="0"/>
                          <a:sym typeface="Helvetica Light"/>
                        </a:rPr>
                        <a:t> и </a:t>
                      </a:r>
                      <a:r>
                        <a:rPr lang="ru-RU" sz="1800" kern="0" spc="-20" dirty="0" err="1" smtClean="0">
                          <a:solidFill>
                            <a:srgbClr val="000000"/>
                          </a:solidFill>
                          <a:ea typeface="Times New Roman" panose="02020603050405020304" pitchFamily="18" charset="0"/>
                          <a:sym typeface="Helvetica Light"/>
                        </a:rPr>
                        <a:t>метаматериалы</a:t>
                      </a:r>
                      <a:r>
                        <a:rPr lang="ru-RU" sz="1800" kern="0" spc="-20" dirty="0" smtClean="0">
                          <a:solidFill>
                            <a:srgbClr val="000000"/>
                          </a:solidFill>
                          <a:ea typeface="Times New Roman" panose="02020603050405020304" pitchFamily="18" charset="0"/>
                          <a:sym typeface="Helvetica Light"/>
                        </a:rPr>
                        <a:t> и др.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58554">
                <a:tc>
                  <a:txBody>
                    <a:bodyPr/>
                    <a:lstStyle/>
                    <a:p>
                      <a:r>
                        <a:rPr lang="ru-RU" sz="1800" b="1" kern="0" spc="-20" dirty="0" smtClean="0">
                          <a:solidFill>
                            <a:srgbClr val="000000"/>
                          </a:solidFill>
                          <a:ea typeface="Times New Roman" panose="02020603050405020304" pitchFamily="18" charset="0"/>
                          <a:sym typeface="Helvetica Light"/>
                        </a:rPr>
                        <a:t>«</a:t>
                      </a:r>
                      <a:r>
                        <a:rPr lang="ru-RU" sz="1800" b="1" kern="0" spc="-20" dirty="0" err="1" smtClean="0">
                          <a:solidFill>
                            <a:srgbClr val="000000"/>
                          </a:solidFill>
                          <a:ea typeface="Times New Roman" panose="02020603050405020304" pitchFamily="18" charset="0"/>
                          <a:sym typeface="Helvetica Light"/>
                        </a:rPr>
                        <a:t>Мейкер</a:t>
                      </a:r>
                      <a:r>
                        <a:rPr lang="ru-RU" sz="1800" b="1" kern="0" spc="-20" dirty="0" smtClean="0">
                          <a:solidFill>
                            <a:srgbClr val="000000"/>
                          </a:solidFill>
                          <a:ea typeface="Times New Roman" panose="02020603050405020304" pitchFamily="18" charset="0"/>
                          <a:sym typeface="Helvetica Light"/>
                        </a:rPr>
                        <a:t>»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0" spc="-20" dirty="0" smtClean="0">
                          <a:solidFill>
                            <a:srgbClr val="000000"/>
                          </a:solidFill>
                          <a:ea typeface="Times New Roman" panose="02020603050405020304" pitchFamily="18" charset="0"/>
                          <a:sym typeface="Helvetica Light"/>
                        </a:rPr>
                        <a:t>обработка материалов, электротехника и электроника, системная инженерия,  3</a:t>
                      </a:r>
                      <a:r>
                        <a:rPr lang="en-US" sz="1800" kern="0" spc="-20" dirty="0" smtClean="0">
                          <a:solidFill>
                            <a:srgbClr val="000000"/>
                          </a:solidFill>
                          <a:latin typeface="Helvetica Light"/>
                          <a:ea typeface="Times New Roman" panose="02020603050405020304" pitchFamily="18" charset="0"/>
                          <a:sym typeface="Helvetica Light"/>
                        </a:rPr>
                        <a:t>D </a:t>
                      </a:r>
                      <a:r>
                        <a:rPr lang="ru-RU" sz="1800" kern="0" spc="-20" dirty="0" err="1" smtClean="0">
                          <a:solidFill>
                            <a:srgbClr val="000000"/>
                          </a:solidFill>
                          <a:ea typeface="Times New Roman" panose="02020603050405020304" pitchFamily="18" charset="0"/>
                          <a:sym typeface="Helvetica Light"/>
                        </a:rPr>
                        <a:t>прототипирование</a:t>
                      </a:r>
                      <a:r>
                        <a:rPr lang="ru-RU" sz="1800" kern="0" spc="-20" dirty="0" smtClean="0">
                          <a:solidFill>
                            <a:srgbClr val="000000"/>
                          </a:solidFill>
                          <a:ea typeface="Times New Roman" panose="02020603050405020304" pitchFamily="18" charset="0"/>
                          <a:sym typeface="Helvetica Light"/>
                        </a:rPr>
                        <a:t>, </a:t>
                      </a:r>
                      <a:r>
                        <a:rPr lang="ru-RU" sz="1800" kern="0" spc="-20" dirty="0" err="1" smtClean="0">
                          <a:solidFill>
                            <a:srgbClr val="000000"/>
                          </a:solidFill>
                          <a:ea typeface="Times New Roman" panose="02020603050405020304" pitchFamily="18" charset="0"/>
                          <a:sym typeface="Helvetica Light"/>
                        </a:rPr>
                        <a:t>цифровизация</a:t>
                      </a:r>
                      <a:r>
                        <a:rPr lang="ru-RU" sz="1800" kern="0" spc="-20" dirty="0" smtClean="0">
                          <a:solidFill>
                            <a:srgbClr val="000000"/>
                          </a:solidFill>
                          <a:ea typeface="Times New Roman" panose="02020603050405020304" pitchFamily="18" charset="0"/>
                          <a:sym typeface="Helvetica Light"/>
                        </a:rPr>
                        <a:t> и интернет вещей, наземные объекты и транспорт, технологическое предпринимательство и др.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41267">
                <a:tc>
                  <a:txBody>
                    <a:bodyPr/>
                    <a:lstStyle/>
                    <a:p>
                      <a:r>
                        <a:rPr lang="ru-RU" sz="1800" b="1" kern="0" spc="-20" dirty="0" smtClean="0">
                          <a:solidFill>
                            <a:srgbClr val="000000"/>
                          </a:solidFill>
                          <a:ea typeface="Times New Roman" panose="02020603050405020304" pitchFamily="18" charset="0"/>
                          <a:sym typeface="Helvetica Light"/>
                        </a:rPr>
                        <a:t>«</a:t>
                      </a:r>
                      <a:r>
                        <a:rPr lang="ru-RU" sz="1800" b="1" kern="0" spc="-20" dirty="0" err="1" smtClean="0">
                          <a:solidFill>
                            <a:srgbClr val="000000"/>
                          </a:solidFill>
                          <a:ea typeface="Times New Roman" panose="02020603050405020304" pitchFamily="18" charset="0"/>
                          <a:sym typeface="Helvetica Light"/>
                        </a:rPr>
                        <a:t>Социос</a:t>
                      </a:r>
                      <a:r>
                        <a:rPr lang="ru-RU" sz="1800" b="1" kern="0" spc="-20" dirty="0" smtClean="0">
                          <a:solidFill>
                            <a:srgbClr val="000000"/>
                          </a:solidFill>
                          <a:ea typeface="Times New Roman" panose="02020603050405020304" pitchFamily="18" charset="0"/>
                          <a:sym typeface="Helvetica Light"/>
                        </a:rPr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defTabSz="821531" eaLnBrk="1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  <a:defRPr/>
                      </a:pPr>
                      <a:r>
                        <a:rPr lang="ru-RU" sz="1800" kern="0" spc="-20" dirty="0" smtClean="0">
                          <a:solidFill>
                            <a:srgbClr val="000000"/>
                          </a:solidFill>
                          <a:ea typeface="Times New Roman" panose="02020603050405020304" pitchFamily="18" charset="0"/>
                          <a:sym typeface="Helvetica Light"/>
                        </a:rPr>
                        <a:t> право и экономика, языкознание и страноведение, практическая психология, волонтерское движение, менеджмент и управление проектами, игровая культура, журналистика, </a:t>
                      </a:r>
                      <a:r>
                        <a:rPr lang="ru-RU" sz="1800" kern="0" spc="-20" dirty="0" err="1" smtClean="0">
                          <a:solidFill>
                            <a:srgbClr val="000000"/>
                          </a:solidFill>
                          <a:ea typeface="Times New Roman" panose="02020603050405020304" pitchFamily="18" charset="0"/>
                          <a:sym typeface="Helvetica Light"/>
                        </a:rPr>
                        <a:t>блоггинг</a:t>
                      </a:r>
                      <a:r>
                        <a:rPr lang="ru-RU" sz="1800" kern="0" spc="-20" dirty="0" smtClean="0">
                          <a:solidFill>
                            <a:srgbClr val="000000"/>
                          </a:solidFill>
                          <a:ea typeface="Times New Roman" panose="02020603050405020304" pitchFamily="18" charset="0"/>
                          <a:sym typeface="Helvetica Light"/>
                        </a:rPr>
                        <a:t> и др.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14272">
                <a:tc>
                  <a:txBody>
                    <a:bodyPr/>
                    <a:lstStyle/>
                    <a:p>
                      <a:r>
                        <a:rPr lang="ru-RU" sz="1800" kern="0" spc="-20" dirty="0" smtClean="0">
                          <a:solidFill>
                            <a:srgbClr val="000000"/>
                          </a:solidFill>
                          <a:ea typeface="Times New Roman" panose="02020603050405020304" pitchFamily="18" charset="0"/>
                          <a:sym typeface="Helvetica Light"/>
                        </a:rPr>
                        <a:t>«</a:t>
                      </a:r>
                      <a:r>
                        <a:rPr lang="ru-RU" sz="1800" b="1" kern="0" spc="-20" dirty="0" err="1" smtClean="0">
                          <a:solidFill>
                            <a:srgbClr val="000000"/>
                          </a:solidFill>
                          <a:ea typeface="Times New Roman" panose="02020603050405020304" pitchFamily="18" charset="0"/>
                          <a:sym typeface="Helvetica Light"/>
                        </a:rPr>
                        <a:t>Топос</a:t>
                      </a:r>
                      <a:r>
                        <a:rPr lang="ru-RU" sz="1800" kern="0" spc="-20" dirty="0" smtClean="0">
                          <a:solidFill>
                            <a:srgbClr val="000000"/>
                          </a:solidFill>
                          <a:ea typeface="Times New Roman" panose="02020603050405020304" pitchFamily="18" charset="0"/>
                          <a:sym typeface="Helvetica Light"/>
                        </a:rPr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0" spc="-20" dirty="0" smtClean="0">
                          <a:solidFill>
                            <a:srgbClr val="000000"/>
                          </a:solidFill>
                          <a:ea typeface="Times New Roman" panose="02020603050405020304" pitchFamily="18" charset="0"/>
                          <a:sym typeface="Helvetica Light"/>
                        </a:rPr>
                        <a:t>гуманитарное (археология, история, социология, социальная </a:t>
                      </a:r>
                      <a:r>
                        <a:rPr lang="ru-RU" sz="1800" kern="0" spc="-20" dirty="0" err="1" smtClean="0">
                          <a:solidFill>
                            <a:srgbClr val="000000"/>
                          </a:solidFill>
                          <a:ea typeface="Times New Roman" panose="02020603050405020304" pitchFamily="18" charset="0"/>
                          <a:sym typeface="Helvetica Light"/>
                        </a:rPr>
                        <a:t>писхология</a:t>
                      </a:r>
                      <a:r>
                        <a:rPr lang="ru-RU" sz="1800" kern="0" spc="-20" dirty="0" smtClean="0">
                          <a:solidFill>
                            <a:srgbClr val="000000"/>
                          </a:solidFill>
                          <a:ea typeface="Times New Roman" panose="02020603050405020304" pitchFamily="18" charset="0"/>
                          <a:sym typeface="Helvetica Light"/>
                        </a:rPr>
                        <a:t>, антропология и др.), естественная история и география, </a:t>
                      </a:r>
                      <a:r>
                        <a:rPr lang="ru-RU" sz="1800" kern="0" spc="-20" dirty="0" err="1" smtClean="0">
                          <a:solidFill>
                            <a:srgbClr val="000000"/>
                          </a:solidFill>
                          <a:ea typeface="Times New Roman" panose="02020603050405020304" pitchFamily="18" charset="0"/>
                          <a:sym typeface="Helvetica Light"/>
                        </a:rPr>
                        <a:t>метапредметные</a:t>
                      </a:r>
                      <a:r>
                        <a:rPr lang="ru-RU" sz="1800" kern="0" spc="-20" dirty="0" smtClean="0">
                          <a:solidFill>
                            <a:srgbClr val="000000"/>
                          </a:solidFill>
                          <a:ea typeface="Times New Roman" panose="02020603050405020304" pitchFamily="18" charset="0"/>
                          <a:sym typeface="Helvetica Light"/>
                        </a:rPr>
                        <a:t> направления (</a:t>
                      </a:r>
                      <a:r>
                        <a:rPr lang="ru-RU" sz="1800" kern="0" spc="-20" dirty="0" err="1" smtClean="0">
                          <a:solidFill>
                            <a:srgbClr val="000000"/>
                          </a:solidFill>
                          <a:ea typeface="Times New Roman" panose="02020603050405020304" pitchFamily="18" charset="0"/>
                          <a:sym typeface="Helvetica Light"/>
                        </a:rPr>
                        <a:t>регионалистика</a:t>
                      </a:r>
                      <a:r>
                        <a:rPr lang="ru-RU" sz="1800" kern="0" spc="-20" dirty="0" smtClean="0">
                          <a:solidFill>
                            <a:srgbClr val="000000"/>
                          </a:solidFill>
                          <a:ea typeface="Times New Roman" panose="02020603050405020304" pitchFamily="18" charset="0"/>
                          <a:sym typeface="Helvetica Light"/>
                        </a:rPr>
                        <a:t>, культурология, инженерная экология и др.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02835">
                <a:tc>
                  <a:txBody>
                    <a:bodyPr/>
                    <a:lstStyle/>
                    <a:p>
                      <a:r>
                        <a:rPr lang="ru-RU" sz="1800" b="1" kern="0" spc="-20" dirty="0" smtClean="0">
                          <a:solidFill>
                            <a:srgbClr val="000000"/>
                          </a:solidFill>
                          <a:ea typeface="Times New Roman" panose="02020603050405020304" pitchFamily="18" charset="0"/>
                          <a:sym typeface="Helvetica Light"/>
                        </a:rPr>
                        <a:t>«</a:t>
                      </a:r>
                      <a:r>
                        <a:rPr lang="ru-RU" sz="1800" b="1" kern="0" spc="-20" dirty="0" err="1" smtClean="0">
                          <a:solidFill>
                            <a:srgbClr val="000000"/>
                          </a:solidFill>
                          <a:ea typeface="Times New Roman" panose="02020603050405020304" pitchFamily="18" charset="0"/>
                          <a:sym typeface="Helvetica Light"/>
                        </a:rPr>
                        <a:t>Спортика</a:t>
                      </a:r>
                      <a:r>
                        <a:rPr lang="ru-RU" sz="1800" b="1" kern="0" spc="-20" dirty="0" smtClean="0">
                          <a:solidFill>
                            <a:srgbClr val="000000"/>
                          </a:solidFill>
                          <a:ea typeface="Times New Roman" panose="02020603050405020304" pitchFamily="18" charset="0"/>
                          <a:sym typeface="Helvetica Light"/>
                        </a:rPr>
                        <a:t>»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0" spc="-20" dirty="0" err="1" smtClean="0">
                          <a:solidFill>
                            <a:srgbClr val="000000"/>
                          </a:solidFill>
                          <a:ea typeface="Times New Roman" panose="02020603050405020304" pitchFamily="18" charset="0"/>
                          <a:sym typeface="Helvetica Light"/>
                        </a:rPr>
                        <a:t>здоровьесбережение</a:t>
                      </a:r>
                      <a:r>
                        <a:rPr lang="ru-RU" sz="1800" kern="0" spc="-20" dirty="0" smtClean="0">
                          <a:solidFill>
                            <a:srgbClr val="000000"/>
                          </a:solidFill>
                          <a:ea typeface="Times New Roman" panose="02020603050405020304" pitchFamily="18" charset="0"/>
                          <a:sym typeface="Helvetica Light"/>
                        </a:rPr>
                        <a:t> и фитнесс (аэробика, </a:t>
                      </a:r>
                      <a:r>
                        <a:rPr lang="ru-RU" sz="1800" kern="0" spc="-20" dirty="0" err="1" smtClean="0">
                          <a:solidFill>
                            <a:srgbClr val="000000"/>
                          </a:solidFill>
                          <a:ea typeface="Times New Roman" panose="02020603050405020304" pitchFamily="18" charset="0"/>
                          <a:sym typeface="Helvetica Light"/>
                        </a:rPr>
                        <a:t>кроссфит</a:t>
                      </a:r>
                      <a:r>
                        <a:rPr lang="ru-RU" sz="1800" kern="0" spc="-20" dirty="0" smtClean="0">
                          <a:solidFill>
                            <a:srgbClr val="000000"/>
                          </a:solidFill>
                          <a:ea typeface="Times New Roman" panose="02020603050405020304" pitchFamily="18" charset="0"/>
                          <a:sym typeface="Helvetica Light"/>
                        </a:rPr>
                        <a:t>, йога и др.), командно-игровые активности, индивидуально-игровые активности, активности в природной среде, интеллектуальные активности и </a:t>
                      </a:r>
                      <a:r>
                        <a:rPr lang="ru-RU" sz="1800" kern="0" spc="-20" dirty="0" err="1" smtClean="0">
                          <a:solidFill>
                            <a:srgbClr val="000000"/>
                          </a:solidFill>
                          <a:ea typeface="Times New Roman" panose="02020603050405020304" pitchFamily="18" charset="0"/>
                          <a:sym typeface="Helvetica Light"/>
                        </a:rPr>
                        <a:t>киберспорт</a:t>
                      </a:r>
                      <a:r>
                        <a:rPr lang="ru-RU" sz="1800" kern="0" spc="-20" dirty="0" smtClean="0">
                          <a:solidFill>
                            <a:srgbClr val="000000"/>
                          </a:solidFill>
                          <a:ea typeface="Times New Roman" panose="02020603050405020304" pitchFamily="18" charset="0"/>
                          <a:sym typeface="Helvetica Light"/>
                        </a:rPr>
                        <a:t>, служебно-прикладные и военно-прикладные и </a:t>
                      </a:r>
                      <a:r>
                        <a:rPr lang="ru-RU" sz="1800" kern="0" spc="-20" dirty="0" err="1" smtClean="0">
                          <a:solidFill>
                            <a:srgbClr val="000000"/>
                          </a:solidFill>
                          <a:ea typeface="Times New Roman" panose="02020603050405020304" pitchFamily="18" charset="0"/>
                          <a:sym typeface="Helvetica Light"/>
                        </a:rPr>
                        <a:t>др</a:t>
                      </a:r>
                      <a:endParaRPr lang="ru-RU" sz="1800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6450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058863" y="365125"/>
            <a:ext cx="10809287" cy="1325563"/>
          </a:xfrm>
        </p:spPr>
        <p:txBody>
          <a:bodyPr/>
          <a:lstStyle/>
          <a:p>
            <a:pPr algn="ctr"/>
            <a:r>
              <a:rPr lang="ru-RU" sz="3600" b="1" dirty="0">
                <a:sym typeface="Arial Narrow"/>
              </a:rPr>
              <a:t>Профориентация и профессиональные пробы</a:t>
            </a:r>
            <a:endParaRPr lang="ru-RU" alt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8863" y="2005013"/>
            <a:ext cx="10809287" cy="4351337"/>
          </a:xfrm>
        </p:spPr>
        <p:txBody>
          <a:bodyPr/>
          <a:lstStyle/>
          <a:p>
            <a:pPr marL="571500" lvl="0" indent="-571500" defTabSz="821531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800" b="1" kern="0" spc="-20" dirty="0">
                <a:solidFill>
                  <a:srgbClr val="000000"/>
                </a:solidFill>
                <a:ea typeface="Times New Roman" panose="02020603050405020304" pitchFamily="18" charset="0"/>
                <a:sym typeface="Helvetica Light"/>
              </a:rPr>
              <a:t>«Арт-пространство»: </a:t>
            </a:r>
            <a:r>
              <a:rPr lang="ru-RU" sz="1800" kern="0" spc="-20" dirty="0">
                <a:solidFill>
                  <a:srgbClr val="000000"/>
                </a:solidFill>
                <a:ea typeface="Times New Roman" panose="02020603050405020304" pitchFamily="18" charset="0"/>
                <a:sym typeface="Helvetica Light"/>
              </a:rPr>
              <a:t>куратор коллективного творчества, </a:t>
            </a:r>
            <a:r>
              <a:rPr lang="ru-RU" sz="1800" kern="0" spc="-20" dirty="0" err="1">
                <a:solidFill>
                  <a:srgbClr val="000000"/>
                </a:solidFill>
                <a:ea typeface="Times New Roman" panose="02020603050405020304" pitchFamily="18" charset="0"/>
                <a:sym typeface="Helvetica Light"/>
              </a:rPr>
              <a:t>science</a:t>
            </a:r>
            <a:r>
              <a:rPr lang="ru-RU" sz="1800" kern="0" spc="-20" dirty="0">
                <a:solidFill>
                  <a:srgbClr val="000000"/>
                </a:solidFill>
                <a:ea typeface="Times New Roman" panose="02020603050405020304" pitchFamily="18" charset="0"/>
                <a:sym typeface="Helvetica Light"/>
              </a:rPr>
              <a:t>-художник, техно-стилист, актер, художник, арт-терапевт, веб-дизайнер, звукорежиссер, журналист, </a:t>
            </a:r>
            <a:r>
              <a:rPr lang="ru-RU" sz="1800" kern="0" spc="-20" dirty="0" err="1">
                <a:solidFill>
                  <a:srgbClr val="000000"/>
                </a:solidFill>
                <a:ea typeface="Times New Roman" panose="02020603050405020304" pitchFamily="18" charset="0"/>
                <a:sym typeface="Helvetica Light"/>
              </a:rPr>
              <a:t>event</a:t>
            </a:r>
            <a:r>
              <a:rPr lang="ru-RU" sz="1800" kern="0" spc="-20" dirty="0">
                <a:solidFill>
                  <a:srgbClr val="000000"/>
                </a:solidFill>
                <a:ea typeface="Times New Roman" panose="02020603050405020304" pitchFamily="18" charset="0"/>
                <a:sym typeface="Helvetica Light"/>
              </a:rPr>
              <a:t>-менеджер, сценарист, декоратор, фотохудожник, продюсер и др.</a:t>
            </a:r>
          </a:p>
          <a:p>
            <a:pPr marL="571500" lvl="0" indent="-571500" algn="ctr" defTabSz="821531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800" kern="0" spc="-20" dirty="0">
              <a:solidFill>
                <a:srgbClr val="000000"/>
              </a:solidFill>
              <a:ea typeface="Times New Roman" panose="02020603050405020304" pitchFamily="18" charset="0"/>
              <a:sym typeface="Helvetica Light"/>
            </a:endParaRPr>
          </a:p>
          <a:p>
            <a:pPr marL="571500" lvl="0" indent="-571500" defTabSz="821531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800" b="1" kern="0" spc="-20" dirty="0">
                <a:solidFill>
                  <a:srgbClr val="000000"/>
                </a:solidFill>
                <a:ea typeface="Times New Roman" panose="02020603050405020304" pitchFamily="18" charset="0"/>
                <a:sym typeface="Helvetica Light"/>
              </a:rPr>
              <a:t>«Диалог наук»</a:t>
            </a:r>
            <a:r>
              <a:rPr lang="ru-RU" sz="1800" kern="0" spc="-20" dirty="0">
                <a:solidFill>
                  <a:srgbClr val="000000"/>
                </a:solidFill>
                <a:ea typeface="Times New Roman" panose="02020603050405020304" pitchFamily="18" charset="0"/>
                <a:sym typeface="Helvetica Light"/>
              </a:rPr>
              <a:t>: биофизик, аналитик переработки отходов, климатолог, гидрогеолог, агроном-гидропоник, молекулярный биолог, урбанист, врач, генетик, метролог, системный </a:t>
            </a:r>
            <a:r>
              <a:rPr lang="ru-RU" sz="1800" kern="0" spc="-20" dirty="0" err="1">
                <a:solidFill>
                  <a:srgbClr val="000000"/>
                </a:solidFill>
                <a:ea typeface="Times New Roman" panose="02020603050405020304" pitchFamily="18" charset="0"/>
                <a:sym typeface="Helvetica Light"/>
              </a:rPr>
              <a:t>биотехнолог</a:t>
            </a:r>
            <a:r>
              <a:rPr lang="ru-RU" sz="1800" kern="0" spc="-20" dirty="0">
                <a:solidFill>
                  <a:srgbClr val="000000"/>
                </a:solidFill>
                <a:ea typeface="Times New Roman" panose="02020603050405020304" pitchFamily="18" charset="0"/>
                <a:sym typeface="Helvetica Light"/>
              </a:rPr>
              <a:t>, архитектор живых систем, ИТ-медик, </a:t>
            </a:r>
            <a:r>
              <a:rPr lang="ru-RU" sz="1800" kern="0" spc="-20" dirty="0" err="1">
                <a:solidFill>
                  <a:srgbClr val="000000"/>
                </a:solidFill>
                <a:ea typeface="Times New Roman" panose="02020603050405020304" pitchFamily="18" charset="0"/>
                <a:sym typeface="Helvetica Light"/>
              </a:rPr>
              <a:t>космобиолог</a:t>
            </a:r>
            <a:r>
              <a:rPr lang="ru-RU" sz="1800" kern="0" spc="-20" dirty="0">
                <a:solidFill>
                  <a:srgbClr val="000000"/>
                </a:solidFill>
                <a:ea typeface="Times New Roman" panose="02020603050405020304" pitchFamily="18" charset="0"/>
                <a:sym typeface="Helvetica Light"/>
              </a:rPr>
              <a:t>, </a:t>
            </a:r>
            <a:r>
              <a:rPr lang="ru-RU" sz="1800" kern="0" spc="-20" dirty="0" err="1">
                <a:solidFill>
                  <a:srgbClr val="000000"/>
                </a:solidFill>
                <a:ea typeface="Times New Roman" panose="02020603050405020304" pitchFamily="18" charset="0"/>
                <a:sym typeface="Helvetica Light"/>
              </a:rPr>
              <a:t>метеоэнергетик</a:t>
            </a:r>
            <a:r>
              <a:rPr lang="ru-RU" sz="1800" kern="0" spc="-20" dirty="0">
                <a:solidFill>
                  <a:srgbClr val="000000"/>
                </a:solidFill>
                <a:ea typeface="Times New Roman" panose="02020603050405020304" pitchFamily="18" charset="0"/>
                <a:sym typeface="Helvetica Light"/>
              </a:rPr>
              <a:t>, инженер композитных материалов, </a:t>
            </a:r>
            <a:r>
              <a:rPr lang="ru-RU" sz="1800" kern="0" spc="-20" dirty="0" err="1">
                <a:solidFill>
                  <a:srgbClr val="000000"/>
                </a:solidFill>
                <a:ea typeface="Times New Roman" panose="02020603050405020304" pitchFamily="18" charset="0"/>
                <a:sym typeface="Helvetica Light"/>
              </a:rPr>
              <a:t>рециклинг</a:t>
            </a:r>
            <a:r>
              <a:rPr lang="ru-RU" sz="1800" kern="0" spc="-20" dirty="0">
                <a:solidFill>
                  <a:srgbClr val="000000"/>
                </a:solidFill>
                <a:ea typeface="Times New Roman" panose="02020603050405020304" pitchFamily="18" charset="0"/>
                <a:sym typeface="Helvetica Light"/>
              </a:rPr>
              <a:t>-технолог, </a:t>
            </a:r>
            <a:r>
              <a:rPr lang="ru-RU" sz="1800" kern="0" spc="-20" dirty="0" err="1">
                <a:solidFill>
                  <a:srgbClr val="000000"/>
                </a:solidFill>
                <a:ea typeface="Times New Roman" panose="02020603050405020304" pitchFamily="18" charset="0"/>
                <a:sym typeface="Helvetica Light"/>
              </a:rPr>
              <a:t>агроинформатик</a:t>
            </a:r>
            <a:r>
              <a:rPr lang="ru-RU" sz="1800" kern="0" spc="-20" dirty="0">
                <a:solidFill>
                  <a:srgbClr val="000000"/>
                </a:solidFill>
                <a:ea typeface="Times New Roman" panose="02020603050405020304" pitchFamily="18" charset="0"/>
                <a:sym typeface="Helvetica Light"/>
              </a:rPr>
              <a:t> и др.</a:t>
            </a:r>
          </a:p>
          <a:p>
            <a:pPr marL="571500" lvl="0" indent="-571500" algn="ctr" defTabSz="821531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800" kern="0" spc="-20" dirty="0">
              <a:solidFill>
                <a:srgbClr val="000000"/>
              </a:solidFill>
              <a:ea typeface="Times New Roman" panose="02020603050405020304" pitchFamily="18" charset="0"/>
              <a:sym typeface="Helvetica Light"/>
            </a:endParaRPr>
          </a:p>
          <a:p>
            <a:pPr marL="571500" lvl="0" indent="-571500" defTabSz="821531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800" b="1" kern="0" spc="-20" dirty="0">
                <a:solidFill>
                  <a:srgbClr val="000000"/>
                </a:solidFill>
                <a:ea typeface="Times New Roman" panose="02020603050405020304" pitchFamily="18" charset="0"/>
                <a:sym typeface="Helvetica Light"/>
              </a:rPr>
              <a:t>«</a:t>
            </a:r>
            <a:r>
              <a:rPr lang="ru-RU" sz="1800" b="1" kern="0" spc="-20" dirty="0" err="1">
                <a:solidFill>
                  <a:srgbClr val="000000"/>
                </a:solidFill>
                <a:ea typeface="Times New Roman" panose="02020603050405020304" pitchFamily="18" charset="0"/>
                <a:sym typeface="Helvetica Light"/>
              </a:rPr>
              <a:t>Мейкер</a:t>
            </a:r>
            <a:r>
              <a:rPr lang="ru-RU" sz="1800" b="1" kern="0" spc="-20" dirty="0">
                <a:solidFill>
                  <a:srgbClr val="000000"/>
                </a:solidFill>
                <a:ea typeface="Times New Roman" panose="02020603050405020304" pitchFamily="18" charset="0"/>
                <a:sym typeface="Helvetica Light"/>
              </a:rPr>
              <a:t>»: </a:t>
            </a:r>
            <a:r>
              <a:rPr lang="ru-RU" sz="1800" kern="0" spc="-20" dirty="0">
                <a:solidFill>
                  <a:srgbClr val="000000"/>
                </a:solidFill>
                <a:ea typeface="Times New Roman" panose="02020603050405020304" pitchFamily="18" charset="0"/>
                <a:sym typeface="Helvetica Light"/>
              </a:rPr>
              <a:t>оператор многофункциональных робототехнических комплексов, проектировщик-</a:t>
            </a:r>
            <a:r>
              <a:rPr lang="ru-RU" sz="1800" kern="0" spc="-20" dirty="0" err="1">
                <a:solidFill>
                  <a:srgbClr val="000000"/>
                </a:solidFill>
                <a:ea typeface="Times New Roman" panose="02020603050405020304" pitchFamily="18" charset="0"/>
                <a:sym typeface="Helvetica Light"/>
              </a:rPr>
              <a:t>эргономист</a:t>
            </a:r>
            <a:r>
              <a:rPr lang="ru-RU" sz="1800" kern="0" spc="-20" dirty="0">
                <a:solidFill>
                  <a:srgbClr val="000000"/>
                </a:solidFill>
                <a:ea typeface="Times New Roman" panose="02020603050405020304" pitchFamily="18" charset="0"/>
                <a:sym typeface="Helvetica Light"/>
              </a:rPr>
              <a:t>, инженер-</a:t>
            </a:r>
            <a:r>
              <a:rPr lang="ru-RU" sz="1800" kern="0" spc="-20" dirty="0" err="1">
                <a:solidFill>
                  <a:srgbClr val="000000"/>
                </a:solidFill>
                <a:ea typeface="Times New Roman" panose="02020603050405020304" pitchFamily="18" charset="0"/>
                <a:sym typeface="Helvetica Light"/>
              </a:rPr>
              <a:t>композитчик</a:t>
            </a:r>
            <a:r>
              <a:rPr lang="ru-RU" sz="1800" kern="0" spc="-20" dirty="0">
                <a:solidFill>
                  <a:srgbClr val="000000"/>
                </a:solidFill>
                <a:ea typeface="Times New Roman" panose="02020603050405020304" pitchFamily="18" charset="0"/>
                <a:sym typeface="Helvetica Light"/>
              </a:rPr>
              <a:t>, архитектор информационных систем, дизайнер интерфейсов, </a:t>
            </a:r>
            <a:r>
              <a:rPr lang="ru-RU" sz="1800" kern="0" spc="-20" dirty="0" err="1">
                <a:solidFill>
                  <a:srgbClr val="000000"/>
                </a:solidFill>
                <a:ea typeface="Times New Roman" panose="02020603050405020304" pitchFamily="18" charset="0"/>
                <a:sym typeface="Helvetica Light"/>
              </a:rPr>
              <a:t>кибертехник</a:t>
            </a:r>
            <a:r>
              <a:rPr lang="ru-RU" sz="1800" kern="0" spc="-20" dirty="0">
                <a:solidFill>
                  <a:srgbClr val="000000"/>
                </a:solidFill>
                <a:ea typeface="Times New Roman" panose="02020603050405020304" pitchFamily="18" charset="0"/>
                <a:sym typeface="Helvetica Light"/>
              </a:rPr>
              <a:t> умных сред, проектировщик </a:t>
            </a:r>
            <a:r>
              <a:rPr lang="ru-RU" sz="1800" kern="0" spc="-20" dirty="0" err="1">
                <a:solidFill>
                  <a:srgbClr val="000000"/>
                </a:solidFill>
                <a:ea typeface="Times New Roman" panose="02020603050405020304" pitchFamily="18" charset="0"/>
                <a:sym typeface="Helvetica Light"/>
              </a:rPr>
              <a:t>нейроинтерфейсов</a:t>
            </a:r>
            <a:r>
              <a:rPr lang="ru-RU" sz="1800" kern="0" spc="-20" dirty="0">
                <a:solidFill>
                  <a:srgbClr val="000000"/>
                </a:solidFill>
                <a:ea typeface="Times New Roman" panose="02020603050405020304" pitchFamily="18" charset="0"/>
                <a:sym typeface="Helvetica Light"/>
              </a:rPr>
              <a:t> по управлению роботами и </a:t>
            </a:r>
            <a:r>
              <a:rPr lang="ru-RU" sz="1800" kern="0" spc="-20" dirty="0" err="1">
                <a:solidFill>
                  <a:srgbClr val="000000"/>
                </a:solidFill>
                <a:ea typeface="Times New Roman" panose="02020603050405020304" pitchFamily="18" charset="0"/>
                <a:sym typeface="Helvetica Light"/>
              </a:rPr>
              <a:t>др</a:t>
            </a:r>
            <a:endParaRPr lang="ru-RU" sz="1800" kern="0" spc="-20" dirty="0">
              <a:solidFill>
                <a:srgbClr val="000000"/>
              </a:solidFill>
              <a:ea typeface="Times New Roman" panose="02020603050405020304" pitchFamily="18" charset="0"/>
              <a:sym typeface="Helvetica Light"/>
            </a:endParaRPr>
          </a:p>
          <a:p>
            <a:pPr marL="571500" lvl="0" indent="-571500" defTabSz="821531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800" kern="0" spc="-20" dirty="0">
              <a:solidFill>
                <a:srgbClr val="000000"/>
              </a:solidFill>
              <a:ea typeface="Times New Roman" panose="02020603050405020304" pitchFamily="18" charset="0"/>
              <a:sym typeface="Helvetica Light"/>
            </a:endParaRPr>
          </a:p>
          <a:p>
            <a:pPr marL="571500" lvl="0" indent="-571500" defTabSz="821531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800" b="1" kern="0" spc="-20" dirty="0">
                <a:solidFill>
                  <a:srgbClr val="000000"/>
                </a:solidFill>
                <a:ea typeface="Times New Roman" panose="02020603050405020304" pitchFamily="18" charset="0"/>
                <a:sym typeface="Helvetica Light"/>
              </a:rPr>
              <a:t>«</a:t>
            </a:r>
            <a:r>
              <a:rPr lang="ru-RU" sz="1800" b="1" kern="0" spc="-20" dirty="0" err="1">
                <a:solidFill>
                  <a:srgbClr val="000000"/>
                </a:solidFill>
                <a:ea typeface="Times New Roman" panose="02020603050405020304" pitchFamily="18" charset="0"/>
                <a:sym typeface="Helvetica Light"/>
              </a:rPr>
              <a:t>Социос</a:t>
            </a:r>
            <a:r>
              <a:rPr lang="ru-RU" sz="1800" b="1" kern="0" spc="-20" dirty="0">
                <a:solidFill>
                  <a:srgbClr val="000000"/>
                </a:solidFill>
                <a:ea typeface="Times New Roman" panose="02020603050405020304" pitchFamily="18" charset="0"/>
                <a:sym typeface="Helvetica Light"/>
              </a:rPr>
              <a:t>»</a:t>
            </a:r>
            <a:r>
              <a:rPr lang="ru-RU" sz="1800" kern="0" spc="-20" dirty="0">
                <a:solidFill>
                  <a:srgbClr val="000000"/>
                </a:solidFill>
                <a:ea typeface="Times New Roman" panose="02020603050405020304" pitchFamily="18" charset="0"/>
                <a:sym typeface="Helvetica Light"/>
              </a:rPr>
              <a:t>: специалист по игровому обучению, </a:t>
            </a:r>
            <a:r>
              <a:rPr lang="ru-RU" sz="1800" kern="0" spc="-20" dirty="0" err="1">
                <a:solidFill>
                  <a:srgbClr val="000000"/>
                </a:solidFill>
                <a:ea typeface="Times New Roman" panose="02020603050405020304" pitchFamily="18" charset="0"/>
                <a:sym typeface="Helvetica Light"/>
              </a:rPr>
              <a:t>игромастер</a:t>
            </a:r>
            <a:r>
              <a:rPr lang="ru-RU" sz="1800" kern="0" spc="-20" dirty="0">
                <a:solidFill>
                  <a:srgbClr val="000000"/>
                </a:solidFill>
                <a:ea typeface="Times New Roman" panose="02020603050405020304" pitchFamily="18" charset="0"/>
                <a:sym typeface="Helvetica Light"/>
              </a:rPr>
              <a:t>, </a:t>
            </a:r>
            <a:r>
              <a:rPr lang="ru-RU" sz="1800" kern="0" spc="-20" dirty="0" err="1">
                <a:solidFill>
                  <a:srgbClr val="000000"/>
                </a:solidFill>
                <a:ea typeface="Times New Roman" panose="02020603050405020304" pitchFamily="18" charset="0"/>
                <a:sym typeface="Helvetica Light"/>
              </a:rPr>
              <a:t>психометрик</a:t>
            </a:r>
            <a:r>
              <a:rPr lang="ru-RU" sz="1800" kern="0" spc="-20" dirty="0">
                <a:solidFill>
                  <a:srgbClr val="000000"/>
                </a:solidFill>
                <a:ea typeface="Times New Roman" panose="02020603050405020304" pitchFamily="18" charset="0"/>
                <a:sym typeface="Helvetica Light"/>
              </a:rPr>
              <a:t>, организатор проектной работы, тренер по </a:t>
            </a:r>
            <a:r>
              <a:rPr lang="ru-RU" sz="1800" kern="0" spc="-20" dirty="0" err="1">
                <a:solidFill>
                  <a:srgbClr val="000000"/>
                </a:solidFill>
                <a:ea typeface="Times New Roman" panose="02020603050405020304" pitchFamily="18" charset="0"/>
                <a:sym typeface="Helvetica Light"/>
              </a:rPr>
              <a:t>майнд</a:t>
            </a:r>
            <a:r>
              <a:rPr lang="ru-RU" sz="1800" kern="0" spc="-20" dirty="0">
                <a:solidFill>
                  <a:srgbClr val="000000"/>
                </a:solidFill>
                <a:ea typeface="Times New Roman" panose="02020603050405020304" pitchFamily="18" charset="0"/>
                <a:sym typeface="Helvetica Light"/>
              </a:rPr>
              <a:t>-фитнесу, специалист по работе с молодежью, разработчик </a:t>
            </a:r>
            <a:r>
              <a:rPr lang="ru-RU" sz="1800" kern="0" spc="-20" dirty="0" err="1">
                <a:solidFill>
                  <a:srgbClr val="000000"/>
                </a:solidFill>
                <a:ea typeface="Times New Roman" panose="02020603050405020304" pitchFamily="18" charset="0"/>
                <a:sym typeface="Helvetica Light"/>
              </a:rPr>
              <a:t>медиапрограмм</a:t>
            </a:r>
            <a:r>
              <a:rPr lang="ru-RU" sz="1800" kern="0" spc="-20" dirty="0">
                <a:solidFill>
                  <a:srgbClr val="000000"/>
                </a:solidFill>
                <a:ea typeface="Times New Roman" panose="02020603050405020304" pitchFamily="18" charset="0"/>
                <a:sym typeface="Helvetica Light"/>
              </a:rPr>
              <a:t>, координатор программ развития сообществ и др.</a:t>
            </a:r>
          </a:p>
          <a:p>
            <a:pPr>
              <a:defRPr/>
            </a:pPr>
            <a:endParaRPr lang="ru-RU" sz="18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237202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дополнительных общеобразовательных программ: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000" dirty="0" smtClean="0"/>
              <a:t>определяется </a:t>
            </a:r>
            <a:r>
              <a:rPr lang="ru-RU" sz="2000" dirty="0"/>
              <a:t>заказом государства, сформулированным в нормативных правовых документах в виде разнообразия функций и приоритетов деятельности на конкретный период времени;</a:t>
            </a:r>
          </a:p>
          <a:p>
            <a:pPr algn="just"/>
            <a:r>
              <a:rPr lang="ru-RU" sz="2000" dirty="0" smtClean="0"/>
              <a:t> </a:t>
            </a:r>
            <a:r>
              <a:rPr lang="ru-RU" sz="2000" dirty="0"/>
              <a:t>имеет гуманистическую направленность;</a:t>
            </a:r>
          </a:p>
          <a:p>
            <a:pPr algn="just"/>
            <a:r>
              <a:rPr lang="ru-RU" sz="2000" dirty="0" smtClean="0"/>
              <a:t> </a:t>
            </a:r>
            <a:r>
              <a:rPr lang="ru-RU" sz="2000" dirty="0"/>
              <a:t>отражает вариативность (разнообразие) видов и направлений деятельности;</a:t>
            </a:r>
          </a:p>
          <a:p>
            <a:pPr algn="just"/>
            <a:r>
              <a:rPr lang="ru-RU" sz="2000" dirty="0" smtClean="0"/>
              <a:t>обеспечивает </a:t>
            </a:r>
            <a:r>
              <a:rPr lang="ru-RU" sz="2000" dirty="0"/>
              <a:t>развитие способностей личности, формирование активной гражданской позиции, укрепление здоровья, социализацию, организацию содержательного досуга, удовлетворение индивидуальных потребностей в самовыражении, самореализации и профессиональном самоопределении учащихся – детей и взрослых;</a:t>
            </a:r>
          </a:p>
          <a:p>
            <a:pPr algn="just"/>
            <a:r>
              <a:rPr lang="ru-RU" sz="2000" dirty="0" smtClean="0"/>
              <a:t> </a:t>
            </a:r>
            <a:r>
              <a:rPr lang="ru-RU" sz="2000" dirty="0"/>
              <a:t>направлено на интеллектуальное и творческое развитие детей, их воспитание, физическое совершенствование, здоровый образ жизни, позитивную организацию свободного времени, адаптацию к жизни в обществе, развитие и поддержку разных категорий детей, в том числе проявивших выдающиеся способности, детей с ОВЗ и находящихся в трудной жизненной ситуации.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7004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latin typeface="Noto Sans"/>
                <a:ea typeface="Noto Sans"/>
                <a:cs typeface="Noto Sans"/>
              </a:rPr>
              <a:t>Формы реализации ДО программ</a:t>
            </a:r>
            <a:r>
              <a:rPr lang="en-US" altLang="ru-RU" b="1" dirty="0" smtClean="0">
                <a:latin typeface="Noto Sans"/>
                <a:ea typeface="Noto Sans"/>
                <a:cs typeface="Noto Sans"/>
              </a:rPr>
              <a:t/>
            </a:r>
            <a:br>
              <a:rPr lang="en-US" altLang="ru-RU" b="1" dirty="0" smtClean="0">
                <a:latin typeface="Noto Sans"/>
                <a:ea typeface="Noto Sans"/>
                <a:cs typeface="Noto Sans"/>
              </a:rPr>
            </a:br>
            <a:endParaRPr lang="ru-RU" dirty="0"/>
          </a:p>
        </p:txBody>
      </p:sp>
      <p:grpSp>
        <p:nvGrpSpPr>
          <p:cNvPr id="4" name="Группа 13"/>
          <p:cNvGrpSpPr>
            <a:grpSpLocks/>
          </p:cNvGrpSpPr>
          <p:nvPr/>
        </p:nvGrpSpPr>
        <p:grpSpPr bwMode="auto">
          <a:xfrm>
            <a:off x="3667327" y="2120106"/>
            <a:ext cx="5466946" cy="3836988"/>
            <a:chOff x="1045644" y="1903778"/>
            <a:chExt cx="5162553" cy="3836623"/>
          </a:xfrm>
        </p:grpSpPr>
        <p:sp>
          <p:nvSpPr>
            <p:cNvPr id="5" name="Rectangle: Rounded Corners 1">
              <a:extLst/>
            </p:cNvPr>
            <p:cNvSpPr/>
            <p:nvPr/>
          </p:nvSpPr>
          <p:spPr>
            <a:xfrm>
              <a:off x="1045644" y="1903778"/>
              <a:ext cx="1574801" cy="1669891"/>
            </a:xfrm>
            <a:prstGeom prst="roundRect">
              <a:avLst>
                <a:gd name="adj" fmla="val 1005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6" name="Rectangle: Rounded Corners 121">
              <a:extLst/>
            </p:cNvPr>
            <p:cNvSpPr/>
            <p:nvPr/>
          </p:nvSpPr>
          <p:spPr>
            <a:xfrm>
              <a:off x="2823645" y="1903778"/>
              <a:ext cx="1574801" cy="1669891"/>
            </a:xfrm>
            <a:prstGeom prst="roundRect">
              <a:avLst>
                <a:gd name="adj" fmla="val 1005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7" name="Rectangle: Rounded Corners 122">
              <a:extLst/>
            </p:cNvPr>
            <p:cNvSpPr/>
            <p:nvPr/>
          </p:nvSpPr>
          <p:spPr>
            <a:xfrm>
              <a:off x="2823645" y="4070510"/>
              <a:ext cx="1574801" cy="1669891"/>
            </a:xfrm>
            <a:prstGeom prst="roundRect">
              <a:avLst>
                <a:gd name="adj" fmla="val 1005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8" name="Rectangle: Rounded Corners 123">
              <a:extLst/>
            </p:cNvPr>
            <p:cNvSpPr/>
            <p:nvPr/>
          </p:nvSpPr>
          <p:spPr>
            <a:xfrm>
              <a:off x="1045644" y="4070510"/>
              <a:ext cx="1574801" cy="1669891"/>
            </a:xfrm>
            <a:prstGeom prst="roundRect">
              <a:avLst>
                <a:gd name="adj" fmla="val 10059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9" name="Rectangle: Rounded Corners 124">
              <a:extLst/>
            </p:cNvPr>
            <p:cNvSpPr/>
            <p:nvPr/>
          </p:nvSpPr>
          <p:spPr>
            <a:xfrm>
              <a:off x="4633396" y="1903778"/>
              <a:ext cx="1574801" cy="1669891"/>
            </a:xfrm>
            <a:prstGeom prst="roundRect">
              <a:avLst>
                <a:gd name="adj" fmla="val 1005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0" name="Rectangle: Rounded Corners 125">
              <a:extLst/>
            </p:cNvPr>
            <p:cNvSpPr/>
            <p:nvPr/>
          </p:nvSpPr>
          <p:spPr>
            <a:xfrm>
              <a:off x="4633396" y="4070510"/>
              <a:ext cx="1574801" cy="1669891"/>
            </a:xfrm>
            <a:prstGeom prst="roundRect">
              <a:avLst>
                <a:gd name="adj" fmla="val 10059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grpSp>
          <p:nvGrpSpPr>
            <p:cNvPr id="11" name="Group 127">
              <a:extLst/>
            </p:cNvPr>
            <p:cNvGrpSpPr/>
            <p:nvPr/>
          </p:nvGrpSpPr>
          <p:grpSpPr>
            <a:xfrm>
              <a:off x="1454520" y="2036504"/>
              <a:ext cx="757049" cy="876428"/>
              <a:chOff x="2700338" y="8651875"/>
              <a:chExt cx="6545262" cy="6543675"/>
            </a:xfrm>
            <a:solidFill>
              <a:schemeClr val="bg1"/>
            </a:solidFill>
          </p:grpSpPr>
          <p:sp>
            <p:nvSpPr>
              <p:cNvPr id="53" name="Freeform 18">
                <a:extLst/>
              </p:cNvPr>
              <p:cNvSpPr>
                <a:spLocks noEditPoints="1"/>
              </p:cNvSpPr>
              <p:nvPr/>
            </p:nvSpPr>
            <p:spPr bwMode="auto">
              <a:xfrm>
                <a:off x="2700338" y="10820400"/>
                <a:ext cx="4376737" cy="4375150"/>
              </a:xfrm>
              <a:custGeom>
                <a:avLst/>
                <a:gdLst>
                  <a:gd name="T0" fmla="*/ 477 w 1376"/>
                  <a:gd name="T1" fmla="*/ 1360 h 1376"/>
                  <a:gd name="T2" fmla="*/ 312 w 1376"/>
                  <a:gd name="T3" fmla="*/ 1212 h 1376"/>
                  <a:gd name="T4" fmla="*/ 237 w 1376"/>
                  <a:gd name="T5" fmla="*/ 1044 h 1376"/>
                  <a:gd name="T6" fmla="*/ 64 w 1376"/>
                  <a:gd name="T7" fmla="*/ 1013 h 1376"/>
                  <a:gd name="T8" fmla="*/ 51 w 1376"/>
                  <a:gd name="T9" fmla="*/ 793 h 1376"/>
                  <a:gd name="T10" fmla="*/ 117 w 1376"/>
                  <a:gd name="T11" fmla="*/ 621 h 1376"/>
                  <a:gd name="T12" fmla="*/ 16 w 1376"/>
                  <a:gd name="T13" fmla="*/ 476 h 1376"/>
                  <a:gd name="T14" fmla="*/ 164 w 1376"/>
                  <a:gd name="T15" fmla="*/ 312 h 1376"/>
                  <a:gd name="T16" fmla="*/ 332 w 1376"/>
                  <a:gd name="T17" fmla="*/ 237 h 1376"/>
                  <a:gd name="T18" fmla="*/ 363 w 1376"/>
                  <a:gd name="T19" fmla="*/ 63 h 1376"/>
                  <a:gd name="T20" fmla="*/ 583 w 1376"/>
                  <a:gd name="T21" fmla="*/ 51 h 1376"/>
                  <a:gd name="T22" fmla="*/ 755 w 1376"/>
                  <a:gd name="T23" fmla="*/ 116 h 1376"/>
                  <a:gd name="T24" fmla="*/ 900 w 1376"/>
                  <a:gd name="T25" fmla="*/ 16 h 1376"/>
                  <a:gd name="T26" fmla="*/ 1064 w 1376"/>
                  <a:gd name="T27" fmla="*/ 163 h 1376"/>
                  <a:gd name="T28" fmla="*/ 1139 w 1376"/>
                  <a:gd name="T29" fmla="*/ 331 h 1376"/>
                  <a:gd name="T30" fmla="*/ 1313 w 1376"/>
                  <a:gd name="T31" fmla="*/ 362 h 1376"/>
                  <a:gd name="T32" fmla="*/ 1360 w 1376"/>
                  <a:gd name="T33" fmla="*/ 476 h 1376"/>
                  <a:gd name="T34" fmla="*/ 1260 w 1376"/>
                  <a:gd name="T35" fmla="*/ 621 h 1376"/>
                  <a:gd name="T36" fmla="*/ 1325 w 1376"/>
                  <a:gd name="T37" fmla="*/ 793 h 1376"/>
                  <a:gd name="T38" fmla="*/ 1313 w 1376"/>
                  <a:gd name="T39" fmla="*/ 1013 h 1376"/>
                  <a:gd name="T40" fmla="*/ 1139 w 1376"/>
                  <a:gd name="T41" fmla="*/ 1044 h 1376"/>
                  <a:gd name="T42" fmla="*/ 1064 w 1376"/>
                  <a:gd name="T43" fmla="*/ 1212 h 1376"/>
                  <a:gd name="T44" fmla="*/ 900 w 1376"/>
                  <a:gd name="T45" fmla="*/ 1360 h 1376"/>
                  <a:gd name="T46" fmla="*/ 755 w 1376"/>
                  <a:gd name="T47" fmla="*/ 1259 h 1376"/>
                  <a:gd name="T48" fmla="*/ 583 w 1376"/>
                  <a:gd name="T49" fmla="*/ 1325 h 1376"/>
                  <a:gd name="T50" fmla="*/ 403 w 1376"/>
                  <a:gd name="T51" fmla="*/ 1230 h 1376"/>
                  <a:gd name="T52" fmla="*/ 544 w 1376"/>
                  <a:gd name="T53" fmla="*/ 1210 h 1376"/>
                  <a:gd name="T54" fmla="*/ 748 w 1376"/>
                  <a:gd name="T55" fmla="*/ 1167 h 1376"/>
                  <a:gd name="T56" fmla="*/ 870 w 1376"/>
                  <a:gd name="T57" fmla="*/ 1273 h 1376"/>
                  <a:gd name="T58" fmla="*/ 956 w 1376"/>
                  <a:gd name="T59" fmla="*/ 1159 h 1376"/>
                  <a:gd name="T60" fmla="*/ 1070 w 1376"/>
                  <a:gd name="T61" fmla="*/ 985 h 1376"/>
                  <a:gd name="T62" fmla="*/ 1230 w 1376"/>
                  <a:gd name="T63" fmla="*/ 973 h 1376"/>
                  <a:gd name="T64" fmla="*/ 1211 w 1376"/>
                  <a:gd name="T65" fmla="*/ 832 h 1376"/>
                  <a:gd name="T66" fmla="*/ 1168 w 1376"/>
                  <a:gd name="T67" fmla="*/ 628 h 1376"/>
                  <a:gd name="T68" fmla="*/ 1274 w 1376"/>
                  <a:gd name="T69" fmla="*/ 506 h 1376"/>
                  <a:gd name="T70" fmla="*/ 1160 w 1376"/>
                  <a:gd name="T71" fmla="*/ 420 h 1376"/>
                  <a:gd name="T72" fmla="*/ 986 w 1376"/>
                  <a:gd name="T73" fmla="*/ 306 h 1376"/>
                  <a:gd name="T74" fmla="*/ 974 w 1376"/>
                  <a:gd name="T75" fmla="*/ 146 h 1376"/>
                  <a:gd name="T76" fmla="*/ 833 w 1376"/>
                  <a:gd name="T77" fmla="*/ 165 h 1376"/>
                  <a:gd name="T78" fmla="*/ 629 w 1376"/>
                  <a:gd name="T79" fmla="*/ 208 h 1376"/>
                  <a:gd name="T80" fmla="*/ 507 w 1376"/>
                  <a:gd name="T81" fmla="*/ 102 h 1376"/>
                  <a:gd name="T82" fmla="*/ 421 w 1376"/>
                  <a:gd name="T83" fmla="*/ 216 h 1376"/>
                  <a:gd name="T84" fmla="*/ 307 w 1376"/>
                  <a:gd name="T85" fmla="*/ 390 h 1376"/>
                  <a:gd name="T86" fmla="*/ 146 w 1376"/>
                  <a:gd name="T87" fmla="*/ 402 h 1376"/>
                  <a:gd name="T88" fmla="*/ 166 w 1376"/>
                  <a:gd name="T89" fmla="*/ 543 h 1376"/>
                  <a:gd name="T90" fmla="*/ 209 w 1376"/>
                  <a:gd name="T91" fmla="*/ 747 h 1376"/>
                  <a:gd name="T92" fmla="*/ 103 w 1376"/>
                  <a:gd name="T93" fmla="*/ 869 h 1376"/>
                  <a:gd name="T94" fmla="*/ 217 w 1376"/>
                  <a:gd name="T95" fmla="*/ 955 h 1376"/>
                  <a:gd name="T96" fmla="*/ 391 w 1376"/>
                  <a:gd name="T97" fmla="*/ 1069 h 1376"/>
                  <a:gd name="T98" fmla="*/ 403 w 1376"/>
                  <a:gd name="T99" fmla="*/ 1230 h 1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76" h="1376">
                    <a:moveTo>
                      <a:pt x="509" y="1366"/>
                    </a:moveTo>
                    <a:cubicBezTo>
                      <a:pt x="498" y="1366"/>
                      <a:pt x="487" y="1364"/>
                      <a:pt x="477" y="1360"/>
                    </a:cubicBezTo>
                    <a:cubicBezTo>
                      <a:pt x="363" y="1312"/>
                      <a:pt x="363" y="1312"/>
                      <a:pt x="363" y="1312"/>
                    </a:cubicBezTo>
                    <a:cubicBezTo>
                      <a:pt x="324" y="1296"/>
                      <a:pt x="302" y="1253"/>
                      <a:pt x="312" y="1212"/>
                    </a:cubicBezTo>
                    <a:cubicBezTo>
                      <a:pt x="319" y="1188"/>
                      <a:pt x="325" y="1163"/>
                      <a:pt x="332" y="1139"/>
                    </a:cubicBezTo>
                    <a:cubicBezTo>
                      <a:pt x="297" y="1111"/>
                      <a:pt x="265" y="1079"/>
                      <a:pt x="237" y="1044"/>
                    </a:cubicBezTo>
                    <a:cubicBezTo>
                      <a:pt x="213" y="1051"/>
                      <a:pt x="188" y="1057"/>
                      <a:pt x="164" y="1064"/>
                    </a:cubicBezTo>
                    <a:cubicBezTo>
                      <a:pt x="123" y="1074"/>
                      <a:pt x="80" y="1052"/>
                      <a:pt x="64" y="1013"/>
                    </a:cubicBezTo>
                    <a:cubicBezTo>
                      <a:pt x="16" y="899"/>
                      <a:pt x="16" y="899"/>
                      <a:pt x="16" y="899"/>
                    </a:cubicBezTo>
                    <a:cubicBezTo>
                      <a:pt x="0" y="860"/>
                      <a:pt x="15" y="815"/>
                      <a:pt x="51" y="793"/>
                    </a:cubicBezTo>
                    <a:cubicBezTo>
                      <a:pt x="73" y="780"/>
                      <a:pt x="95" y="767"/>
                      <a:pt x="117" y="754"/>
                    </a:cubicBezTo>
                    <a:cubicBezTo>
                      <a:pt x="112" y="710"/>
                      <a:pt x="112" y="665"/>
                      <a:pt x="117" y="621"/>
                    </a:cubicBezTo>
                    <a:cubicBezTo>
                      <a:pt x="95" y="608"/>
                      <a:pt x="73" y="595"/>
                      <a:pt x="51" y="582"/>
                    </a:cubicBezTo>
                    <a:cubicBezTo>
                      <a:pt x="15" y="561"/>
                      <a:pt x="0" y="515"/>
                      <a:pt x="16" y="476"/>
                    </a:cubicBezTo>
                    <a:cubicBezTo>
                      <a:pt x="64" y="362"/>
                      <a:pt x="64" y="362"/>
                      <a:pt x="64" y="362"/>
                    </a:cubicBezTo>
                    <a:cubicBezTo>
                      <a:pt x="80" y="323"/>
                      <a:pt x="123" y="301"/>
                      <a:pt x="164" y="312"/>
                    </a:cubicBezTo>
                    <a:cubicBezTo>
                      <a:pt x="188" y="318"/>
                      <a:pt x="213" y="324"/>
                      <a:pt x="237" y="331"/>
                    </a:cubicBezTo>
                    <a:cubicBezTo>
                      <a:pt x="265" y="296"/>
                      <a:pt x="297" y="264"/>
                      <a:pt x="332" y="237"/>
                    </a:cubicBezTo>
                    <a:cubicBezTo>
                      <a:pt x="325" y="212"/>
                      <a:pt x="319" y="187"/>
                      <a:pt x="312" y="163"/>
                    </a:cubicBezTo>
                    <a:cubicBezTo>
                      <a:pt x="302" y="122"/>
                      <a:pt x="324" y="79"/>
                      <a:pt x="363" y="63"/>
                    </a:cubicBezTo>
                    <a:cubicBezTo>
                      <a:pt x="477" y="16"/>
                      <a:pt x="477" y="16"/>
                      <a:pt x="477" y="16"/>
                    </a:cubicBezTo>
                    <a:cubicBezTo>
                      <a:pt x="516" y="0"/>
                      <a:pt x="561" y="15"/>
                      <a:pt x="583" y="51"/>
                    </a:cubicBezTo>
                    <a:cubicBezTo>
                      <a:pt x="596" y="72"/>
                      <a:pt x="609" y="94"/>
                      <a:pt x="622" y="116"/>
                    </a:cubicBezTo>
                    <a:cubicBezTo>
                      <a:pt x="666" y="111"/>
                      <a:pt x="711" y="111"/>
                      <a:pt x="755" y="116"/>
                    </a:cubicBezTo>
                    <a:cubicBezTo>
                      <a:pt x="768" y="94"/>
                      <a:pt x="781" y="72"/>
                      <a:pt x="794" y="51"/>
                    </a:cubicBezTo>
                    <a:cubicBezTo>
                      <a:pt x="815" y="15"/>
                      <a:pt x="861" y="0"/>
                      <a:pt x="900" y="16"/>
                    </a:cubicBezTo>
                    <a:cubicBezTo>
                      <a:pt x="1014" y="63"/>
                      <a:pt x="1014" y="63"/>
                      <a:pt x="1014" y="63"/>
                    </a:cubicBezTo>
                    <a:cubicBezTo>
                      <a:pt x="1053" y="79"/>
                      <a:pt x="1075" y="122"/>
                      <a:pt x="1064" y="163"/>
                    </a:cubicBezTo>
                    <a:cubicBezTo>
                      <a:pt x="1058" y="187"/>
                      <a:pt x="1052" y="212"/>
                      <a:pt x="1045" y="237"/>
                    </a:cubicBezTo>
                    <a:cubicBezTo>
                      <a:pt x="1080" y="264"/>
                      <a:pt x="1112" y="296"/>
                      <a:pt x="1139" y="331"/>
                    </a:cubicBezTo>
                    <a:cubicBezTo>
                      <a:pt x="1164" y="324"/>
                      <a:pt x="1189" y="318"/>
                      <a:pt x="1213" y="312"/>
                    </a:cubicBezTo>
                    <a:cubicBezTo>
                      <a:pt x="1254" y="301"/>
                      <a:pt x="1297" y="323"/>
                      <a:pt x="1313" y="362"/>
                    </a:cubicBezTo>
                    <a:cubicBezTo>
                      <a:pt x="1360" y="476"/>
                      <a:pt x="1360" y="476"/>
                      <a:pt x="1360" y="476"/>
                    </a:cubicBezTo>
                    <a:cubicBezTo>
                      <a:pt x="1360" y="476"/>
                      <a:pt x="1360" y="476"/>
                      <a:pt x="1360" y="476"/>
                    </a:cubicBezTo>
                    <a:cubicBezTo>
                      <a:pt x="1376" y="515"/>
                      <a:pt x="1361" y="561"/>
                      <a:pt x="1325" y="582"/>
                    </a:cubicBezTo>
                    <a:cubicBezTo>
                      <a:pt x="1304" y="595"/>
                      <a:pt x="1282" y="608"/>
                      <a:pt x="1260" y="621"/>
                    </a:cubicBezTo>
                    <a:cubicBezTo>
                      <a:pt x="1265" y="665"/>
                      <a:pt x="1265" y="710"/>
                      <a:pt x="1260" y="754"/>
                    </a:cubicBezTo>
                    <a:cubicBezTo>
                      <a:pt x="1282" y="767"/>
                      <a:pt x="1304" y="780"/>
                      <a:pt x="1325" y="793"/>
                    </a:cubicBezTo>
                    <a:cubicBezTo>
                      <a:pt x="1361" y="815"/>
                      <a:pt x="1376" y="860"/>
                      <a:pt x="1360" y="899"/>
                    </a:cubicBezTo>
                    <a:cubicBezTo>
                      <a:pt x="1313" y="1013"/>
                      <a:pt x="1313" y="1013"/>
                      <a:pt x="1313" y="1013"/>
                    </a:cubicBezTo>
                    <a:cubicBezTo>
                      <a:pt x="1297" y="1052"/>
                      <a:pt x="1254" y="1074"/>
                      <a:pt x="1213" y="1064"/>
                    </a:cubicBezTo>
                    <a:cubicBezTo>
                      <a:pt x="1189" y="1057"/>
                      <a:pt x="1164" y="1051"/>
                      <a:pt x="1139" y="1044"/>
                    </a:cubicBezTo>
                    <a:cubicBezTo>
                      <a:pt x="1112" y="1079"/>
                      <a:pt x="1080" y="1111"/>
                      <a:pt x="1045" y="1139"/>
                    </a:cubicBezTo>
                    <a:cubicBezTo>
                      <a:pt x="1052" y="1164"/>
                      <a:pt x="1058" y="1188"/>
                      <a:pt x="1064" y="1212"/>
                    </a:cubicBezTo>
                    <a:cubicBezTo>
                      <a:pt x="1075" y="1253"/>
                      <a:pt x="1053" y="1296"/>
                      <a:pt x="1014" y="1312"/>
                    </a:cubicBezTo>
                    <a:cubicBezTo>
                      <a:pt x="900" y="1360"/>
                      <a:pt x="900" y="1360"/>
                      <a:pt x="900" y="1360"/>
                    </a:cubicBezTo>
                    <a:cubicBezTo>
                      <a:pt x="861" y="1376"/>
                      <a:pt x="815" y="1361"/>
                      <a:pt x="794" y="1325"/>
                    </a:cubicBezTo>
                    <a:cubicBezTo>
                      <a:pt x="781" y="1303"/>
                      <a:pt x="768" y="1281"/>
                      <a:pt x="755" y="1259"/>
                    </a:cubicBezTo>
                    <a:cubicBezTo>
                      <a:pt x="711" y="1264"/>
                      <a:pt x="666" y="1264"/>
                      <a:pt x="622" y="1259"/>
                    </a:cubicBezTo>
                    <a:cubicBezTo>
                      <a:pt x="609" y="1281"/>
                      <a:pt x="596" y="1303"/>
                      <a:pt x="583" y="1325"/>
                    </a:cubicBezTo>
                    <a:cubicBezTo>
                      <a:pt x="567" y="1351"/>
                      <a:pt x="539" y="1366"/>
                      <a:pt x="509" y="1366"/>
                    </a:cubicBezTo>
                    <a:close/>
                    <a:moveTo>
                      <a:pt x="403" y="1230"/>
                    </a:moveTo>
                    <a:cubicBezTo>
                      <a:pt x="507" y="1273"/>
                      <a:pt x="507" y="1273"/>
                      <a:pt x="507" y="1273"/>
                    </a:cubicBezTo>
                    <a:cubicBezTo>
                      <a:pt x="519" y="1252"/>
                      <a:pt x="532" y="1231"/>
                      <a:pt x="544" y="1210"/>
                    </a:cubicBezTo>
                    <a:cubicBezTo>
                      <a:pt x="562" y="1180"/>
                      <a:pt x="595" y="1163"/>
                      <a:pt x="629" y="1167"/>
                    </a:cubicBezTo>
                    <a:cubicBezTo>
                      <a:pt x="669" y="1172"/>
                      <a:pt x="708" y="1172"/>
                      <a:pt x="748" y="1167"/>
                    </a:cubicBezTo>
                    <a:cubicBezTo>
                      <a:pt x="782" y="1163"/>
                      <a:pt x="815" y="1180"/>
                      <a:pt x="833" y="1210"/>
                    </a:cubicBezTo>
                    <a:cubicBezTo>
                      <a:pt x="845" y="1231"/>
                      <a:pt x="857" y="1252"/>
                      <a:pt x="870" y="1273"/>
                    </a:cubicBezTo>
                    <a:cubicBezTo>
                      <a:pt x="974" y="1230"/>
                      <a:pt x="974" y="1230"/>
                      <a:pt x="974" y="1230"/>
                    </a:cubicBezTo>
                    <a:cubicBezTo>
                      <a:pt x="968" y="1206"/>
                      <a:pt x="962" y="1183"/>
                      <a:pt x="956" y="1159"/>
                    </a:cubicBezTo>
                    <a:cubicBezTo>
                      <a:pt x="947" y="1125"/>
                      <a:pt x="958" y="1090"/>
                      <a:pt x="986" y="1069"/>
                    </a:cubicBezTo>
                    <a:cubicBezTo>
                      <a:pt x="1017" y="1044"/>
                      <a:pt x="1045" y="1016"/>
                      <a:pt x="1070" y="985"/>
                    </a:cubicBezTo>
                    <a:cubicBezTo>
                      <a:pt x="1091" y="958"/>
                      <a:pt x="1126" y="946"/>
                      <a:pt x="1160" y="955"/>
                    </a:cubicBezTo>
                    <a:cubicBezTo>
                      <a:pt x="1183" y="961"/>
                      <a:pt x="1207" y="967"/>
                      <a:pt x="1230" y="973"/>
                    </a:cubicBezTo>
                    <a:cubicBezTo>
                      <a:pt x="1274" y="869"/>
                      <a:pt x="1274" y="869"/>
                      <a:pt x="1274" y="869"/>
                    </a:cubicBezTo>
                    <a:cubicBezTo>
                      <a:pt x="1253" y="856"/>
                      <a:pt x="1232" y="844"/>
                      <a:pt x="1211" y="832"/>
                    </a:cubicBezTo>
                    <a:cubicBezTo>
                      <a:pt x="1181" y="814"/>
                      <a:pt x="1164" y="781"/>
                      <a:pt x="1168" y="747"/>
                    </a:cubicBezTo>
                    <a:cubicBezTo>
                      <a:pt x="1173" y="707"/>
                      <a:pt x="1173" y="668"/>
                      <a:pt x="1168" y="628"/>
                    </a:cubicBezTo>
                    <a:cubicBezTo>
                      <a:pt x="1164" y="594"/>
                      <a:pt x="1181" y="561"/>
                      <a:pt x="1211" y="543"/>
                    </a:cubicBezTo>
                    <a:cubicBezTo>
                      <a:pt x="1232" y="531"/>
                      <a:pt x="1253" y="519"/>
                      <a:pt x="1274" y="506"/>
                    </a:cubicBezTo>
                    <a:cubicBezTo>
                      <a:pt x="1230" y="402"/>
                      <a:pt x="1230" y="402"/>
                      <a:pt x="1230" y="402"/>
                    </a:cubicBezTo>
                    <a:cubicBezTo>
                      <a:pt x="1207" y="408"/>
                      <a:pt x="1183" y="414"/>
                      <a:pt x="1160" y="420"/>
                    </a:cubicBezTo>
                    <a:cubicBezTo>
                      <a:pt x="1126" y="429"/>
                      <a:pt x="1091" y="418"/>
                      <a:pt x="1070" y="390"/>
                    </a:cubicBezTo>
                    <a:cubicBezTo>
                      <a:pt x="1045" y="359"/>
                      <a:pt x="1017" y="331"/>
                      <a:pt x="986" y="306"/>
                    </a:cubicBezTo>
                    <a:cubicBezTo>
                      <a:pt x="958" y="285"/>
                      <a:pt x="947" y="250"/>
                      <a:pt x="956" y="216"/>
                    </a:cubicBezTo>
                    <a:cubicBezTo>
                      <a:pt x="962" y="193"/>
                      <a:pt x="968" y="169"/>
                      <a:pt x="974" y="146"/>
                    </a:cubicBezTo>
                    <a:cubicBezTo>
                      <a:pt x="870" y="102"/>
                      <a:pt x="870" y="102"/>
                      <a:pt x="870" y="102"/>
                    </a:cubicBezTo>
                    <a:cubicBezTo>
                      <a:pt x="857" y="123"/>
                      <a:pt x="845" y="144"/>
                      <a:pt x="833" y="165"/>
                    </a:cubicBezTo>
                    <a:cubicBezTo>
                      <a:pt x="815" y="195"/>
                      <a:pt x="782" y="212"/>
                      <a:pt x="748" y="208"/>
                    </a:cubicBezTo>
                    <a:cubicBezTo>
                      <a:pt x="708" y="203"/>
                      <a:pt x="668" y="203"/>
                      <a:pt x="629" y="208"/>
                    </a:cubicBezTo>
                    <a:cubicBezTo>
                      <a:pt x="595" y="212"/>
                      <a:pt x="561" y="195"/>
                      <a:pt x="544" y="165"/>
                    </a:cubicBezTo>
                    <a:cubicBezTo>
                      <a:pt x="532" y="144"/>
                      <a:pt x="519" y="123"/>
                      <a:pt x="507" y="102"/>
                    </a:cubicBezTo>
                    <a:cubicBezTo>
                      <a:pt x="403" y="146"/>
                      <a:pt x="403" y="146"/>
                      <a:pt x="403" y="146"/>
                    </a:cubicBezTo>
                    <a:cubicBezTo>
                      <a:pt x="409" y="169"/>
                      <a:pt x="415" y="193"/>
                      <a:pt x="421" y="216"/>
                    </a:cubicBezTo>
                    <a:cubicBezTo>
                      <a:pt x="430" y="250"/>
                      <a:pt x="418" y="285"/>
                      <a:pt x="391" y="306"/>
                    </a:cubicBezTo>
                    <a:cubicBezTo>
                      <a:pt x="360" y="331"/>
                      <a:pt x="332" y="359"/>
                      <a:pt x="307" y="390"/>
                    </a:cubicBezTo>
                    <a:cubicBezTo>
                      <a:pt x="286" y="418"/>
                      <a:pt x="251" y="429"/>
                      <a:pt x="217" y="420"/>
                    </a:cubicBezTo>
                    <a:cubicBezTo>
                      <a:pt x="193" y="414"/>
                      <a:pt x="170" y="408"/>
                      <a:pt x="146" y="402"/>
                    </a:cubicBezTo>
                    <a:cubicBezTo>
                      <a:pt x="103" y="506"/>
                      <a:pt x="103" y="506"/>
                      <a:pt x="103" y="506"/>
                    </a:cubicBezTo>
                    <a:cubicBezTo>
                      <a:pt x="124" y="519"/>
                      <a:pt x="145" y="531"/>
                      <a:pt x="166" y="543"/>
                    </a:cubicBezTo>
                    <a:cubicBezTo>
                      <a:pt x="196" y="561"/>
                      <a:pt x="213" y="594"/>
                      <a:pt x="209" y="628"/>
                    </a:cubicBezTo>
                    <a:cubicBezTo>
                      <a:pt x="204" y="668"/>
                      <a:pt x="204" y="708"/>
                      <a:pt x="209" y="747"/>
                    </a:cubicBezTo>
                    <a:cubicBezTo>
                      <a:pt x="213" y="781"/>
                      <a:pt x="196" y="815"/>
                      <a:pt x="166" y="832"/>
                    </a:cubicBezTo>
                    <a:cubicBezTo>
                      <a:pt x="145" y="844"/>
                      <a:pt x="124" y="856"/>
                      <a:pt x="103" y="869"/>
                    </a:cubicBezTo>
                    <a:cubicBezTo>
                      <a:pt x="146" y="973"/>
                      <a:pt x="146" y="973"/>
                      <a:pt x="146" y="973"/>
                    </a:cubicBezTo>
                    <a:cubicBezTo>
                      <a:pt x="170" y="968"/>
                      <a:pt x="193" y="961"/>
                      <a:pt x="217" y="955"/>
                    </a:cubicBezTo>
                    <a:cubicBezTo>
                      <a:pt x="251" y="946"/>
                      <a:pt x="286" y="958"/>
                      <a:pt x="307" y="985"/>
                    </a:cubicBezTo>
                    <a:cubicBezTo>
                      <a:pt x="332" y="1016"/>
                      <a:pt x="360" y="1044"/>
                      <a:pt x="391" y="1069"/>
                    </a:cubicBezTo>
                    <a:cubicBezTo>
                      <a:pt x="418" y="1090"/>
                      <a:pt x="430" y="1125"/>
                      <a:pt x="421" y="1159"/>
                    </a:cubicBezTo>
                    <a:cubicBezTo>
                      <a:pt x="415" y="1183"/>
                      <a:pt x="409" y="1206"/>
                      <a:pt x="403" y="12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54" name="Freeform 19">
                <a:extLst/>
              </p:cNvPr>
              <p:cNvSpPr>
                <a:spLocks noEditPoints="1"/>
              </p:cNvSpPr>
              <p:nvPr/>
            </p:nvSpPr>
            <p:spPr bwMode="auto">
              <a:xfrm>
                <a:off x="3762375" y="11879263"/>
                <a:ext cx="2255837" cy="2120900"/>
              </a:xfrm>
              <a:custGeom>
                <a:avLst/>
                <a:gdLst>
                  <a:gd name="T0" fmla="*/ 354 w 709"/>
                  <a:gd name="T1" fmla="*/ 667 h 667"/>
                  <a:gd name="T2" fmla="*/ 235 w 709"/>
                  <a:gd name="T3" fmla="*/ 643 h 667"/>
                  <a:gd name="T4" fmla="*/ 66 w 709"/>
                  <a:gd name="T5" fmla="*/ 474 h 667"/>
                  <a:gd name="T6" fmla="*/ 235 w 709"/>
                  <a:gd name="T7" fmla="*/ 66 h 667"/>
                  <a:gd name="T8" fmla="*/ 643 w 709"/>
                  <a:gd name="T9" fmla="*/ 235 h 667"/>
                  <a:gd name="T10" fmla="*/ 643 w 709"/>
                  <a:gd name="T11" fmla="*/ 235 h 667"/>
                  <a:gd name="T12" fmla="*/ 474 w 709"/>
                  <a:gd name="T13" fmla="*/ 643 h 667"/>
                  <a:gd name="T14" fmla="*/ 354 w 709"/>
                  <a:gd name="T15" fmla="*/ 667 h 667"/>
                  <a:gd name="T16" fmla="*/ 354 w 709"/>
                  <a:gd name="T17" fmla="*/ 134 h 667"/>
                  <a:gd name="T18" fmla="*/ 270 w 709"/>
                  <a:gd name="T19" fmla="*/ 151 h 667"/>
                  <a:gd name="T20" fmla="*/ 150 w 709"/>
                  <a:gd name="T21" fmla="*/ 439 h 667"/>
                  <a:gd name="T22" fmla="*/ 270 w 709"/>
                  <a:gd name="T23" fmla="*/ 559 h 667"/>
                  <a:gd name="T24" fmla="*/ 439 w 709"/>
                  <a:gd name="T25" fmla="*/ 559 h 667"/>
                  <a:gd name="T26" fmla="*/ 558 w 709"/>
                  <a:gd name="T27" fmla="*/ 270 h 667"/>
                  <a:gd name="T28" fmla="*/ 354 w 709"/>
                  <a:gd name="T29" fmla="*/ 134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09" h="667">
                    <a:moveTo>
                      <a:pt x="354" y="667"/>
                    </a:moveTo>
                    <a:cubicBezTo>
                      <a:pt x="314" y="667"/>
                      <a:pt x="273" y="659"/>
                      <a:pt x="235" y="643"/>
                    </a:cubicBezTo>
                    <a:cubicBezTo>
                      <a:pt x="158" y="611"/>
                      <a:pt x="98" y="551"/>
                      <a:pt x="66" y="474"/>
                    </a:cubicBezTo>
                    <a:cubicBezTo>
                      <a:pt x="0" y="315"/>
                      <a:pt x="76" y="132"/>
                      <a:pt x="235" y="66"/>
                    </a:cubicBezTo>
                    <a:cubicBezTo>
                      <a:pt x="394" y="0"/>
                      <a:pt x="577" y="76"/>
                      <a:pt x="643" y="235"/>
                    </a:cubicBezTo>
                    <a:cubicBezTo>
                      <a:pt x="643" y="235"/>
                      <a:pt x="643" y="235"/>
                      <a:pt x="643" y="235"/>
                    </a:cubicBezTo>
                    <a:cubicBezTo>
                      <a:pt x="709" y="394"/>
                      <a:pt x="633" y="577"/>
                      <a:pt x="474" y="643"/>
                    </a:cubicBezTo>
                    <a:cubicBezTo>
                      <a:pt x="435" y="659"/>
                      <a:pt x="395" y="667"/>
                      <a:pt x="354" y="667"/>
                    </a:cubicBezTo>
                    <a:close/>
                    <a:moveTo>
                      <a:pt x="354" y="134"/>
                    </a:moveTo>
                    <a:cubicBezTo>
                      <a:pt x="326" y="134"/>
                      <a:pt x="297" y="139"/>
                      <a:pt x="270" y="151"/>
                    </a:cubicBezTo>
                    <a:cubicBezTo>
                      <a:pt x="157" y="197"/>
                      <a:pt x="104" y="327"/>
                      <a:pt x="150" y="439"/>
                    </a:cubicBezTo>
                    <a:cubicBezTo>
                      <a:pt x="173" y="494"/>
                      <a:pt x="215" y="536"/>
                      <a:pt x="270" y="559"/>
                    </a:cubicBezTo>
                    <a:cubicBezTo>
                      <a:pt x="324" y="581"/>
                      <a:pt x="384" y="581"/>
                      <a:pt x="439" y="559"/>
                    </a:cubicBezTo>
                    <a:cubicBezTo>
                      <a:pt x="551" y="512"/>
                      <a:pt x="605" y="383"/>
                      <a:pt x="558" y="270"/>
                    </a:cubicBezTo>
                    <a:cubicBezTo>
                      <a:pt x="523" y="185"/>
                      <a:pt x="441" y="134"/>
                      <a:pt x="354" y="1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Freeform 20">
                <a:extLst/>
              </p:cNvPr>
              <p:cNvSpPr>
                <a:spLocks noEditPoints="1"/>
              </p:cNvSpPr>
              <p:nvPr/>
            </p:nvSpPr>
            <p:spPr bwMode="auto">
              <a:xfrm>
                <a:off x="5934075" y="8651875"/>
                <a:ext cx="3311525" cy="3309938"/>
              </a:xfrm>
              <a:custGeom>
                <a:avLst/>
                <a:gdLst>
                  <a:gd name="T0" fmla="*/ 476 w 1041"/>
                  <a:gd name="T1" fmla="*/ 1041 h 1041"/>
                  <a:gd name="T2" fmla="*/ 397 w 1041"/>
                  <a:gd name="T3" fmla="*/ 930 h 1041"/>
                  <a:gd name="T4" fmla="*/ 279 w 1041"/>
                  <a:gd name="T5" fmla="*/ 927 h 1041"/>
                  <a:gd name="T6" fmla="*/ 121 w 1041"/>
                  <a:gd name="T7" fmla="*/ 857 h 1041"/>
                  <a:gd name="T8" fmla="*/ 143 w 1041"/>
                  <a:gd name="T9" fmla="*/ 723 h 1041"/>
                  <a:gd name="T10" fmla="*/ 62 w 1041"/>
                  <a:gd name="T11" fmla="*/ 637 h 1041"/>
                  <a:gd name="T12" fmla="*/ 0 w 1041"/>
                  <a:gd name="T13" fmla="*/ 476 h 1041"/>
                  <a:gd name="T14" fmla="*/ 111 w 1041"/>
                  <a:gd name="T15" fmla="*/ 397 h 1041"/>
                  <a:gd name="T16" fmla="*/ 114 w 1041"/>
                  <a:gd name="T17" fmla="*/ 279 h 1041"/>
                  <a:gd name="T18" fmla="*/ 184 w 1041"/>
                  <a:gd name="T19" fmla="*/ 121 h 1041"/>
                  <a:gd name="T20" fmla="*/ 318 w 1041"/>
                  <a:gd name="T21" fmla="*/ 143 h 1041"/>
                  <a:gd name="T22" fmla="*/ 404 w 1041"/>
                  <a:gd name="T23" fmla="*/ 62 h 1041"/>
                  <a:gd name="T24" fmla="*/ 565 w 1041"/>
                  <a:gd name="T25" fmla="*/ 0 h 1041"/>
                  <a:gd name="T26" fmla="*/ 644 w 1041"/>
                  <a:gd name="T27" fmla="*/ 110 h 1041"/>
                  <a:gd name="T28" fmla="*/ 762 w 1041"/>
                  <a:gd name="T29" fmla="*/ 114 h 1041"/>
                  <a:gd name="T30" fmla="*/ 920 w 1041"/>
                  <a:gd name="T31" fmla="*/ 184 h 1041"/>
                  <a:gd name="T32" fmla="*/ 898 w 1041"/>
                  <a:gd name="T33" fmla="*/ 318 h 1041"/>
                  <a:gd name="T34" fmla="*/ 979 w 1041"/>
                  <a:gd name="T35" fmla="*/ 404 h 1041"/>
                  <a:gd name="T36" fmla="*/ 1041 w 1041"/>
                  <a:gd name="T37" fmla="*/ 565 h 1041"/>
                  <a:gd name="T38" fmla="*/ 931 w 1041"/>
                  <a:gd name="T39" fmla="*/ 644 h 1041"/>
                  <a:gd name="T40" fmla="*/ 927 w 1041"/>
                  <a:gd name="T41" fmla="*/ 762 h 1041"/>
                  <a:gd name="T42" fmla="*/ 857 w 1041"/>
                  <a:gd name="T43" fmla="*/ 920 h 1041"/>
                  <a:gd name="T44" fmla="*/ 723 w 1041"/>
                  <a:gd name="T45" fmla="*/ 898 h 1041"/>
                  <a:gd name="T46" fmla="*/ 637 w 1041"/>
                  <a:gd name="T47" fmla="*/ 979 h 1041"/>
                  <a:gd name="T48" fmla="*/ 488 w 1041"/>
                  <a:gd name="T49" fmla="*/ 954 h 1041"/>
                  <a:gd name="T50" fmla="*/ 559 w 1041"/>
                  <a:gd name="T51" fmla="*/ 910 h 1041"/>
                  <a:gd name="T52" fmla="*/ 689 w 1041"/>
                  <a:gd name="T53" fmla="*/ 817 h 1041"/>
                  <a:gd name="T54" fmla="*/ 804 w 1041"/>
                  <a:gd name="T55" fmla="*/ 849 h 1041"/>
                  <a:gd name="T56" fmla="*/ 823 w 1041"/>
                  <a:gd name="T57" fmla="*/ 769 h 1041"/>
                  <a:gd name="T58" fmla="*/ 850 w 1041"/>
                  <a:gd name="T59" fmla="*/ 611 h 1041"/>
                  <a:gd name="T60" fmla="*/ 954 w 1041"/>
                  <a:gd name="T61" fmla="*/ 553 h 1041"/>
                  <a:gd name="T62" fmla="*/ 910 w 1041"/>
                  <a:gd name="T63" fmla="*/ 482 h 1041"/>
                  <a:gd name="T64" fmla="*/ 817 w 1041"/>
                  <a:gd name="T65" fmla="*/ 352 h 1041"/>
                  <a:gd name="T66" fmla="*/ 850 w 1041"/>
                  <a:gd name="T67" fmla="*/ 237 h 1041"/>
                  <a:gd name="T68" fmla="*/ 769 w 1041"/>
                  <a:gd name="T69" fmla="*/ 218 h 1041"/>
                  <a:gd name="T70" fmla="*/ 612 w 1041"/>
                  <a:gd name="T71" fmla="*/ 191 h 1041"/>
                  <a:gd name="T72" fmla="*/ 553 w 1041"/>
                  <a:gd name="T73" fmla="*/ 87 h 1041"/>
                  <a:gd name="T74" fmla="*/ 482 w 1041"/>
                  <a:gd name="T75" fmla="*/ 131 h 1041"/>
                  <a:gd name="T76" fmla="*/ 353 w 1041"/>
                  <a:gd name="T77" fmla="*/ 224 h 1041"/>
                  <a:gd name="T78" fmla="*/ 237 w 1041"/>
                  <a:gd name="T79" fmla="*/ 191 h 1041"/>
                  <a:gd name="T80" fmla="*/ 218 w 1041"/>
                  <a:gd name="T81" fmla="*/ 272 h 1041"/>
                  <a:gd name="T82" fmla="*/ 192 w 1041"/>
                  <a:gd name="T83" fmla="*/ 429 h 1041"/>
                  <a:gd name="T84" fmla="*/ 87 w 1041"/>
                  <a:gd name="T85" fmla="*/ 488 h 1041"/>
                  <a:gd name="T86" fmla="*/ 131 w 1041"/>
                  <a:gd name="T87" fmla="*/ 559 h 1041"/>
                  <a:gd name="T88" fmla="*/ 224 w 1041"/>
                  <a:gd name="T89" fmla="*/ 688 h 1041"/>
                  <a:gd name="T90" fmla="*/ 192 w 1041"/>
                  <a:gd name="T91" fmla="*/ 804 h 1041"/>
                  <a:gd name="T92" fmla="*/ 272 w 1041"/>
                  <a:gd name="T93" fmla="*/ 823 h 1041"/>
                  <a:gd name="T94" fmla="*/ 430 w 1041"/>
                  <a:gd name="T95" fmla="*/ 849 h 1041"/>
                  <a:gd name="T96" fmla="*/ 488 w 1041"/>
                  <a:gd name="T97" fmla="*/ 954 h 1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41" h="1041">
                    <a:moveTo>
                      <a:pt x="565" y="1041"/>
                    </a:moveTo>
                    <a:cubicBezTo>
                      <a:pt x="476" y="1041"/>
                      <a:pt x="476" y="1041"/>
                      <a:pt x="476" y="1041"/>
                    </a:cubicBezTo>
                    <a:cubicBezTo>
                      <a:pt x="440" y="1041"/>
                      <a:pt x="409" y="1014"/>
                      <a:pt x="404" y="979"/>
                    </a:cubicBezTo>
                    <a:cubicBezTo>
                      <a:pt x="402" y="963"/>
                      <a:pt x="399" y="947"/>
                      <a:pt x="397" y="930"/>
                    </a:cubicBezTo>
                    <a:cubicBezTo>
                      <a:pt x="370" y="922"/>
                      <a:pt x="343" y="911"/>
                      <a:pt x="318" y="898"/>
                    </a:cubicBezTo>
                    <a:cubicBezTo>
                      <a:pt x="305" y="907"/>
                      <a:pt x="292" y="917"/>
                      <a:pt x="279" y="927"/>
                    </a:cubicBezTo>
                    <a:cubicBezTo>
                      <a:pt x="250" y="948"/>
                      <a:pt x="210" y="945"/>
                      <a:pt x="184" y="920"/>
                    </a:cubicBezTo>
                    <a:cubicBezTo>
                      <a:pt x="121" y="857"/>
                      <a:pt x="121" y="857"/>
                      <a:pt x="121" y="857"/>
                    </a:cubicBezTo>
                    <a:cubicBezTo>
                      <a:pt x="96" y="831"/>
                      <a:pt x="93" y="791"/>
                      <a:pt x="114" y="762"/>
                    </a:cubicBezTo>
                    <a:cubicBezTo>
                      <a:pt x="124" y="749"/>
                      <a:pt x="133" y="736"/>
                      <a:pt x="143" y="723"/>
                    </a:cubicBezTo>
                    <a:cubicBezTo>
                      <a:pt x="130" y="698"/>
                      <a:pt x="119" y="671"/>
                      <a:pt x="111" y="644"/>
                    </a:cubicBezTo>
                    <a:cubicBezTo>
                      <a:pt x="94" y="642"/>
                      <a:pt x="78" y="639"/>
                      <a:pt x="62" y="637"/>
                    </a:cubicBezTo>
                    <a:cubicBezTo>
                      <a:pt x="27" y="632"/>
                      <a:pt x="0" y="601"/>
                      <a:pt x="0" y="565"/>
                    </a:cubicBezTo>
                    <a:cubicBezTo>
                      <a:pt x="0" y="476"/>
                      <a:pt x="0" y="476"/>
                      <a:pt x="0" y="476"/>
                    </a:cubicBezTo>
                    <a:cubicBezTo>
                      <a:pt x="0" y="440"/>
                      <a:pt x="27" y="409"/>
                      <a:pt x="62" y="404"/>
                    </a:cubicBezTo>
                    <a:cubicBezTo>
                      <a:pt x="78" y="401"/>
                      <a:pt x="94" y="399"/>
                      <a:pt x="111" y="397"/>
                    </a:cubicBezTo>
                    <a:cubicBezTo>
                      <a:pt x="119" y="369"/>
                      <a:pt x="130" y="343"/>
                      <a:pt x="143" y="318"/>
                    </a:cubicBezTo>
                    <a:cubicBezTo>
                      <a:pt x="133" y="305"/>
                      <a:pt x="124" y="291"/>
                      <a:pt x="114" y="279"/>
                    </a:cubicBezTo>
                    <a:cubicBezTo>
                      <a:pt x="93" y="250"/>
                      <a:pt x="96" y="209"/>
                      <a:pt x="121" y="184"/>
                    </a:cubicBezTo>
                    <a:cubicBezTo>
                      <a:pt x="184" y="121"/>
                      <a:pt x="184" y="121"/>
                      <a:pt x="184" y="121"/>
                    </a:cubicBezTo>
                    <a:cubicBezTo>
                      <a:pt x="210" y="96"/>
                      <a:pt x="250" y="92"/>
                      <a:pt x="279" y="114"/>
                    </a:cubicBezTo>
                    <a:cubicBezTo>
                      <a:pt x="292" y="123"/>
                      <a:pt x="305" y="133"/>
                      <a:pt x="318" y="143"/>
                    </a:cubicBezTo>
                    <a:cubicBezTo>
                      <a:pt x="343" y="129"/>
                      <a:pt x="370" y="118"/>
                      <a:pt x="397" y="110"/>
                    </a:cubicBezTo>
                    <a:cubicBezTo>
                      <a:pt x="399" y="94"/>
                      <a:pt x="402" y="78"/>
                      <a:pt x="404" y="62"/>
                    </a:cubicBezTo>
                    <a:cubicBezTo>
                      <a:pt x="409" y="27"/>
                      <a:pt x="440" y="0"/>
                      <a:pt x="476" y="0"/>
                    </a:cubicBezTo>
                    <a:cubicBezTo>
                      <a:pt x="565" y="0"/>
                      <a:pt x="565" y="0"/>
                      <a:pt x="565" y="0"/>
                    </a:cubicBezTo>
                    <a:cubicBezTo>
                      <a:pt x="601" y="0"/>
                      <a:pt x="632" y="27"/>
                      <a:pt x="637" y="62"/>
                    </a:cubicBezTo>
                    <a:cubicBezTo>
                      <a:pt x="640" y="78"/>
                      <a:pt x="642" y="94"/>
                      <a:pt x="644" y="110"/>
                    </a:cubicBezTo>
                    <a:cubicBezTo>
                      <a:pt x="672" y="118"/>
                      <a:pt x="698" y="129"/>
                      <a:pt x="723" y="143"/>
                    </a:cubicBezTo>
                    <a:cubicBezTo>
                      <a:pt x="736" y="133"/>
                      <a:pt x="750" y="123"/>
                      <a:pt x="762" y="114"/>
                    </a:cubicBezTo>
                    <a:cubicBezTo>
                      <a:pt x="791" y="92"/>
                      <a:pt x="832" y="96"/>
                      <a:pt x="857" y="121"/>
                    </a:cubicBezTo>
                    <a:cubicBezTo>
                      <a:pt x="920" y="184"/>
                      <a:pt x="920" y="184"/>
                      <a:pt x="920" y="184"/>
                    </a:cubicBezTo>
                    <a:cubicBezTo>
                      <a:pt x="945" y="209"/>
                      <a:pt x="949" y="250"/>
                      <a:pt x="927" y="278"/>
                    </a:cubicBezTo>
                    <a:cubicBezTo>
                      <a:pt x="918" y="291"/>
                      <a:pt x="908" y="305"/>
                      <a:pt x="898" y="318"/>
                    </a:cubicBezTo>
                    <a:cubicBezTo>
                      <a:pt x="912" y="343"/>
                      <a:pt x="923" y="369"/>
                      <a:pt x="931" y="397"/>
                    </a:cubicBezTo>
                    <a:cubicBezTo>
                      <a:pt x="947" y="399"/>
                      <a:pt x="963" y="401"/>
                      <a:pt x="979" y="404"/>
                    </a:cubicBezTo>
                    <a:cubicBezTo>
                      <a:pt x="1014" y="409"/>
                      <a:pt x="1041" y="440"/>
                      <a:pt x="1041" y="476"/>
                    </a:cubicBezTo>
                    <a:cubicBezTo>
                      <a:pt x="1041" y="565"/>
                      <a:pt x="1041" y="565"/>
                      <a:pt x="1041" y="565"/>
                    </a:cubicBezTo>
                    <a:cubicBezTo>
                      <a:pt x="1041" y="601"/>
                      <a:pt x="1014" y="632"/>
                      <a:pt x="979" y="637"/>
                    </a:cubicBezTo>
                    <a:cubicBezTo>
                      <a:pt x="963" y="639"/>
                      <a:pt x="947" y="642"/>
                      <a:pt x="931" y="644"/>
                    </a:cubicBezTo>
                    <a:cubicBezTo>
                      <a:pt x="923" y="671"/>
                      <a:pt x="911" y="698"/>
                      <a:pt x="898" y="723"/>
                    </a:cubicBezTo>
                    <a:cubicBezTo>
                      <a:pt x="908" y="736"/>
                      <a:pt x="918" y="749"/>
                      <a:pt x="927" y="762"/>
                    </a:cubicBezTo>
                    <a:cubicBezTo>
                      <a:pt x="949" y="791"/>
                      <a:pt x="945" y="831"/>
                      <a:pt x="920" y="857"/>
                    </a:cubicBezTo>
                    <a:cubicBezTo>
                      <a:pt x="857" y="920"/>
                      <a:pt x="857" y="920"/>
                      <a:pt x="857" y="920"/>
                    </a:cubicBezTo>
                    <a:cubicBezTo>
                      <a:pt x="832" y="945"/>
                      <a:pt x="791" y="948"/>
                      <a:pt x="762" y="927"/>
                    </a:cubicBezTo>
                    <a:cubicBezTo>
                      <a:pt x="750" y="917"/>
                      <a:pt x="736" y="907"/>
                      <a:pt x="723" y="898"/>
                    </a:cubicBezTo>
                    <a:cubicBezTo>
                      <a:pt x="698" y="911"/>
                      <a:pt x="672" y="922"/>
                      <a:pt x="644" y="930"/>
                    </a:cubicBezTo>
                    <a:cubicBezTo>
                      <a:pt x="642" y="947"/>
                      <a:pt x="640" y="963"/>
                      <a:pt x="637" y="979"/>
                    </a:cubicBezTo>
                    <a:cubicBezTo>
                      <a:pt x="632" y="1014"/>
                      <a:pt x="601" y="1041"/>
                      <a:pt x="565" y="1041"/>
                    </a:cubicBezTo>
                    <a:close/>
                    <a:moveTo>
                      <a:pt x="488" y="954"/>
                    </a:moveTo>
                    <a:cubicBezTo>
                      <a:pt x="553" y="954"/>
                      <a:pt x="553" y="954"/>
                      <a:pt x="553" y="954"/>
                    </a:cubicBezTo>
                    <a:cubicBezTo>
                      <a:pt x="555" y="939"/>
                      <a:pt x="557" y="924"/>
                      <a:pt x="559" y="910"/>
                    </a:cubicBezTo>
                    <a:cubicBezTo>
                      <a:pt x="563" y="881"/>
                      <a:pt x="583" y="857"/>
                      <a:pt x="612" y="849"/>
                    </a:cubicBezTo>
                    <a:cubicBezTo>
                      <a:pt x="639" y="842"/>
                      <a:pt x="665" y="831"/>
                      <a:pt x="689" y="817"/>
                    </a:cubicBezTo>
                    <a:cubicBezTo>
                      <a:pt x="714" y="803"/>
                      <a:pt x="746" y="805"/>
                      <a:pt x="769" y="823"/>
                    </a:cubicBezTo>
                    <a:cubicBezTo>
                      <a:pt x="781" y="832"/>
                      <a:pt x="793" y="841"/>
                      <a:pt x="804" y="849"/>
                    </a:cubicBezTo>
                    <a:cubicBezTo>
                      <a:pt x="850" y="804"/>
                      <a:pt x="850" y="804"/>
                      <a:pt x="850" y="804"/>
                    </a:cubicBezTo>
                    <a:cubicBezTo>
                      <a:pt x="841" y="792"/>
                      <a:pt x="832" y="780"/>
                      <a:pt x="823" y="769"/>
                    </a:cubicBezTo>
                    <a:cubicBezTo>
                      <a:pt x="805" y="745"/>
                      <a:pt x="803" y="714"/>
                      <a:pt x="817" y="688"/>
                    </a:cubicBezTo>
                    <a:cubicBezTo>
                      <a:pt x="831" y="664"/>
                      <a:pt x="842" y="638"/>
                      <a:pt x="850" y="611"/>
                    </a:cubicBezTo>
                    <a:cubicBezTo>
                      <a:pt x="857" y="583"/>
                      <a:pt x="881" y="562"/>
                      <a:pt x="910" y="559"/>
                    </a:cubicBezTo>
                    <a:cubicBezTo>
                      <a:pt x="925" y="557"/>
                      <a:pt x="940" y="555"/>
                      <a:pt x="954" y="553"/>
                    </a:cubicBezTo>
                    <a:cubicBezTo>
                      <a:pt x="954" y="488"/>
                      <a:pt x="954" y="488"/>
                      <a:pt x="954" y="488"/>
                    </a:cubicBezTo>
                    <a:cubicBezTo>
                      <a:pt x="940" y="486"/>
                      <a:pt x="925" y="484"/>
                      <a:pt x="910" y="482"/>
                    </a:cubicBezTo>
                    <a:cubicBezTo>
                      <a:pt x="881" y="478"/>
                      <a:pt x="857" y="458"/>
                      <a:pt x="850" y="429"/>
                    </a:cubicBezTo>
                    <a:cubicBezTo>
                      <a:pt x="842" y="402"/>
                      <a:pt x="831" y="376"/>
                      <a:pt x="817" y="352"/>
                    </a:cubicBezTo>
                    <a:cubicBezTo>
                      <a:pt x="803" y="327"/>
                      <a:pt x="805" y="295"/>
                      <a:pt x="823" y="272"/>
                    </a:cubicBezTo>
                    <a:cubicBezTo>
                      <a:pt x="832" y="260"/>
                      <a:pt x="841" y="248"/>
                      <a:pt x="850" y="237"/>
                    </a:cubicBezTo>
                    <a:cubicBezTo>
                      <a:pt x="804" y="191"/>
                      <a:pt x="804" y="191"/>
                      <a:pt x="804" y="191"/>
                    </a:cubicBezTo>
                    <a:cubicBezTo>
                      <a:pt x="793" y="200"/>
                      <a:pt x="781" y="209"/>
                      <a:pt x="769" y="218"/>
                    </a:cubicBezTo>
                    <a:cubicBezTo>
                      <a:pt x="746" y="236"/>
                      <a:pt x="714" y="238"/>
                      <a:pt x="689" y="224"/>
                    </a:cubicBezTo>
                    <a:cubicBezTo>
                      <a:pt x="665" y="210"/>
                      <a:pt x="639" y="199"/>
                      <a:pt x="612" y="191"/>
                    </a:cubicBezTo>
                    <a:cubicBezTo>
                      <a:pt x="583" y="184"/>
                      <a:pt x="563" y="160"/>
                      <a:pt x="559" y="131"/>
                    </a:cubicBezTo>
                    <a:cubicBezTo>
                      <a:pt x="557" y="116"/>
                      <a:pt x="555" y="101"/>
                      <a:pt x="553" y="87"/>
                    </a:cubicBezTo>
                    <a:cubicBezTo>
                      <a:pt x="488" y="87"/>
                      <a:pt x="488" y="87"/>
                      <a:pt x="488" y="87"/>
                    </a:cubicBezTo>
                    <a:cubicBezTo>
                      <a:pt x="486" y="101"/>
                      <a:pt x="484" y="116"/>
                      <a:pt x="482" y="131"/>
                    </a:cubicBezTo>
                    <a:cubicBezTo>
                      <a:pt x="479" y="160"/>
                      <a:pt x="458" y="184"/>
                      <a:pt x="430" y="191"/>
                    </a:cubicBezTo>
                    <a:cubicBezTo>
                      <a:pt x="403" y="199"/>
                      <a:pt x="377" y="210"/>
                      <a:pt x="353" y="224"/>
                    </a:cubicBezTo>
                    <a:cubicBezTo>
                      <a:pt x="327" y="238"/>
                      <a:pt x="296" y="236"/>
                      <a:pt x="272" y="218"/>
                    </a:cubicBezTo>
                    <a:cubicBezTo>
                      <a:pt x="261" y="209"/>
                      <a:pt x="249" y="200"/>
                      <a:pt x="237" y="191"/>
                    </a:cubicBezTo>
                    <a:cubicBezTo>
                      <a:pt x="192" y="237"/>
                      <a:pt x="192" y="237"/>
                      <a:pt x="192" y="237"/>
                    </a:cubicBezTo>
                    <a:cubicBezTo>
                      <a:pt x="200" y="248"/>
                      <a:pt x="209" y="260"/>
                      <a:pt x="218" y="272"/>
                    </a:cubicBezTo>
                    <a:cubicBezTo>
                      <a:pt x="236" y="295"/>
                      <a:pt x="238" y="327"/>
                      <a:pt x="224" y="352"/>
                    </a:cubicBezTo>
                    <a:cubicBezTo>
                      <a:pt x="210" y="376"/>
                      <a:pt x="199" y="402"/>
                      <a:pt x="192" y="429"/>
                    </a:cubicBezTo>
                    <a:cubicBezTo>
                      <a:pt x="184" y="458"/>
                      <a:pt x="160" y="478"/>
                      <a:pt x="131" y="482"/>
                    </a:cubicBezTo>
                    <a:cubicBezTo>
                      <a:pt x="117" y="484"/>
                      <a:pt x="102" y="486"/>
                      <a:pt x="87" y="488"/>
                    </a:cubicBezTo>
                    <a:cubicBezTo>
                      <a:pt x="87" y="553"/>
                      <a:pt x="87" y="553"/>
                      <a:pt x="87" y="553"/>
                    </a:cubicBezTo>
                    <a:cubicBezTo>
                      <a:pt x="102" y="555"/>
                      <a:pt x="117" y="557"/>
                      <a:pt x="131" y="559"/>
                    </a:cubicBezTo>
                    <a:cubicBezTo>
                      <a:pt x="160" y="562"/>
                      <a:pt x="184" y="583"/>
                      <a:pt x="192" y="611"/>
                    </a:cubicBezTo>
                    <a:cubicBezTo>
                      <a:pt x="199" y="638"/>
                      <a:pt x="210" y="664"/>
                      <a:pt x="224" y="688"/>
                    </a:cubicBezTo>
                    <a:cubicBezTo>
                      <a:pt x="238" y="714"/>
                      <a:pt x="236" y="745"/>
                      <a:pt x="218" y="769"/>
                    </a:cubicBezTo>
                    <a:cubicBezTo>
                      <a:pt x="209" y="780"/>
                      <a:pt x="200" y="792"/>
                      <a:pt x="192" y="804"/>
                    </a:cubicBezTo>
                    <a:cubicBezTo>
                      <a:pt x="237" y="849"/>
                      <a:pt x="237" y="849"/>
                      <a:pt x="237" y="849"/>
                    </a:cubicBezTo>
                    <a:cubicBezTo>
                      <a:pt x="249" y="841"/>
                      <a:pt x="261" y="832"/>
                      <a:pt x="272" y="823"/>
                    </a:cubicBezTo>
                    <a:cubicBezTo>
                      <a:pt x="296" y="805"/>
                      <a:pt x="327" y="803"/>
                      <a:pt x="353" y="817"/>
                    </a:cubicBezTo>
                    <a:cubicBezTo>
                      <a:pt x="377" y="831"/>
                      <a:pt x="403" y="842"/>
                      <a:pt x="430" y="849"/>
                    </a:cubicBezTo>
                    <a:cubicBezTo>
                      <a:pt x="458" y="857"/>
                      <a:pt x="479" y="881"/>
                      <a:pt x="482" y="910"/>
                    </a:cubicBezTo>
                    <a:cubicBezTo>
                      <a:pt x="484" y="924"/>
                      <a:pt x="486" y="939"/>
                      <a:pt x="488" y="9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56" name="Freeform 21">
                <a:extLst/>
              </p:cNvPr>
              <p:cNvSpPr>
                <a:spLocks noEditPoints="1"/>
              </p:cNvSpPr>
              <p:nvPr/>
            </p:nvSpPr>
            <p:spPr bwMode="auto">
              <a:xfrm>
                <a:off x="7000875" y="9717088"/>
                <a:ext cx="1179512" cy="1179513"/>
              </a:xfrm>
              <a:custGeom>
                <a:avLst/>
                <a:gdLst>
                  <a:gd name="T0" fmla="*/ 186 w 371"/>
                  <a:gd name="T1" fmla="*/ 371 h 371"/>
                  <a:gd name="T2" fmla="*/ 0 w 371"/>
                  <a:gd name="T3" fmla="*/ 185 h 371"/>
                  <a:gd name="T4" fmla="*/ 186 w 371"/>
                  <a:gd name="T5" fmla="*/ 0 h 371"/>
                  <a:gd name="T6" fmla="*/ 371 w 371"/>
                  <a:gd name="T7" fmla="*/ 185 h 371"/>
                  <a:gd name="T8" fmla="*/ 186 w 371"/>
                  <a:gd name="T9" fmla="*/ 371 h 371"/>
                  <a:gd name="T10" fmla="*/ 186 w 371"/>
                  <a:gd name="T11" fmla="*/ 82 h 371"/>
                  <a:gd name="T12" fmla="*/ 83 w 371"/>
                  <a:gd name="T13" fmla="*/ 185 h 371"/>
                  <a:gd name="T14" fmla="*/ 186 w 371"/>
                  <a:gd name="T15" fmla="*/ 288 h 371"/>
                  <a:gd name="T16" fmla="*/ 289 w 371"/>
                  <a:gd name="T17" fmla="*/ 185 h 371"/>
                  <a:gd name="T18" fmla="*/ 186 w 371"/>
                  <a:gd name="T19" fmla="*/ 82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1" h="371">
                    <a:moveTo>
                      <a:pt x="186" y="371"/>
                    </a:moveTo>
                    <a:cubicBezTo>
                      <a:pt x="83" y="371"/>
                      <a:pt x="0" y="288"/>
                      <a:pt x="0" y="185"/>
                    </a:cubicBezTo>
                    <a:cubicBezTo>
                      <a:pt x="0" y="83"/>
                      <a:pt x="83" y="0"/>
                      <a:pt x="186" y="0"/>
                    </a:cubicBezTo>
                    <a:cubicBezTo>
                      <a:pt x="288" y="0"/>
                      <a:pt x="371" y="83"/>
                      <a:pt x="371" y="185"/>
                    </a:cubicBezTo>
                    <a:cubicBezTo>
                      <a:pt x="371" y="288"/>
                      <a:pt x="288" y="371"/>
                      <a:pt x="186" y="371"/>
                    </a:cubicBezTo>
                    <a:close/>
                    <a:moveTo>
                      <a:pt x="186" y="82"/>
                    </a:moveTo>
                    <a:cubicBezTo>
                      <a:pt x="129" y="82"/>
                      <a:pt x="83" y="128"/>
                      <a:pt x="83" y="185"/>
                    </a:cubicBezTo>
                    <a:cubicBezTo>
                      <a:pt x="83" y="242"/>
                      <a:pt x="129" y="288"/>
                      <a:pt x="186" y="288"/>
                    </a:cubicBezTo>
                    <a:cubicBezTo>
                      <a:pt x="243" y="288"/>
                      <a:pt x="289" y="242"/>
                      <a:pt x="289" y="185"/>
                    </a:cubicBezTo>
                    <a:cubicBezTo>
                      <a:pt x="289" y="128"/>
                      <a:pt x="243" y="82"/>
                      <a:pt x="186" y="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2" name="TextBox 21"/>
            <p:cNvSpPr txBox="1">
              <a:spLocks noChangeArrowheads="1"/>
            </p:cNvSpPr>
            <p:nvPr/>
          </p:nvSpPr>
          <p:spPr bwMode="auto">
            <a:xfrm>
              <a:off x="1224009" y="3004406"/>
              <a:ext cx="121807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600" dirty="0">
                  <a:solidFill>
                    <a:srgbClr val="FFFFFF"/>
                  </a:solidFill>
                  <a:latin typeface="Noto Sans"/>
                  <a:ea typeface="Noto Sans"/>
                  <a:cs typeface="Noto Sans"/>
                </a:rPr>
                <a:t>модульная</a:t>
              </a:r>
              <a:endParaRPr lang="en-GB" altLang="ru-RU" sz="1600" dirty="0">
                <a:solidFill>
                  <a:srgbClr val="FFFFFF"/>
                </a:solidFill>
                <a:latin typeface="Noto Sans"/>
                <a:ea typeface="Noto Sans"/>
                <a:cs typeface="Noto Sans"/>
              </a:endParaRPr>
            </a:p>
          </p:txBody>
        </p:sp>
        <p:grpSp>
          <p:nvGrpSpPr>
            <p:cNvPr id="13" name="Group 14">
              <a:extLst/>
            </p:cNvPr>
            <p:cNvGrpSpPr/>
            <p:nvPr/>
          </p:nvGrpSpPr>
          <p:grpSpPr>
            <a:xfrm>
              <a:off x="3235365" y="2036505"/>
              <a:ext cx="751361" cy="876428"/>
              <a:chOff x="2840038" y="3103563"/>
              <a:chExt cx="1733551" cy="1746251"/>
            </a:xfrm>
            <a:solidFill>
              <a:schemeClr val="bg1"/>
            </a:solidFill>
          </p:grpSpPr>
          <p:sp>
            <p:nvSpPr>
              <p:cNvPr id="48" name="Freeform 5">
                <a:extLst/>
              </p:cNvPr>
              <p:cNvSpPr>
                <a:spLocks/>
              </p:cNvSpPr>
              <p:nvPr/>
            </p:nvSpPr>
            <p:spPr bwMode="auto">
              <a:xfrm>
                <a:off x="2874963" y="3103563"/>
                <a:ext cx="760413" cy="877888"/>
              </a:xfrm>
              <a:custGeom>
                <a:avLst/>
                <a:gdLst>
                  <a:gd name="T0" fmla="*/ 26 w 238"/>
                  <a:gd name="T1" fmla="*/ 275 h 275"/>
                  <a:gd name="T2" fmla="*/ 4 w 238"/>
                  <a:gd name="T3" fmla="*/ 197 h 275"/>
                  <a:gd name="T4" fmla="*/ 41 w 238"/>
                  <a:gd name="T5" fmla="*/ 123 h 275"/>
                  <a:gd name="T6" fmla="*/ 91 w 238"/>
                  <a:gd name="T7" fmla="*/ 71 h 275"/>
                  <a:gd name="T8" fmla="*/ 93 w 238"/>
                  <a:gd name="T9" fmla="*/ 69 h 275"/>
                  <a:gd name="T10" fmla="*/ 109 w 238"/>
                  <a:gd name="T11" fmla="*/ 63 h 275"/>
                  <a:gd name="T12" fmla="*/ 155 w 238"/>
                  <a:gd name="T13" fmla="*/ 28 h 275"/>
                  <a:gd name="T14" fmla="*/ 160 w 238"/>
                  <a:gd name="T15" fmla="*/ 20 h 275"/>
                  <a:gd name="T16" fmla="*/ 174 w 238"/>
                  <a:gd name="T17" fmla="*/ 5 h 275"/>
                  <a:gd name="T18" fmla="*/ 193 w 238"/>
                  <a:gd name="T19" fmla="*/ 5 h 275"/>
                  <a:gd name="T20" fmla="*/ 234 w 238"/>
                  <a:gd name="T21" fmla="*/ 46 h 275"/>
                  <a:gd name="T22" fmla="*/ 234 w 238"/>
                  <a:gd name="T23" fmla="*/ 60 h 275"/>
                  <a:gd name="T24" fmla="*/ 214 w 238"/>
                  <a:gd name="T25" fmla="*/ 83 h 275"/>
                  <a:gd name="T26" fmla="*/ 200 w 238"/>
                  <a:gd name="T27" fmla="*/ 88 h 275"/>
                  <a:gd name="T28" fmla="*/ 177 w 238"/>
                  <a:gd name="T29" fmla="*/ 141 h 275"/>
                  <a:gd name="T30" fmla="*/ 183 w 238"/>
                  <a:gd name="T31" fmla="*/ 159 h 275"/>
                  <a:gd name="T32" fmla="*/ 182 w 238"/>
                  <a:gd name="T33" fmla="*/ 164 h 275"/>
                  <a:gd name="T34" fmla="*/ 137 w 238"/>
                  <a:gd name="T35" fmla="*/ 209 h 275"/>
                  <a:gd name="T36" fmla="*/ 132 w 238"/>
                  <a:gd name="T37" fmla="*/ 210 h 275"/>
                  <a:gd name="T38" fmla="*/ 105 w 238"/>
                  <a:gd name="T39" fmla="*/ 193 h 275"/>
                  <a:gd name="T40" fmla="*/ 61 w 238"/>
                  <a:gd name="T41" fmla="*/ 187 h 275"/>
                  <a:gd name="T42" fmla="*/ 39 w 238"/>
                  <a:gd name="T43" fmla="*/ 207 h 275"/>
                  <a:gd name="T44" fmla="*/ 26 w 238"/>
                  <a:gd name="T45" fmla="*/ 267 h 275"/>
                  <a:gd name="T46" fmla="*/ 26 w 238"/>
                  <a:gd name="T47" fmla="*/ 27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8" h="275">
                    <a:moveTo>
                      <a:pt x="26" y="275"/>
                    </a:moveTo>
                    <a:cubicBezTo>
                      <a:pt x="8" y="252"/>
                      <a:pt x="0" y="226"/>
                      <a:pt x="4" y="197"/>
                    </a:cubicBezTo>
                    <a:cubicBezTo>
                      <a:pt x="8" y="169"/>
                      <a:pt x="21" y="144"/>
                      <a:pt x="41" y="123"/>
                    </a:cubicBezTo>
                    <a:cubicBezTo>
                      <a:pt x="57" y="106"/>
                      <a:pt x="75" y="88"/>
                      <a:pt x="91" y="71"/>
                    </a:cubicBezTo>
                    <a:cubicBezTo>
                      <a:pt x="92" y="70"/>
                      <a:pt x="92" y="70"/>
                      <a:pt x="93" y="69"/>
                    </a:cubicBezTo>
                    <a:cubicBezTo>
                      <a:pt x="97" y="65"/>
                      <a:pt x="102" y="63"/>
                      <a:pt x="109" y="63"/>
                    </a:cubicBezTo>
                    <a:cubicBezTo>
                      <a:pt x="131" y="64"/>
                      <a:pt x="149" y="51"/>
                      <a:pt x="155" y="28"/>
                    </a:cubicBezTo>
                    <a:cubicBezTo>
                      <a:pt x="156" y="25"/>
                      <a:pt x="158" y="22"/>
                      <a:pt x="160" y="20"/>
                    </a:cubicBezTo>
                    <a:cubicBezTo>
                      <a:pt x="164" y="15"/>
                      <a:pt x="169" y="10"/>
                      <a:pt x="174" y="5"/>
                    </a:cubicBezTo>
                    <a:cubicBezTo>
                      <a:pt x="180" y="0"/>
                      <a:pt x="187" y="0"/>
                      <a:pt x="193" y="5"/>
                    </a:cubicBezTo>
                    <a:cubicBezTo>
                      <a:pt x="207" y="18"/>
                      <a:pt x="220" y="32"/>
                      <a:pt x="234" y="46"/>
                    </a:cubicBezTo>
                    <a:cubicBezTo>
                      <a:pt x="238" y="50"/>
                      <a:pt x="237" y="56"/>
                      <a:pt x="234" y="60"/>
                    </a:cubicBezTo>
                    <a:cubicBezTo>
                      <a:pt x="228" y="68"/>
                      <a:pt x="222" y="76"/>
                      <a:pt x="214" y="83"/>
                    </a:cubicBezTo>
                    <a:cubicBezTo>
                      <a:pt x="211" y="86"/>
                      <a:pt x="204" y="86"/>
                      <a:pt x="200" y="88"/>
                    </a:cubicBezTo>
                    <a:cubicBezTo>
                      <a:pt x="179" y="98"/>
                      <a:pt x="171" y="121"/>
                      <a:pt x="177" y="141"/>
                    </a:cubicBezTo>
                    <a:cubicBezTo>
                      <a:pt x="178" y="147"/>
                      <a:pt x="181" y="153"/>
                      <a:pt x="183" y="159"/>
                    </a:cubicBezTo>
                    <a:cubicBezTo>
                      <a:pt x="183" y="161"/>
                      <a:pt x="183" y="163"/>
                      <a:pt x="182" y="164"/>
                    </a:cubicBezTo>
                    <a:cubicBezTo>
                      <a:pt x="167" y="179"/>
                      <a:pt x="152" y="194"/>
                      <a:pt x="137" y="209"/>
                    </a:cubicBezTo>
                    <a:cubicBezTo>
                      <a:pt x="136" y="210"/>
                      <a:pt x="133" y="210"/>
                      <a:pt x="132" y="210"/>
                    </a:cubicBezTo>
                    <a:cubicBezTo>
                      <a:pt x="123" y="204"/>
                      <a:pt x="114" y="198"/>
                      <a:pt x="105" y="193"/>
                    </a:cubicBezTo>
                    <a:cubicBezTo>
                      <a:pt x="91" y="187"/>
                      <a:pt x="76" y="182"/>
                      <a:pt x="61" y="187"/>
                    </a:cubicBezTo>
                    <a:cubicBezTo>
                      <a:pt x="51" y="191"/>
                      <a:pt x="44" y="198"/>
                      <a:pt x="39" y="207"/>
                    </a:cubicBezTo>
                    <a:cubicBezTo>
                      <a:pt x="29" y="226"/>
                      <a:pt x="26" y="246"/>
                      <a:pt x="26" y="267"/>
                    </a:cubicBezTo>
                    <a:cubicBezTo>
                      <a:pt x="26" y="270"/>
                      <a:pt x="26" y="272"/>
                      <a:pt x="26" y="2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49" name="Freeform 6">
                <a:extLst/>
              </p:cNvPr>
              <p:cNvSpPr>
                <a:spLocks/>
              </p:cNvSpPr>
              <p:nvPr/>
            </p:nvSpPr>
            <p:spPr bwMode="auto">
              <a:xfrm>
                <a:off x="2840038" y="4019551"/>
                <a:ext cx="839788" cy="830263"/>
              </a:xfrm>
              <a:custGeom>
                <a:avLst/>
                <a:gdLst>
                  <a:gd name="T0" fmla="*/ 263 w 263"/>
                  <a:gd name="T1" fmla="*/ 57 h 260"/>
                  <a:gd name="T2" fmla="*/ 239 w 263"/>
                  <a:gd name="T3" fmla="*/ 81 h 260"/>
                  <a:gd name="T4" fmla="*/ 188 w 263"/>
                  <a:gd name="T5" fmla="*/ 133 h 260"/>
                  <a:gd name="T6" fmla="*/ 165 w 263"/>
                  <a:gd name="T7" fmla="*/ 173 h 260"/>
                  <a:gd name="T8" fmla="*/ 143 w 263"/>
                  <a:gd name="T9" fmla="*/ 223 h 260"/>
                  <a:gd name="T10" fmla="*/ 113 w 263"/>
                  <a:gd name="T11" fmla="*/ 248 h 260"/>
                  <a:gd name="T12" fmla="*/ 88 w 263"/>
                  <a:gd name="T13" fmla="*/ 259 h 260"/>
                  <a:gd name="T14" fmla="*/ 80 w 263"/>
                  <a:gd name="T15" fmla="*/ 257 h 260"/>
                  <a:gd name="T16" fmla="*/ 81 w 263"/>
                  <a:gd name="T17" fmla="*/ 250 h 260"/>
                  <a:gd name="T18" fmla="*/ 108 w 263"/>
                  <a:gd name="T19" fmla="*/ 213 h 260"/>
                  <a:gd name="T20" fmla="*/ 107 w 263"/>
                  <a:gd name="T21" fmla="*/ 177 h 260"/>
                  <a:gd name="T22" fmla="*/ 73 w 263"/>
                  <a:gd name="T23" fmla="*/ 152 h 260"/>
                  <a:gd name="T24" fmla="*/ 42 w 263"/>
                  <a:gd name="T25" fmla="*/ 162 h 260"/>
                  <a:gd name="T26" fmla="*/ 13 w 263"/>
                  <a:gd name="T27" fmla="*/ 200 h 260"/>
                  <a:gd name="T28" fmla="*/ 10 w 263"/>
                  <a:gd name="T29" fmla="*/ 204 h 260"/>
                  <a:gd name="T30" fmla="*/ 4 w 263"/>
                  <a:gd name="T31" fmla="*/ 203 h 260"/>
                  <a:gd name="T32" fmla="*/ 2 w 263"/>
                  <a:gd name="T33" fmla="*/ 198 h 260"/>
                  <a:gd name="T34" fmla="*/ 7 w 263"/>
                  <a:gd name="T35" fmla="*/ 146 h 260"/>
                  <a:gd name="T36" fmla="*/ 56 w 263"/>
                  <a:gd name="T37" fmla="*/ 107 h 260"/>
                  <a:gd name="T38" fmla="*/ 108 w 263"/>
                  <a:gd name="T39" fmla="*/ 93 h 260"/>
                  <a:gd name="T40" fmla="*/ 137 w 263"/>
                  <a:gd name="T41" fmla="*/ 69 h 260"/>
                  <a:gd name="T42" fmla="*/ 203 w 263"/>
                  <a:gd name="T43" fmla="*/ 2 h 260"/>
                  <a:gd name="T44" fmla="*/ 209 w 263"/>
                  <a:gd name="T45" fmla="*/ 2 h 260"/>
                  <a:gd name="T46" fmla="*/ 225 w 263"/>
                  <a:gd name="T47" fmla="*/ 18 h 260"/>
                  <a:gd name="T48" fmla="*/ 224 w 263"/>
                  <a:gd name="T49" fmla="*/ 24 h 260"/>
                  <a:gd name="T50" fmla="*/ 124 w 263"/>
                  <a:gd name="T51" fmla="*/ 124 h 260"/>
                  <a:gd name="T52" fmla="*/ 123 w 263"/>
                  <a:gd name="T53" fmla="*/ 138 h 260"/>
                  <a:gd name="T54" fmla="*/ 137 w 263"/>
                  <a:gd name="T55" fmla="*/ 137 h 260"/>
                  <a:gd name="T56" fmla="*/ 237 w 263"/>
                  <a:gd name="T57" fmla="*/ 37 h 260"/>
                  <a:gd name="T58" fmla="*/ 244 w 263"/>
                  <a:gd name="T59" fmla="*/ 37 h 260"/>
                  <a:gd name="T60" fmla="*/ 263 w 263"/>
                  <a:gd name="T61" fmla="*/ 57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3" h="260">
                    <a:moveTo>
                      <a:pt x="263" y="57"/>
                    </a:moveTo>
                    <a:cubicBezTo>
                      <a:pt x="255" y="65"/>
                      <a:pt x="247" y="73"/>
                      <a:pt x="239" y="81"/>
                    </a:cubicBezTo>
                    <a:cubicBezTo>
                      <a:pt x="222" y="98"/>
                      <a:pt x="205" y="115"/>
                      <a:pt x="188" y="133"/>
                    </a:cubicBezTo>
                    <a:cubicBezTo>
                      <a:pt x="177" y="144"/>
                      <a:pt x="171" y="159"/>
                      <a:pt x="165" y="173"/>
                    </a:cubicBezTo>
                    <a:cubicBezTo>
                      <a:pt x="158" y="190"/>
                      <a:pt x="153" y="208"/>
                      <a:pt x="143" y="223"/>
                    </a:cubicBezTo>
                    <a:cubicBezTo>
                      <a:pt x="135" y="235"/>
                      <a:pt x="124" y="242"/>
                      <a:pt x="113" y="248"/>
                    </a:cubicBezTo>
                    <a:cubicBezTo>
                      <a:pt x="105" y="252"/>
                      <a:pt x="96" y="255"/>
                      <a:pt x="88" y="259"/>
                    </a:cubicBezTo>
                    <a:cubicBezTo>
                      <a:pt x="85" y="260"/>
                      <a:pt x="82" y="260"/>
                      <a:pt x="80" y="257"/>
                    </a:cubicBezTo>
                    <a:cubicBezTo>
                      <a:pt x="80" y="255"/>
                      <a:pt x="80" y="252"/>
                      <a:pt x="81" y="250"/>
                    </a:cubicBezTo>
                    <a:cubicBezTo>
                      <a:pt x="90" y="237"/>
                      <a:pt x="99" y="225"/>
                      <a:pt x="108" y="213"/>
                    </a:cubicBezTo>
                    <a:cubicBezTo>
                      <a:pt x="119" y="199"/>
                      <a:pt x="115" y="187"/>
                      <a:pt x="107" y="177"/>
                    </a:cubicBezTo>
                    <a:cubicBezTo>
                      <a:pt x="98" y="166"/>
                      <a:pt x="87" y="157"/>
                      <a:pt x="73" y="152"/>
                    </a:cubicBezTo>
                    <a:cubicBezTo>
                      <a:pt x="62" y="148"/>
                      <a:pt x="50" y="149"/>
                      <a:pt x="42" y="162"/>
                    </a:cubicBezTo>
                    <a:cubicBezTo>
                      <a:pt x="33" y="175"/>
                      <a:pt x="23" y="188"/>
                      <a:pt x="13" y="200"/>
                    </a:cubicBezTo>
                    <a:cubicBezTo>
                      <a:pt x="12" y="202"/>
                      <a:pt x="11" y="203"/>
                      <a:pt x="10" y="204"/>
                    </a:cubicBezTo>
                    <a:cubicBezTo>
                      <a:pt x="7" y="206"/>
                      <a:pt x="5" y="206"/>
                      <a:pt x="4" y="203"/>
                    </a:cubicBezTo>
                    <a:cubicBezTo>
                      <a:pt x="3" y="201"/>
                      <a:pt x="2" y="199"/>
                      <a:pt x="2" y="198"/>
                    </a:cubicBezTo>
                    <a:cubicBezTo>
                      <a:pt x="0" y="180"/>
                      <a:pt x="0" y="163"/>
                      <a:pt x="7" y="146"/>
                    </a:cubicBezTo>
                    <a:cubicBezTo>
                      <a:pt x="16" y="124"/>
                      <a:pt x="31" y="109"/>
                      <a:pt x="56" y="107"/>
                    </a:cubicBezTo>
                    <a:cubicBezTo>
                      <a:pt x="74" y="105"/>
                      <a:pt x="92" y="102"/>
                      <a:pt x="108" y="93"/>
                    </a:cubicBezTo>
                    <a:cubicBezTo>
                      <a:pt x="119" y="87"/>
                      <a:pt x="128" y="78"/>
                      <a:pt x="137" y="69"/>
                    </a:cubicBezTo>
                    <a:cubicBezTo>
                      <a:pt x="159" y="47"/>
                      <a:pt x="181" y="25"/>
                      <a:pt x="203" y="2"/>
                    </a:cubicBezTo>
                    <a:cubicBezTo>
                      <a:pt x="205" y="0"/>
                      <a:pt x="207" y="0"/>
                      <a:pt x="209" y="2"/>
                    </a:cubicBezTo>
                    <a:cubicBezTo>
                      <a:pt x="214" y="8"/>
                      <a:pt x="219" y="13"/>
                      <a:pt x="225" y="18"/>
                    </a:cubicBezTo>
                    <a:cubicBezTo>
                      <a:pt x="227" y="20"/>
                      <a:pt x="227" y="22"/>
                      <a:pt x="224" y="24"/>
                    </a:cubicBezTo>
                    <a:cubicBezTo>
                      <a:pt x="191" y="57"/>
                      <a:pt x="158" y="91"/>
                      <a:pt x="124" y="124"/>
                    </a:cubicBezTo>
                    <a:cubicBezTo>
                      <a:pt x="120" y="129"/>
                      <a:pt x="119" y="134"/>
                      <a:pt x="123" y="138"/>
                    </a:cubicBezTo>
                    <a:cubicBezTo>
                      <a:pt x="127" y="142"/>
                      <a:pt x="132" y="142"/>
                      <a:pt x="137" y="137"/>
                    </a:cubicBezTo>
                    <a:cubicBezTo>
                      <a:pt x="170" y="104"/>
                      <a:pt x="204" y="70"/>
                      <a:pt x="237" y="37"/>
                    </a:cubicBezTo>
                    <a:cubicBezTo>
                      <a:pt x="240" y="34"/>
                      <a:pt x="241" y="34"/>
                      <a:pt x="244" y="37"/>
                    </a:cubicBezTo>
                    <a:cubicBezTo>
                      <a:pt x="250" y="44"/>
                      <a:pt x="256" y="50"/>
                      <a:pt x="263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50" name="Freeform 7">
                <a:extLst/>
              </p:cNvPr>
              <p:cNvSpPr>
                <a:spLocks/>
              </p:cNvSpPr>
              <p:nvPr/>
            </p:nvSpPr>
            <p:spPr bwMode="auto">
              <a:xfrm>
                <a:off x="3822701" y="4138613"/>
                <a:ext cx="700088" cy="698500"/>
              </a:xfrm>
              <a:custGeom>
                <a:avLst/>
                <a:gdLst>
                  <a:gd name="T0" fmla="*/ 104 w 219"/>
                  <a:gd name="T1" fmla="*/ 162 h 219"/>
                  <a:gd name="T2" fmla="*/ 16 w 219"/>
                  <a:gd name="T3" fmla="*/ 73 h 219"/>
                  <a:gd name="T4" fmla="*/ 4 w 219"/>
                  <a:gd name="T5" fmla="*/ 62 h 219"/>
                  <a:gd name="T6" fmla="*/ 5 w 219"/>
                  <a:gd name="T7" fmla="*/ 48 h 219"/>
                  <a:gd name="T8" fmla="*/ 48 w 219"/>
                  <a:gd name="T9" fmla="*/ 4 h 219"/>
                  <a:gd name="T10" fmla="*/ 62 w 219"/>
                  <a:gd name="T11" fmla="*/ 5 h 219"/>
                  <a:gd name="T12" fmla="*/ 214 w 219"/>
                  <a:gd name="T13" fmla="*/ 157 h 219"/>
                  <a:gd name="T14" fmla="*/ 214 w 219"/>
                  <a:gd name="T15" fmla="*/ 172 h 219"/>
                  <a:gd name="T16" fmla="*/ 171 w 219"/>
                  <a:gd name="T17" fmla="*/ 215 h 219"/>
                  <a:gd name="T18" fmla="*/ 158 w 219"/>
                  <a:gd name="T19" fmla="*/ 215 h 219"/>
                  <a:gd name="T20" fmla="*/ 104 w 219"/>
                  <a:gd name="T21" fmla="*/ 162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9" h="219">
                    <a:moveTo>
                      <a:pt x="104" y="162"/>
                    </a:moveTo>
                    <a:cubicBezTo>
                      <a:pt x="75" y="132"/>
                      <a:pt x="45" y="103"/>
                      <a:pt x="16" y="73"/>
                    </a:cubicBezTo>
                    <a:cubicBezTo>
                      <a:pt x="12" y="70"/>
                      <a:pt x="8" y="66"/>
                      <a:pt x="4" y="62"/>
                    </a:cubicBezTo>
                    <a:cubicBezTo>
                      <a:pt x="0" y="57"/>
                      <a:pt x="0" y="52"/>
                      <a:pt x="5" y="48"/>
                    </a:cubicBezTo>
                    <a:cubicBezTo>
                      <a:pt x="19" y="33"/>
                      <a:pt x="33" y="19"/>
                      <a:pt x="48" y="4"/>
                    </a:cubicBezTo>
                    <a:cubicBezTo>
                      <a:pt x="53" y="0"/>
                      <a:pt x="57" y="0"/>
                      <a:pt x="62" y="5"/>
                    </a:cubicBezTo>
                    <a:cubicBezTo>
                      <a:pt x="113" y="55"/>
                      <a:pt x="164" y="106"/>
                      <a:pt x="214" y="157"/>
                    </a:cubicBezTo>
                    <a:cubicBezTo>
                      <a:pt x="219" y="162"/>
                      <a:pt x="219" y="167"/>
                      <a:pt x="214" y="172"/>
                    </a:cubicBezTo>
                    <a:cubicBezTo>
                      <a:pt x="200" y="186"/>
                      <a:pt x="185" y="201"/>
                      <a:pt x="171" y="215"/>
                    </a:cubicBezTo>
                    <a:cubicBezTo>
                      <a:pt x="167" y="219"/>
                      <a:pt x="162" y="219"/>
                      <a:pt x="158" y="215"/>
                    </a:cubicBezTo>
                    <a:cubicBezTo>
                      <a:pt x="145" y="203"/>
                      <a:pt x="105" y="163"/>
                      <a:pt x="104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51" name="Freeform 8">
                <a:extLst/>
              </p:cNvPr>
              <p:cNvSpPr>
                <a:spLocks/>
              </p:cNvSpPr>
              <p:nvPr/>
            </p:nvSpPr>
            <p:spPr bwMode="auto">
              <a:xfrm>
                <a:off x="3367088" y="3671888"/>
                <a:ext cx="577850" cy="577850"/>
              </a:xfrm>
              <a:custGeom>
                <a:avLst/>
                <a:gdLst>
                  <a:gd name="T0" fmla="*/ 104 w 181"/>
                  <a:gd name="T1" fmla="*/ 147 h 181"/>
                  <a:gd name="T2" fmla="*/ 13 w 181"/>
                  <a:gd name="T3" fmla="*/ 55 h 181"/>
                  <a:gd name="T4" fmla="*/ 0 w 181"/>
                  <a:gd name="T5" fmla="*/ 42 h 181"/>
                  <a:gd name="T6" fmla="*/ 42 w 181"/>
                  <a:gd name="T7" fmla="*/ 0 h 181"/>
                  <a:gd name="T8" fmla="*/ 181 w 181"/>
                  <a:gd name="T9" fmla="*/ 140 h 181"/>
                  <a:gd name="T10" fmla="*/ 154 w 181"/>
                  <a:gd name="T11" fmla="*/ 167 h 181"/>
                  <a:gd name="T12" fmla="*/ 139 w 181"/>
                  <a:gd name="T13" fmla="*/ 181 h 181"/>
                  <a:gd name="T14" fmla="*/ 131 w 181"/>
                  <a:gd name="T15" fmla="*/ 173 h 181"/>
                  <a:gd name="T16" fmla="*/ 104 w 181"/>
                  <a:gd name="T17" fmla="*/ 147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1" h="181">
                    <a:moveTo>
                      <a:pt x="104" y="147"/>
                    </a:moveTo>
                    <a:cubicBezTo>
                      <a:pt x="74" y="116"/>
                      <a:pt x="43" y="85"/>
                      <a:pt x="13" y="55"/>
                    </a:cubicBezTo>
                    <a:cubicBezTo>
                      <a:pt x="8" y="50"/>
                      <a:pt x="4" y="46"/>
                      <a:pt x="0" y="42"/>
                    </a:cubicBezTo>
                    <a:cubicBezTo>
                      <a:pt x="14" y="28"/>
                      <a:pt x="28" y="14"/>
                      <a:pt x="42" y="0"/>
                    </a:cubicBezTo>
                    <a:cubicBezTo>
                      <a:pt x="88" y="47"/>
                      <a:pt x="134" y="93"/>
                      <a:pt x="181" y="140"/>
                    </a:cubicBezTo>
                    <a:cubicBezTo>
                      <a:pt x="173" y="149"/>
                      <a:pt x="163" y="158"/>
                      <a:pt x="154" y="167"/>
                    </a:cubicBezTo>
                    <a:cubicBezTo>
                      <a:pt x="150" y="171"/>
                      <a:pt x="139" y="181"/>
                      <a:pt x="139" y="181"/>
                    </a:cubicBezTo>
                    <a:cubicBezTo>
                      <a:pt x="139" y="181"/>
                      <a:pt x="133" y="175"/>
                      <a:pt x="131" y="173"/>
                    </a:cubicBezTo>
                    <a:cubicBezTo>
                      <a:pt x="128" y="170"/>
                      <a:pt x="108" y="150"/>
                      <a:pt x="104" y="1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  <p:sp>
            <p:nvSpPr>
              <p:cNvPr id="52" name="Freeform 9">
                <a:extLst/>
              </p:cNvPr>
              <p:cNvSpPr>
                <a:spLocks/>
              </p:cNvSpPr>
              <p:nvPr/>
            </p:nvSpPr>
            <p:spPr bwMode="auto">
              <a:xfrm>
                <a:off x="3698876" y="3132138"/>
                <a:ext cx="874713" cy="865188"/>
              </a:xfrm>
              <a:custGeom>
                <a:avLst/>
                <a:gdLst>
                  <a:gd name="T0" fmla="*/ 273 w 274"/>
                  <a:gd name="T1" fmla="*/ 63 h 271"/>
                  <a:gd name="T2" fmla="*/ 272 w 274"/>
                  <a:gd name="T3" fmla="*/ 58 h 271"/>
                  <a:gd name="T4" fmla="*/ 265 w 274"/>
                  <a:gd name="T5" fmla="*/ 56 h 271"/>
                  <a:gd name="T6" fmla="*/ 262 w 274"/>
                  <a:gd name="T7" fmla="*/ 59 h 271"/>
                  <a:gd name="T8" fmla="*/ 238 w 274"/>
                  <a:gd name="T9" fmla="*/ 91 h 271"/>
                  <a:gd name="T10" fmla="*/ 230 w 274"/>
                  <a:gd name="T11" fmla="*/ 102 h 271"/>
                  <a:gd name="T12" fmla="*/ 202 w 274"/>
                  <a:gd name="T13" fmla="*/ 107 h 271"/>
                  <a:gd name="T14" fmla="*/ 171 w 274"/>
                  <a:gd name="T15" fmla="*/ 86 h 271"/>
                  <a:gd name="T16" fmla="*/ 161 w 274"/>
                  <a:gd name="T17" fmla="*/ 56 h 271"/>
                  <a:gd name="T18" fmla="*/ 168 w 274"/>
                  <a:gd name="T19" fmla="*/ 45 h 271"/>
                  <a:gd name="T20" fmla="*/ 194 w 274"/>
                  <a:gd name="T21" fmla="*/ 9 h 271"/>
                  <a:gd name="T22" fmla="*/ 195 w 274"/>
                  <a:gd name="T23" fmla="*/ 2 h 271"/>
                  <a:gd name="T24" fmla="*/ 188 w 274"/>
                  <a:gd name="T25" fmla="*/ 1 h 271"/>
                  <a:gd name="T26" fmla="*/ 163 w 274"/>
                  <a:gd name="T27" fmla="*/ 11 h 271"/>
                  <a:gd name="T28" fmla="*/ 127 w 274"/>
                  <a:gd name="T29" fmla="*/ 44 h 271"/>
                  <a:gd name="T30" fmla="*/ 110 w 274"/>
                  <a:gd name="T31" fmla="*/ 86 h 271"/>
                  <a:gd name="T32" fmla="*/ 87 w 274"/>
                  <a:gd name="T33" fmla="*/ 126 h 271"/>
                  <a:gd name="T34" fmla="*/ 27 w 274"/>
                  <a:gd name="T35" fmla="*/ 187 h 271"/>
                  <a:gd name="T36" fmla="*/ 0 w 274"/>
                  <a:gd name="T37" fmla="*/ 212 h 271"/>
                  <a:gd name="T38" fmla="*/ 22 w 274"/>
                  <a:gd name="T39" fmla="*/ 235 h 271"/>
                  <a:gd name="T40" fmla="*/ 26 w 274"/>
                  <a:gd name="T41" fmla="*/ 232 h 271"/>
                  <a:gd name="T42" fmla="*/ 139 w 274"/>
                  <a:gd name="T43" fmla="*/ 118 h 271"/>
                  <a:gd name="T44" fmla="*/ 145 w 274"/>
                  <a:gd name="T45" fmla="*/ 114 h 271"/>
                  <a:gd name="T46" fmla="*/ 155 w 274"/>
                  <a:gd name="T47" fmla="*/ 119 h 271"/>
                  <a:gd name="T48" fmla="*/ 152 w 274"/>
                  <a:gd name="T49" fmla="*/ 131 h 271"/>
                  <a:gd name="T50" fmla="*/ 76 w 274"/>
                  <a:gd name="T51" fmla="*/ 207 h 271"/>
                  <a:gd name="T52" fmla="*/ 35 w 274"/>
                  <a:gd name="T53" fmla="*/ 248 h 271"/>
                  <a:gd name="T54" fmla="*/ 56 w 274"/>
                  <a:gd name="T55" fmla="*/ 269 h 271"/>
                  <a:gd name="T56" fmla="*/ 60 w 274"/>
                  <a:gd name="T57" fmla="*/ 268 h 271"/>
                  <a:gd name="T58" fmla="*/ 141 w 274"/>
                  <a:gd name="T59" fmla="*/ 187 h 271"/>
                  <a:gd name="T60" fmla="*/ 173 w 274"/>
                  <a:gd name="T61" fmla="*/ 163 h 271"/>
                  <a:gd name="T62" fmla="*/ 221 w 274"/>
                  <a:gd name="T63" fmla="*/ 152 h 271"/>
                  <a:gd name="T64" fmla="*/ 265 w 274"/>
                  <a:gd name="T65" fmla="*/ 121 h 271"/>
                  <a:gd name="T66" fmla="*/ 273 w 274"/>
                  <a:gd name="T67" fmla="*/ 63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4" h="271">
                    <a:moveTo>
                      <a:pt x="273" y="63"/>
                    </a:moveTo>
                    <a:cubicBezTo>
                      <a:pt x="273" y="61"/>
                      <a:pt x="273" y="59"/>
                      <a:pt x="272" y="58"/>
                    </a:cubicBezTo>
                    <a:cubicBezTo>
                      <a:pt x="270" y="54"/>
                      <a:pt x="268" y="53"/>
                      <a:pt x="265" y="56"/>
                    </a:cubicBezTo>
                    <a:cubicBezTo>
                      <a:pt x="264" y="57"/>
                      <a:pt x="263" y="58"/>
                      <a:pt x="262" y="59"/>
                    </a:cubicBezTo>
                    <a:cubicBezTo>
                      <a:pt x="254" y="70"/>
                      <a:pt x="246" y="81"/>
                      <a:pt x="238" y="91"/>
                    </a:cubicBezTo>
                    <a:cubicBezTo>
                      <a:pt x="236" y="94"/>
                      <a:pt x="230" y="102"/>
                      <a:pt x="230" y="102"/>
                    </a:cubicBezTo>
                    <a:cubicBezTo>
                      <a:pt x="222" y="110"/>
                      <a:pt x="212" y="111"/>
                      <a:pt x="202" y="107"/>
                    </a:cubicBezTo>
                    <a:cubicBezTo>
                      <a:pt x="190" y="103"/>
                      <a:pt x="180" y="95"/>
                      <a:pt x="171" y="86"/>
                    </a:cubicBezTo>
                    <a:cubicBezTo>
                      <a:pt x="163" y="77"/>
                      <a:pt x="157" y="68"/>
                      <a:pt x="161" y="56"/>
                    </a:cubicBezTo>
                    <a:cubicBezTo>
                      <a:pt x="163" y="52"/>
                      <a:pt x="166" y="48"/>
                      <a:pt x="168" y="45"/>
                    </a:cubicBezTo>
                    <a:cubicBezTo>
                      <a:pt x="177" y="33"/>
                      <a:pt x="186" y="21"/>
                      <a:pt x="194" y="9"/>
                    </a:cubicBezTo>
                    <a:cubicBezTo>
                      <a:pt x="195" y="7"/>
                      <a:pt x="196" y="4"/>
                      <a:pt x="195" y="2"/>
                    </a:cubicBezTo>
                    <a:cubicBezTo>
                      <a:pt x="193" y="0"/>
                      <a:pt x="190" y="0"/>
                      <a:pt x="188" y="1"/>
                    </a:cubicBezTo>
                    <a:cubicBezTo>
                      <a:pt x="179" y="4"/>
                      <a:pt x="171" y="7"/>
                      <a:pt x="163" y="11"/>
                    </a:cubicBezTo>
                    <a:cubicBezTo>
                      <a:pt x="148" y="19"/>
                      <a:pt x="135" y="29"/>
                      <a:pt x="127" y="44"/>
                    </a:cubicBezTo>
                    <a:cubicBezTo>
                      <a:pt x="121" y="58"/>
                      <a:pt x="115" y="72"/>
                      <a:pt x="110" y="86"/>
                    </a:cubicBezTo>
                    <a:cubicBezTo>
                      <a:pt x="104" y="100"/>
                      <a:pt x="98" y="115"/>
                      <a:pt x="87" y="126"/>
                    </a:cubicBezTo>
                    <a:cubicBezTo>
                      <a:pt x="68" y="147"/>
                      <a:pt x="47" y="166"/>
                      <a:pt x="27" y="187"/>
                    </a:cubicBezTo>
                    <a:cubicBezTo>
                      <a:pt x="19" y="195"/>
                      <a:pt x="9" y="204"/>
                      <a:pt x="0" y="212"/>
                    </a:cubicBezTo>
                    <a:cubicBezTo>
                      <a:pt x="8" y="220"/>
                      <a:pt x="15" y="227"/>
                      <a:pt x="22" y="235"/>
                    </a:cubicBezTo>
                    <a:cubicBezTo>
                      <a:pt x="23" y="234"/>
                      <a:pt x="25" y="233"/>
                      <a:pt x="26" y="232"/>
                    </a:cubicBezTo>
                    <a:cubicBezTo>
                      <a:pt x="63" y="194"/>
                      <a:pt x="101" y="156"/>
                      <a:pt x="139" y="118"/>
                    </a:cubicBezTo>
                    <a:cubicBezTo>
                      <a:pt x="141" y="117"/>
                      <a:pt x="143" y="115"/>
                      <a:pt x="145" y="114"/>
                    </a:cubicBezTo>
                    <a:cubicBezTo>
                      <a:pt x="149" y="113"/>
                      <a:pt x="153" y="115"/>
                      <a:pt x="155" y="119"/>
                    </a:cubicBezTo>
                    <a:cubicBezTo>
                      <a:pt x="157" y="123"/>
                      <a:pt x="156" y="127"/>
                      <a:pt x="152" y="131"/>
                    </a:cubicBezTo>
                    <a:cubicBezTo>
                      <a:pt x="127" y="156"/>
                      <a:pt x="102" y="181"/>
                      <a:pt x="76" y="207"/>
                    </a:cubicBezTo>
                    <a:cubicBezTo>
                      <a:pt x="63" y="220"/>
                      <a:pt x="49" y="234"/>
                      <a:pt x="35" y="248"/>
                    </a:cubicBezTo>
                    <a:cubicBezTo>
                      <a:pt x="42" y="255"/>
                      <a:pt x="49" y="262"/>
                      <a:pt x="56" y="269"/>
                    </a:cubicBezTo>
                    <a:cubicBezTo>
                      <a:pt x="58" y="271"/>
                      <a:pt x="59" y="270"/>
                      <a:pt x="60" y="268"/>
                    </a:cubicBezTo>
                    <a:cubicBezTo>
                      <a:pt x="87" y="241"/>
                      <a:pt x="114" y="214"/>
                      <a:pt x="141" y="187"/>
                    </a:cubicBezTo>
                    <a:cubicBezTo>
                      <a:pt x="151" y="178"/>
                      <a:pt x="161" y="169"/>
                      <a:pt x="173" y="163"/>
                    </a:cubicBezTo>
                    <a:cubicBezTo>
                      <a:pt x="189" y="156"/>
                      <a:pt x="205" y="154"/>
                      <a:pt x="221" y="152"/>
                    </a:cubicBezTo>
                    <a:cubicBezTo>
                      <a:pt x="242" y="150"/>
                      <a:pt x="255" y="141"/>
                      <a:pt x="265" y="121"/>
                    </a:cubicBezTo>
                    <a:cubicBezTo>
                      <a:pt x="274" y="101"/>
                      <a:pt x="274" y="65"/>
                      <a:pt x="273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282F39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4" name="TextBox 23"/>
            <p:cNvSpPr txBox="1">
              <a:spLocks noChangeArrowheads="1"/>
            </p:cNvSpPr>
            <p:nvPr/>
          </p:nvSpPr>
          <p:spPr bwMode="auto">
            <a:xfrm>
              <a:off x="3024234" y="3004406"/>
              <a:ext cx="121807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2000">
                  <a:solidFill>
                    <a:srgbClr val="FFFFFF"/>
                  </a:solidFill>
                  <a:latin typeface="Noto Sans"/>
                  <a:ea typeface="Noto Sans"/>
                  <a:cs typeface="Noto Sans"/>
                </a:rPr>
                <a:t>сетевая</a:t>
              </a:r>
              <a:endParaRPr lang="en-GB" altLang="ru-RU" sz="2000">
                <a:solidFill>
                  <a:srgbClr val="FFFFFF"/>
                </a:solidFill>
                <a:latin typeface="Noto Sans"/>
                <a:ea typeface="Noto Sans"/>
                <a:cs typeface="Noto Sans"/>
              </a:endParaRPr>
            </a:p>
          </p:txBody>
        </p:sp>
        <p:sp>
          <p:nvSpPr>
            <p:cNvPr id="15" name="TextBox 24"/>
            <p:cNvSpPr txBox="1">
              <a:spLocks noChangeArrowheads="1"/>
            </p:cNvSpPr>
            <p:nvPr/>
          </p:nvSpPr>
          <p:spPr bwMode="auto">
            <a:xfrm>
              <a:off x="4805409" y="3004406"/>
              <a:ext cx="121807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800" dirty="0">
                  <a:solidFill>
                    <a:srgbClr val="FFFFFF"/>
                  </a:solidFill>
                  <a:latin typeface="Noto Sans"/>
                  <a:ea typeface="Noto Sans"/>
                  <a:cs typeface="Noto Sans"/>
                </a:rPr>
                <a:t>дистанционная</a:t>
              </a:r>
              <a:endParaRPr lang="en-GB" altLang="ru-RU" sz="1800" dirty="0">
                <a:solidFill>
                  <a:srgbClr val="FFFFFF"/>
                </a:solidFill>
                <a:latin typeface="Noto Sans"/>
                <a:ea typeface="Noto Sans"/>
                <a:cs typeface="Noto Sans"/>
              </a:endParaRPr>
            </a:p>
          </p:txBody>
        </p:sp>
        <p:sp>
          <p:nvSpPr>
            <p:cNvPr id="16" name="TextBox 25"/>
            <p:cNvSpPr txBox="1">
              <a:spLocks noChangeArrowheads="1"/>
            </p:cNvSpPr>
            <p:nvPr/>
          </p:nvSpPr>
          <p:spPr bwMode="auto">
            <a:xfrm>
              <a:off x="4843509" y="5197273"/>
              <a:ext cx="12180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800" dirty="0">
                  <a:solidFill>
                    <a:srgbClr val="FFFFFF"/>
                  </a:solidFill>
                  <a:latin typeface="Noto Sans"/>
                  <a:ea typeface="Noto Sans"/>
                  <a:cs typeface="Noto Sans"/>
                </a:rPr>
                <a:t>сезонная</a:t>
              </a:r>
              <a:endParaRPr lang="en-GB" altLang="ru-RU" sz="1800" dirty="0">
                <a:solidFill>
                  <a:srgbClr val="FFFFFF"/>
                </a:solidFill>
                <a:latin typeface="Noto Sans"/>
                <a:ea typeface="Noto Sans"/>
                <a:cs typeface="Noto Sans"/>
              </a:endParaRPr>
            </a:p>
          </p:txBody>
        </p:sp>
        <p:sp>
          <p:nvSpPr>
            <p:cNvPr id="17" name="TextBox 26"/>
            <p:cNvSpPr txBox="1">
              <a:spLocks noChangeArrowheads="1"/>
            </p:cNvSpPr>
            <p:nvPr/>
          </p:nvSpPr>
          <p:spPr bwMode="auto">
            <a:xfrm>
              <a:off x="2830559" y="5197273"/>
              <a:ext cx="156788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400">
                  <a:solidFill>
                    <a:srgbClr val="FFFFFF"/>
                  </a:solidFill>
                  <a:latin typeface="Noto Sans"/>
                  <a:ea typeface="Noto Sans"/>
                  <a:cs typeface="Noto Sans"/>
                </a:rPr>
                <a:t>разноуровневая</a:t>
              </a:r>
              <a:endParaRPr lang="en-GB" altLang="ru-RU" sz="1400">
                <a:solidFill>
                  <a:srgbClr val="FFFFFF"/>
                </a:solidFill>
                <a:latin typeface="Noto Sans"/>
                <a:ea typeface="Noto Sans"/>
                <a:cs typeface="Noto Sans"/>
              </a:endParaRPr>
            </a:p>
          </p:txBody>
        </p:sp>
        <p:sp>
          <p:nvSpPr>
            <p:cNvPr id="18" name="TextBox 27"/>
            <p:cNvSpPr txBox="1">
              <a:spLocks noChangeArrowheads="1"/>
            </p:cNvSpPr>
            <p:nvPr/>
          </p:nvSpPr>
          <p:spPr bwMode="auto">
            <a:xfrm>
              <a:off x="1045644" y="5197273"/>
              <a:ext cx="157480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600">
                  <a:solidFill>
                    <a:srgbClr val="FFFFFF"/>
                  </a:solidFill>
                  <a:latin typeface="Noto Sans"/>
                  <a:ea typeface="Noto Sans"/>
                  <a:cs typeface="Noto Sans"/>
                </a:rPr>
                <a:t>краткосрочная</a:t>
              </a:r>
              <a:endParaRPr lang="en-GB" altLang="ru-RU" sz="1600">
                <a:solidFill>
                  <a:srgbClr val="FFFFFF"/>
                </a:solidFill>
                <a:latin typeface="Noto Sans"/>
                <a:ea typeface="Noto Sans"/>
                <a:cs typeface="Noto Sans"/>
              </a:endParaRPr>
            </a:p>
          </p:txBody>
        </p:sp>
        <p:grpSp>
          <p:nvGrpSpPr>
            <p:cNvPr id="19" name="Group 26"/>
            <p:cNvGrpSpPr>
              <a:grpSpLocks/>
            </p:cNvGrpSpPr>
            <p:nvPr/>
          </p:nvGrpSpPr>
          <p:grpSpPr bwMode="auto">
            <a:xfrm>
              <a:off x="5092850" y="2029876"/>
              <a:ext cx="643189" cy="908457"/>
              <a:chOff x="7931851" y="2464731"/>
              <a:chExt cx="1002842" cy="1223210"/>
            </a:xfrm>
          </p:grpSpPr>
          <p:sp>
            <p:nvSpPr>
              <p:cNvPr id="34" name="Freeform 5"/>
              <p:cNvSpPr>
                <a:spLocks noEditPoints="1"/>
              </p:cNvSpPr>
              <p:nvPr/>
            </p:nvSpPr>
            <p:spPr bwMode="auto">
              <a:xfrm>
                <a:off x="8120806" y="2650831"/>
                <a:ext cx="623981" cy="1037110"/>
              </a:xfrm>
              <a:custGeom>
                <a:avLst/>
                <a:gdLst>
                  <a:gd name="T0" fmla="*/ 2147483646 w 750"/>
                  <a:gd name="T1" fmla="*/ 2147483646 h 1237"/>
                  <a:gd name="T2" fmla="*/ 2147483646 w 750"/>
                  <a:gd name="T3" fmla="*/ 2147483646 h 1237"/>
                  <a:gd name="T4" fmla="*/ 2147483646 w 750"/>
                  <a:gd name="T5" fmla="*/ 2147483646 h 1237"/>
                  <a:gd name="T6" fmla="*/ 2147483646 w 750"/>
                  <a:gd name="T7" fmla="*/ 2147483646 h 1237"/>
                  <a:gd name="T8" fmla="*/ 2147483646 w 750"/>
                  <a:gd name="T9" fmla="*/ 2147483646 h 1237"/>
                  <a:gd name="T10" fmla="*/ 2147483646 w 750"/>
                  <a:gd name="T11" fmla="*/ 2147483646 h 1237"/>
                  <a:gd name="T12" fmla="*/ 2147483646 w 750"/>
                  <a:gd name="T13" fmla="*/ 2147483646 h 1237"/>
                  <a:gd name="T14" fmla="*/ 2147483646 w 750"/>
                  <a:gd name="T15" fmla="*/ 2147483646 h 1237"/>
                  <a:gd name="T16" fmla="*/ 2147483646 w 750"/>
                  <a:gd name="T17" fmla="*/ 2147483646 h 1237"/>
                  <a:gd name="T18" fmla="*/ 2147483646 w 750"/>
                  <a:gd name="T19" fmla="*/ 2147483646 h 1237"/>
                  <a:gd name="T20" fmla="*/ 2147483646 w 750"/>
                  <a:gd name="T21" fmla="*/ 2147483646 h 1237"/>
                  <a:gd name="T22" fmla="*/ 2147483646 w 750"/>
                  <a:gd name="T23" fmla="*/ 2147483646 h 1237"/>
                  <a:gd name="T24" fmla="*/ 2147483646 w 750"/>
                  <a:gd name="T25" fmla="*/ 2147483646 h 1237"/>
                  <a:gd name="T26" fmla="*/ 2147483646 w 750"/>
                  <a:gd name="T27" fmla="*/ 2147483646 h 1237"/>
                  <a:gd name="T28" fmla="*/ 2147483646 w 750"/>
                  <a:gd name="T29" fmla="*/ 2147483646 h 1237"/>
                  <a:gd name="T30" fmla="*/ 2147483646 w 750"/>
                  <a:gd name="T31" fmla="*/ 2147483646 h 1237"/>
                  <a:gd name="T32" fmla="*/ 2147483646 w 750"/>
                  <a:gd name="T33" fmla="*/ 2147483646 h 1237"/>
                  <a:gd name="T34" fmla="*/ 2147483646 w 750"/>
                  <a:gd name="T35" fmla="*/ 2147483646 h 1237"/>
                  <a:gd name="T36" fmla="*/ 2147483646 w 750"/>
                  <a:gd name="T37" fmla="*/ 2147483646 h 1237"/>
                  <a:gd name="T38" fmla="*/ 2147483646 w 750"/>
                  <a:gd name="T39" fmla="*/ 2147483646 h 1237"/>
                  <a:gd name="T40" fmla="*/ 2147483646 w 750"/>
                  <a:gd name="T41" fmla="*/ 2147483646 h 1237"/>
                  <a:gd name="T42" fmla="*/ 2147483646 w 750"/>
                  <a:gd name="T43" fmla="*/ 2147483646 h 1237"/>
                  <a:gd name="T44" fmla="*/ 2147483646 w 750"/>
                  <a:gd name="T45" fmla="*/ 2147483646 h 1237"/>
                  <a:gd name="T46" fmla="*/ 2147483646 w 750"/>
                  <a:gd name="T47" fmla="*/ 2147483646 h 1237"/>
                  <a:gd name="T48" fmla="*/ 2147483646 w 750"/>
                  <a:gd name="T49" fmla="*/ 2147483646 h 1237"/>
                  <a:gd name="T50" fmla="*/ 2147483646 w 750"/>
                  <a:gd name="T51" fmla="*/ 2147483646 h 1237"/>
                  <a:gd name="T52" fmla="*/ 2147483646 w 750"/>
                  <a:gd name="T53" fmla="*/ 2147483646 h 1237"/>
                  <a:gd name="T54" fmla="*/ 2147483646 w 750"/>
                  <a:gd name="T55" fmla="*/ 2147483646 h 1237"/>
                  <a:gd name="T56" fmla="*/ 2147483646 w 750"/>
                  <a:gd name="T57" fmla="*/ 2147483646 h 1237"/>
                  <a:gd name="T58" fmla="*/ 2147483646 w 750"/>
                  <a:gd name="T59" fmla="*/ 2147483646 h 1237"/>
                  <a:gd name="T60" fmla="*/ 2147483646 w 750"/>
                  <a:gd name="T61" fmla="*/ 2147483646 h 1237"/>
                  <a:gd name="T62" fmla="*/ 2147483646 w 750"/>
                  <a:gd name="T63" fmla="*/ 2147483646 h 1237"/>
                  <a:gd name="T64" fmla="*/ 2147483646 w 750"/>
                  <a:gd name="T65" fmla="*/ 2147483646 h 1237"/>
                  <a:gd name="T66" fmla="*/ 2147483646 w 750"/>
                  <a:gd name="T67" fmla="*/ 2147483646 h 1237"/>
                  <a:gd name="T68" fmla="*/ 2147483646 w 750"/>
                  <a:gd name="T69" fmla="*/ 2147483646 h 1237"/>
                  <a:gd name="T70" fmla="*/ 2147483646 w 750"/>
                  <a:gd name="T71" fmla="*/ 2147483646 h 1237"/>
                  <a:gd name="T72" fmla="*/ 2147483646 w 750"/>
                  <a:gd name="T73" fmla="*/ 2147483646 h 1237"/>
                  <a:gd name="T74" fmla="*/ 2147483646 w 750"/>
                  <a:gd name="T75" fmla="*/ 2147483646 h 1237"/>
                  <a:gd name="T76" fmla="*/ 2147483646 w 750"/>
                  <a:gd name="T77" fmla="*/ 2147483646 h 1237"/>
                  <a:gd name="T78" fmla="*/ 2147483646 w 750"/>
                  <a:gd name="T79" fmla="*/ 2147483646 h 1237"/>
                  <a:gd name="T80" fmla="*/ 2147483646 w 750"/>
                  <a:gd name="T81" fmla="*/ 2147483646 h 123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750" h="1237">
                    <a:moveTo>
                      <a:pt x="674" y="602"/>
                    </a:moveTo>
                    <a:cubicBezTo>
                      <a:pt x="724" y="537"/>
                      <a:pt x="750" y="459"/>
                      <a:pt x="750" y="376"/>
                    </a:cubicBezTo>
                    <a:cubicBezTo>
                      <a:pt x="750" y="275"/>
                      <a:pt x="710" y="180"/>
                      <a:pt x="638" y="110"/>
                    </a:cubicBezTo>
                    <a:cubicBezTo>
                      <a:pt x="566" y="39"/>
                      <a:pt x="471" y="0"/>
                      <a:pt x="370" y="2"/>
                    </a:cubicBezTo>
                    <a:cubicBezTo>
                      <a:pt x="272" y="3"/>
                      <a:pt x="180" y="42"/>
                      <a:pt x="110" y="112"/>
                    </a:cubicBezTo>
                    <a:cubicBezTo>
                      <a:pt x="41" y="182"/>
                      <a:pt x="2" y="275"/>
                      <a:pt x="1" y="373"/>
                    </a:cubicBezTo>
                    <a:cubicBezTo>
                      <a:pt x="0" y="457"/>
                      <a:pt x="27" y="536"/>
                      <a:pt x="77" y="603"/>
                    </a:cubicBezTo>
                    <a:cubicBezTo>
                      <a:pt x="160" y="711"/>
                      <a:pt x="205" y="843"/>
                      <a:pt x="205" y="976"/>
                    </a:cubicBezTo>
                    <a:cubicBezTo>
                      <a:pt x="205" y="1120"/>
                      <a:pt x="205" y="1120"/>
                      <a:pt x="205" y="1120"/>
                    </a:cubicBezTo>
                    <a:cubicBezTo>
                      <a:pt x="205" y="1185"/>
                      <a:pt x="257" y="1237"/>
                      <a:pt x="321" y="1237"/>
                    </a:cubicBezTo>
                    <a:cubicBezTo>
                      <a:pt x="430" y="1237"/>
                      <a:pt x="430" y="1237"/>
                      <a:pt x="430" y="1237"/>
                    </a:cubicBezTo>
                    <a:cubicBezTo>
                      <a:pt x="494" y="1237"/>
                      <a:pt x="546" y="1185"/>
                      <a:pt x="546" y="1120"/>
                    </a:cubicBezTo>
                    <a:cubicBezTo>
                      <a:pt x="546" y="976"/>
                      <a:pt x="546" y="976"/>
                      <a:pt x="546" y="976"/>
                    </a:cubicBezTo>
                    <a:cubicBezTo>
                      <a:pt x="546" y="842"/>
                      <a:pt x="590" y="713"/>
                      <a:pt x="674" y="602"/>
                    </a:cubicBezTo>
                    <a:close/>
                    <a:moveTo>
                      <a:pt x="116" y="574"/>
                    </a:moveTo>
                    <a:cubicBezTo>
                      <a:pt x="71" y="516"/>
                      <a:pt x="48" y="446"/>
                      <a:pt x="49" y="373"/>
                    </a:cubicBezTo>
                    <a:cubicBezTo>
                      <a:pt x="51" y="197"/>
                      <a:pt x="195" y="52"/>
                      <a:pt x="371" y="50"/>
                    </a:cubicBezTo>
                    <a:cubicBezTo>
                      <a:pt x="459" y="49"/>
                      <a:pt x="542" y="82"/>
                      <a:pt x="605" y="144"/>
                    </a:cubicBezTo>
                    <a:cubicBezTo>
                      <a:pt x="667" y="206"/>
                      <a:pt x="702" y="288"/>
                      <a:pt x="702" y="376"/>
                    </a:cubicBezTo>
                    <a:cubicBezTo>
                      <a:pt x="702" y="448"/>
                      <a:pt x="679" y="516"/>
                      <a:pt x="636" y="573"/>
                    </a:cubicBezTo>
                    <a:cubicBezTo>
                      <a:pt x="547" y="690"/>
                      <a:pt x="500" y="825"/>
                      <a:pt x="498" y="967"/>
                    </a:cubicBezTo>
                    <a:cubicBezTo>
                      <a:pt x="253" y="967"/>
                      <a:pt x="253" y="967"/>
                      <a:pt x="253" y="967"/>
                    </a:cubicBezTo>
                    <a:cubicBezTo>
                      <a:pt x="251" y="827"/>
                      <a:pt x="202" y="688"/>
                      <a:pt x="116" y="574"/>
                    </a:cubicBezTo>
                    <a:close/>
                    <a:moveTo>
                      <a:pt x="253" y="1104"/>
                    </a:moveTo>
                    <a:cubicBezTo>
                      <a:pt x="253" y="1085"/>
                      <a:pt x="253" y="1085"/>
                      <a:pt x="253" y="1085"/>
                    </a:cubicBezTo>
                    <a:cubicBezTo>
                      <a:pt x="498" y="1113"/>
                      <a:pt x="498" y="1113"/>
                      <a:pt x="498" y="1113"/>
                    </a:cubicBezTo>
                    <a:cubicBezTo>
                      <a:pt x="498" y="1120"/>
                      <a:pt x="498" y="1120"/>
                      <a:pt x="498" y="1120"/>
                    </a:cubicBezTo>
                    <a:cubicBezTo>
                      <a:pt x="498" y="1124"/>
                      <a:pt x="498" y="1128"/>
                      <a:pt x="497" y="1132"/>
                    </a:cubicBezTo>
                    <a:lnTo>
                      <a:pt x="253" y="1104"/>
                    </a:lnTo>
                    <a:close/>
                    <a:moveTo>
                      <a:pt x="253" y="1036"/>
                    </a:moveTo>
                    <a:cubicBezTo>
                      <a:pt x="253" y="1015"/>
                      <a:pt x="253" y="1015"/>
                      <a:pt x="253" y="1015"/>
                    </a:cubicBezTo>
                    <a:cubicBezTo>
                      <a:pt x="498" y="1015"/>
                      <a:pt x="498" y="1015"/>
                      <a:pt x="498" y="1015"/>
                    </a:cubicBezTo>
                    <a:cubicBezTo>
                      <a:pt x="498" y="1064"/>
                      <a:pt x="498" y="1064"/>
                      <a:pt x="498" y="1064"/>
                    </a:cubicBezTo>
                    <a:lnTo>
                      <a:pt x="253" y="1036"/>
                    </a:lnTo>
                    <a:close/>
                    <a:moveTo>
                      <a:pt x="321" y="1189"/>
                    </a:moveTo>
                    <a:cubicBezTo>
                      <a:pt x="296" y="1189"/>
                      <a:pt x="273" y="1174"/>
                      <a:pt x="262" y="1153"/>
                    </a:cubicBezTo>
                    <a:cubicBezTo>
                      <a:pt x="468" y="1177"/>
                      <a:pt x="468" y="1177"/>
                      <a:pt x="468" y="1177"/>
                    </a:cubicBezTo>
                    <a:cubicBezTo>
                      <a:pt x="457" y="1184"/>
                      <a:pt x="444" y="1189"/>
                      <a:pt x="430" y="1189"/>
                    </a:cubicBezTo>
                    <a:lnTo>
                      <a:pt x="321" y="1189"/>
                    </a:lnTo>
                    <a:close/>
                    <a:moveTo>
                      <a:pt x="321" y="1189"/>
                    </a:moveTo>
                    <a:cubicBezTo>
                      <a:pt x="321" y="1189"/>
                      <a:pt x="321" y="1189"/>
                      <a:pt x="321" y="118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6"/>
              <p:cNvSpPr>
                <a:spLocks noEditPoints="1"/>
              </p:cNvSpPr>
              <p:nvPr/>
            </p:nvSpPr>
            <p:spPr bwMode="auto">
              <a:xfrm>
                <a:off x="8193151" y="2944496"/>
                <a:ext cx="44264" cy="75201"/>
              </a:xfrm>
              <a:custGeom>
                <a:avLst/>
                <a:gdLst>
                  <a:gd name="T0" fmla="*/ 2147483646 w 53"/>
                  <a:gd name="T1" fmla="*/ 2147483646 h 90"/>
                  <a:gd name="T2" fmla="*/ 2147483646 w 53"/>
                  <a:gd name="T3" fmla="*/ 2147483646 h 90"/>
                  <a:gd name="T4" fmla="*/ 2147483646 w 53"/>
                  <a:gd name="T5" fmla="*/ 0 h 90"/>
                  <a:gd name="T6" fmla="*/ 0 w 53"/>
                  <a:gd name="T7" fmla="*/ 2147483646 h 90"/>
                  <a:gd name="T8" fmla="*/ 2147483646 w 53"/>
                  <a:gd name="T9" fmla="*/ 2147483646 h 90"/>
                  <a:gd name="T10" fmla="*/ 2147483646 w 53"/>
                  <a:gd name="T11" fmla="*/ 2147483646 h 90"/>
                  <a:gd name="T12" fmla="*/ 2147483646 w 53"/>
                  <a:gd name="T13" fmla="*/ 2147483646 h 90"/>
                  <a:gd name="T14" fmla="*/ 2147483646 w 53"/>
                  <a:gd name="T15" fmla="*/ 2147483646 h 90"/>
                  <a:gd name="T16" fmla="*/ 2147483646 w 53"/>
                  <a:gd name="T17" fmla="*/ 2147483646 h 90"/>
                  <a:gd name="T18" fmla="*/ 2147483646 w 53"/>
                  <a:gd name="T19" fmla="*/ 2147483646 h 9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3" h="90">
                    <a:moveTo>
                      <a:pt x="51" y="62"/>
                    </a:moveTo>
                    <a:cubicBezTo>
                      <a:pt x="49" y="50"/>
                      <a:pt x="48" y="37"/>
                      <a:pt x="48" y="24"/>
                    </a:cubicBezTo>
                    <a:cubicBezTo>
                      <a:pt x="49" y="11"/>
                      <a:pt x="38" y="0"/>
                      <a:pt x="25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39"/>
                      <a:pt x="1" y="54"/>
                      <a:pt x="4" y="69"/>
                    </a:cubicBezTo>
                    <a:cubicBezTo>
                      <a:pt x="5" y="81"/>
                      <a:pt x="16" y="90"/>
                      <a:pt x="27" y="90"/>
                    </a:cubicBezTo>
                    <a:cubicBezTo>
                      <a:pt x="28" y="90"/>
                      <a:pt x="30" y="90"/>
                      <a:pt x="31" y="90"/>
                    </a:cubicBezTo>
                    <a:cubicBezTo>
                      <a:pt x="44" y="88"/>
                      <a:pt x="53" y="75"/>
                      <a:pt x="51" y="62"/>
                    </a:cubicBezTo>
                    <a:close/>
                    <a:moveTo>
                      <a:pt x="51" y="62"/>
                    </a:moveTo>
                    <a:cubicBezTo>
                      <a:pt x="51" y="62"/>
                      <a:pt x="51" y="62"/>
                      <a:pt x="51" y="6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Freeform 7"/>
              <p:cNvSpPr>
                <a:spLocks noEditPoints="1"/>
              </p:cNvSpPr>
              <p:nvPr/>
            </p:nvSpPr>
            <p:spPr bwMode="auto">
              <a:xfrm>
                <a:off x="8215045" y="3044923"/>
                <a:ext cx="160397" cy="257493"/>
              </a:xfrm>
              <a:custGeom>
                <a:avLst/>
                <a:gdLst>
                  <a:gd name="T0" fmla="*/ 2147483646 w 193"/>
                  <a:gd name="T1" fmla="*/ 2147483646 h 307"/>
                  <a:gd name="T2" fmla="*/ 2147483646 w 193"/>
                  <a:gd name="T3" fmla="*/ 2147483646 h 307"/>
                  <a:gd name="T4" fmla="*/ 2147483646 w 193"/>
                  <a:gd name="T5" fmla="*/ 2147483646 h 307"/>
                  <a:gd name="T6" fmla="*/ 2147483646 w 193"/>
                  <a:gd name="T7" fmla="*/ 2147483646 h 307"/>
                  <a:gd name="T8" fmla="*/ 2147483646 w 193"/>
                  <a:gd name="T9" fmla="*/ 2147483646 h 307"/>
                  <a:gd name="T10" fmla="*/ 2147483646 w 193"/>
                  <a:gd name="T11" fmla="*/ 2147483646 h 307"/>
                  <a:gd name="T12" fmla="*/ 2147483646 w 193"/>
                  <a:gd name="T13" fmla="*/ 2147483646 h 307"/>
                  <a:gd name="T14" fmla="*/ 2147483646 w 193"/>
                  <a:gd name="T15" fmla="*/ 2147483646 h 307"/>
                  <a:gd name="T16" fmla="*/ 2147483646 w 193"/>
                  <a:gd name="T17" fmla="*/ 2147483646 h 307"/>
                  <a:gd name="T18" fmla="*/ 2147483646 w 193"/>
                  <a:gd name="T19" fmla="*/ 2147483646 h 307"/>
                  <a:gd name="T20" fmla="*/ 2147483646 w 193"/>
                  <a:gd name="T21" fmla="*/ 2147483646 h 307"/>
                  <a:gd name="T22" fmla="*/ 2147483646 w 193"/>
                  <a:gd name="T23" fmla="*/ 2147483646 h 30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3" h="307">
                    <a:moveTo>
                      <a:pt x="166" y="307"/>
                    </a:moveTo>
                    <a:cubicBezTo>
                      <a:pt x="169" y="307"/>
                      <a:pt x="171" y="306"/>
                      <a:pt x="174" y="306"/>
                    </a:cubicBezTo>
                    <a:cubicBezTo>
                      <a:pt x="186" y="301"/>
                      <a:pt x="193" y="288"/>
                      <a:pt x="189" y="275"/>
                    </a:cubicBezTo>
                    <a:cubicBezTo>
                      <a:pt x="162" y="194"/>
                      <a:pt x="123" y="119"/>
                      <a:pt x="71" y="51"/>
                    </a:cubicBezTo>
                    <a:cubicBezTo>
                      <a:pt x="63" y="40"/>
                      <a:pt x="55" y="28"/>
                      <a:pt x="49" y="16"/>
                    </a:cubicBezTo>
                    <a:cubicBezTo>
                      <a:pt x="43" y="4"/>
                      <a:pt x="28" y="0"/>
                      <a:pt x="16" y="6"/>
                    </a:cubicBezTo>
                    <a:cubicBezTo>
                      <a:pt x="5" y="12"/>
                      <a:pt x="0" y="26"/>
                      <a:pt x="6" y="38"/>
                    </a:cubicBezTo>
                    <a:cubicBezTo>
                      <a:pt x="14" y="53"/>
                      <a:pt x="23" y="67"/>
                      <a:pt x="33" y="80"/>
                    </a:cubicBezTo>
                    <a:cubicBezTo>
                      <a:pt x="81" y="144"/>
                      <a:pt x="119" y="215"/>
                      <a:pt x="143" y="290"/>
                    </a:cubicBezTo>
                    <a:cubicBezTo>
                      <a:pt x="147" y="300"/>
                      <a:pt x="156" y="307"/>
                      <a:pt x="166" y="307"/>
                    </a:cubicBezTo>
                    <a:close/>
                    <a:moveTo>
                      <a:pt x="166" y="307"/>
                    </a:moveTo>
                    <a:cubicBezTo>
                      <a:pt x="166" y="307"/>
                      <a:pt x="166" y="307"/>
                      <a:pt x="166" y="30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8"/>
              <p:cNvSpPr>
                <a:spLocks noEditPoints="1"/>
              </p:cNvSpPr>
              <p:nvPr/>
            </p:nvSpPr>
            <p:spPr bwMode="auto">
              <a:xfrm>
                <a:off x="8585816" y="3030644"/>
                <a:ext cx="71870" cy="89004"/>
              </a:xfrm>
              <a:custGeom>
                <a:avLst/>
                <a:gdLst>
                  <a:gd name="T0" fmla="*/ 2147483646 w 86"/>
                  <a:gd name="T1" fmla="*/ 2147483646 h 106"/>
                  <a:gd name="T2" fmla="*/ 2147483646 w 86"/>
                  <a:gd name="T3" fmla="*/ 2147483646 h 106"/>
                  <a:gd name="T4" fmla="*/ 2147483646 w 86"/>
                  <a:gd name="T5" fmla="*/ 2147483646 h 106"/>
                  <a:gd name="T6" fmla="*/ 2147483646 w 86"/>
                  <a:gd name="T7" fmla="*/ 2147483646 h 106"/>
                  <a:gd name="T8" fmla="*/ 2147483646 w 86"/>
                  <a:gd name="T9" fmla="*/ 2147483646 h 106"/>
                  <a:gd name="T10" fmla="*/ 2147483646 w 86"/>
                  <a:gd name="T11" fmla="*/ 2147483646 h 106"/>
                  <a:gd name="T12" fmla="*/ 2147483646 w 86"/>
                  <a:gd name="T13" fmla="*/ 2147483646 h 106"/>
                  <a:gd name="T14" fmla="*/ 2147483646 w 86"/>
                  <a:gd name="T15" fmla="*/ 2147483646 h 106"/>
                  <a:gd name="T16" fmla="*/ 2147483646 w 86"/>
                  <a:gd name="T17" fmla="*/ 2147483646 h 106"/>
                  <a:gd name="T18" fmla="*/ 2147483646 w 86"/>
                  <a:gd name="T19" fmla="*/ 2147483646 h 1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6" h="106">
                    <a:moveTo>
                      <a:pt x="69" y="5"/>
                    </a:moveTo>
                    <a:cubicBezTo>
                      <a:pt x="56" y="0"/>
                      <a:pt x="42" y="6"/>
                      <a:pt x="37" y="18"/>
                    </a:cubicBezTo>
                    <a:cubicBezTo>
                      <a:pt x="29" y="36"/>
                      <a:pt x="20" y="52"/>
                      <a:pt x="8" y="68"/>
                    </a:cubicBezTo>
                    <a:cubicBezTo>
                      <a:pt x="0" y="79"/>
                      <a:pt x="2" y="94"/>
                      <a:pt x="12" y="102"/>
                    </a:cubicBezTo>
                    <a:cubicBezTo>
                      <a:pt x="17" y="105"/>
                      <a:pt x="22" y="106"/>
                      <a:pt x="27" y="106"/>
                    </a:cubicBezTo>
                    <a:cubicBezTo>
                      <a:pt x="34" y="106"/>
                      <a:pt x="41" y="103"/>
                      <a:pt x="46" y="97"/>
                    </a:cubicBezTo>
                    <a:cubicBezTo>
                      <a:pt x="60" y="78"/>
                      <a:pt x="72" y="58"/>
                      <a:pt x="81" y="37"/>
                    </a:cubicBezTo>
                    <a:cubicBezTo>
                      <a:pt x="86" y="25"/>
                      <a:pt x="81" y="11"/>
                      <a:pt x="69" y="5"/>
                    </a:cubicBezTo>
                    <a:close/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9"/>
              <p:cNvSpPr>
                <a:spLocks noEditPoints="1"/>
              </p:cNvSpPr>
              <p:nvPr/>
            </p:nvSpPr>
            <p:spPr bwMode="auto">
              <a:xfrm>
                <a:off x="8413044" y="2724603"/>
                <a:ext cx="259397" cy="282719"/>
              </a:xfrm>
              <a:custGeom>
                <a:avLst/>
                <a:gdLst>
                  <a:gd name="T0" fmla="*/ 2147483646 w 312"/>
                  <a:gd name="T1" fmla="*/ 2147483646 h 337"/>
                  <a:gd name="T2" fmla="*/ 2147483646 w 312"/>
                  <a:gd name="T3" fmla="*/ 2147483646 h 337"/>
                  <a:gd name="T4" fmla="*/ 2147483646 w 312"/>
                  <a:gd name="T5" fmla="*/ 2147483646 h 337"/>
                  <a:gd name="T6" fmla="*/ 2147483646 w 312"/>
                  <a:gd name="T7" fmla="*/ 2147483646 h 337"/>
                  <a:gd name="T8" fmla="*/ 2147483646 w 312"/>
                  <a:gd name="T9" fmla="*/ 2147483646 h 337"/>
                  <a:gd name="T10" fmla="*/ 2147483646 w 312"/>
                  <a:gd name="T11" fmla="*/ 2147483646 h 337"/>
                  <a:gd name="T12" fmla="*/ 2147483646 w 312"/>
                  <a:gd name="T13" fmla="*/ 2147483646 h 337"/>
                  <a:gd name="T14" fmla="*/ 2147483646 w 312"/>
                  <a:gd name="T15" fmla="*/ 0 h 337"/>
                  <a:gd name="T16" fmla="*/ 0 w 312"/>
                  <a:gd name="T17" fmla="*/ 2147483646 h 337"/>
                  <a:gd name="T18" fmla="*/ 2147483646 w 312"/>
                  <a:gd name="T19" fmla="*/ 2147483646 h 337"/>
                  <a:gd name="T20" fmla="*/ 2147483646 w 312"/>
                  <a:gd name="T21" fmla="*/ 2147483646 h 337"/>
                  <a:gd name="T22" fmla="*/ 2147483646 w 312"/>
                  <a:gd name="T23" fmla="*/ 2147483646 h 33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12" h="337">
                    <a:moveTo>
                      <a:pt x="24" y="48"/>
                    </a:moveTo>
                    <a:cubicBezTo>
                      <a:pt x="157" y="48"/>
                      <a:pt x="264" y="156"/>
                      <a:pt x="264" y="288"/>
                    </a:cubicBezTo>
                    <a:cubicBezTo>
                      <a:pt x="264" y="296"/>
                      <a:pt x="264" y="303"/>
                      <a:pt x="263" y="311"/>
                    </a:cubicBezTo>
                    <a:cubicBezTo>
                      <a:pt x="262" y="324"/>
                      <a:pt x="272" y="336"/>
                      <a:pt x="285" y="337"/>
                    </a:cubicBezTo>
                    <a:cubicBezTo>
                      <a:pt x="286" y="337"/>
                      <a:pt x="287" y="337"/>
                      <a:pt x="287" y="337"/>
                    </a:cubicBezTo>
                    <a:cubicBezTo>
                      <a:pt x="300" y="337"/>
                      <a:pt x="310" y="328"/>
                      <a:pt x="311" y="315"/>
                    </a:cubicBezTo>
                    <a:cubicBezTo>
                      <a:pt x="312" y="306"/>
                      <a:pt x="312" y="297"/>
                      <a:pt x="312" y="288"/>
                    </a:cubicBezTo>
                    <a:cubicBezTo>
                      <a:pt x="312" y="129"/>
                      <a:pt x="183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  <a:moveTo>
                      <a:pt x="24" y="48"/>
                    </a:moveTo>
                    <a:cubicBezTo>
                      <a:pt x="24" y="48"/>
                      <a:pt x="24" y="48"/>
                      <a:pt x="24" y="4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Freeform 10"/>
              <p:cNvSpPr>
                <a:spLocks noEditPoints="1"/>
              </p:cNvSpPr>
              <p:nvPr/>
            </p:nvSpPr>
            <p:spPr bwMode="auto">
              <a:xfrm>
                <a:off x="8413044" y="2464731"/>
                <a:ext cx="39980" cy="152306"/>
              </a:xfrm>
              <a:custGeom>
                <a:avLst/>
                <a:gdLst>
                  <a:gd name="T0" fmla="*/ 2147483646 w 48"/>
                  <a:gd name="T1" fmla="*/ 2147483646 h 182"/>
                  <a:gd name="T2" fmla="*/ 2147483646 w 48"/>
                  <a:gd name="T3" fmla="*/ 2147483646 h 182"/>
                  <a:gd name="T4" fmla="*/ 2147483646 w 48"/>
                  <a:gd name="T5" fmla="*/ 2147483646 h 182"/>
                  <a:gd name="T6" fmla="*/ 2147483646 w 48"/>
                  <a:gd name="T7" fmla="*/ 0 h 182"/>
                  <a:gd name="T8" fmla="*/ 0 w 48"/>
                  <a:gd name="T9" fmla="*/ 2147483646 h 182"/>
                  <a:gd name="T10" fmla="*/ 0 w 48"/>
                  <a:gd name="T11" fmla="*/ 2147483646 h 182"/>
                  <a:gd name="T12" fmla="*/ 2147483646 w 48"/>
                  <a:gd name="T13" fmla="*/ 2147483646 h 182"/>
                  <a:gd name="T14" fmla="*/ 2147483646 w 48"/>
                  <a:gd name="T15" fmla="*/ 2147483646 h 182"/>
                  <a:gd name="T16" fmla="*/ 2147483646 w 48"/>
                  <a:gd name="T17" fmla="*/ 2147483646 h 18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182">
                    <a:moveTo>
                      <a:pt x="24" y="182"/>
                    </a:moveTo>
                    <a:cubicBezTo>
                      <a:pt x="38" y="182"/>
                      <a:pt x="48" y="172"/>
                      <a:pt x="48" y="158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11"/>
                      <a:pt x="38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72"/>
                      <a:pt x="11" y="182"/>
                      <a:pt x="24" y="182"/>
                    </a:cubicBezTo>
                    <a:close/>
                    <a:moveTo>
                      <a:pt x="24" y="182"/>
                    </a:moveTo>
                    <a:cubicBezTo>
                      <a:pt x="24" y="182"/>
                      <a:pt x="24" y="182"/>
                      <a:pt x="24" y="18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11"/>
              <p:cNvSpPr>
                <a:spLocks noEditPoints="1"/>
              </p:cNvSpPr>
              <p:nvPr/>
            </p:nvSpPr>
            <p:spPr bwMode="auto">
              <a:xfrm>
                <a:off x="8169830" y="2526606"/>
                <a:ext cx="101379" cy="140883"/>
              </a:xfrm>
              <a:custGeom>
                <a:avLst/>
                <a:gdLst>
                  <a:gd name="T0" fmla="*/ 2147483646 w 122"/>
                  <a:gd name="T1" fmla="*/ 2147483646 h 168"/>
                  <a:gd name="T2" fmla="*/ 2147483646 w 122"/>
                  <a:gd name="T3" fmla="*/ 2147483646 h 168"/>
                  <a:gd name="T4" fmla="*/ 2147483646 w 122"/>
                  <a:gd name="T5" fmla="*/ 2147483646 h 168"/>
                  <a:gd name="T6" fmla="*/ 2147483646 w 122"/>
                  <a:gd name="T7" fmla="*/ 2147483646 h 168"/>
                  <a:gd name="T8" fmla="*/ 2147483646 w 122"/>
                  <a:gd name="T9" fmla="*/ 2147483646 h 168"/>
                  <a:gd name="T10" fmla="*/ 2147483646 w 122"/>
                  <a:gd name="T11" fmla="*/ 2147483646 h 168"/>
                  <a:gd name="T12" fmla="*/ 2147483646 w 122"/>
                  <a:gd name="T13" fmla="*/ 2147483646 h 168"/>
                  <a:gd name="T14" fmla="*/ 2147483646 w 122"/>
                  <a:gd name="T15" fmla="*/ 2147483646 h 168"/>
                  <a:gd name="T16" fmla="*/ 2147483646 w 122"/>
                  <a:gd name="T17" fmla="*/ 2147483646 h 168"/>
                  <a:gd name="T18" fmla="*/ 2147483646 w 122"/>
                  <a:gd name="T19" fmla="*/ 2147483646 h 16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2" h="168">
                    <a:moveTo>
                      <a:pt x="74" y="156"/>
                    </a:moveTo>
                    <a:cubicBezTo>
                      <a:pt x="78" y="164"/>
                      <a:pt x="86" y="168"/>
                      <a:pt x="94" y="168"/>
                    </a:cubicBezTo>
                    <a:cubicBezTo>
                      <a:pt x="98" y="168"/>
                      <a:pt x="103" y="167"/>
                      <a:pt x="106" y="165"/>
                    </a:cubicBezTo>
                    <a:cubicBezTo>
                      <a:pt x="118" y="158"/>
                      <a:pt x="122" y="143"/>
                      <a:pt x="115" y="132"/>
                    </a:cubicBezTo>
                    <a:cubicBezTo>
                      <a:pt x="48" y="15"/>
                      <a:pt x="48" y="15"/>
                      <a:pt x="48" y="15"/>
                    </a:cubicBezTo>
                    <a:cubicBezTo>
                      <a:pt x="41" y="4"/>
                      <a:pt x="27" y="0"/>
                      <a:pt x="15" y="7"/>
                    </a:cubicBezTo>
                    <a:cubicBezTo>
                      <a:pt x="4" y="13"/>
                      <a:pt x="0" y="28"/>
                      <a:pt x="6" y="39"/>
                    </a:cubicBezTo>
                    <a:lnTo>
                      <a:pt x="74" y="156"/>
                    </a:lnTo>
                    <a:close/>
                    <a:moveTo>
                      <a:pt x="74" y="156"/>
                    </a:moveTo>
                    <a:cubicBezTo>
                      <a:pt x="74" y="156"/>
                      <a:pt x="74" y="156"/>
                      <a:pt x="74" y="15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12"/>
              <p:cNvSpPr>
                <a:spLocks noEditPoints="1"/>
              </p:cNvSpPr>
              <p:nvPr/>
            </p:nvSpPr>
            <p:spPr bwMode="auto">
              <a:xfrm>
                <a:off x="8730507" y="3132975"/>
                <a:ext cx="142311" cy="99951"/>
              </a:xfrm>
              <a:custGeom>
                <a:avLst/>
                <a:gdLst>
                  <a:gd name="T0" fmla="*/ 2147483646 w 171"/>
                  <a:gd name="T1" fmla="*/ 2147483646 h 119"/>
                  <a:gd name="T2" fmla="*/ 2147483646 w 171"/>
                  <a:gd name="T3" fmla="*/ 2147483646 h 119"/>
                  <a:gd name="T4" fmla="*/ 2147483646 w 171"/>
                  <a:gd name="T5" fmla="*/ 2147483646 h 119"/>
                  <a:gd name="T6" fmla="*/ 2147483646 w 171"/>
                  <a:gd name="T7" fmla="*/ 2147483646 h 119"/>
                  <a:gd name="T8" fmla="*/ 2147483646 w 171"/>
                  <a:gd name="T9" fmla="*/ 2147483646 h 119"/>
                  <a:gd name="T10" fmla="*/ 2147483646 w 171"/>
                  <a:gd name="T11" fmla="*/ 2147483646 h 119"/>
                  <a:gd name="T12" fmla="*/ 2147483646 w 171"/>
                  <a:gd name="T13" fmla="*/ 2147483646 h 119"/>
                  <a:gd name="T14" fmla="*/ 2147483646 w 171"/>
                  <a:gd name="T15" fmla="*/ 2147483646 h 119"/>
                  <a:gd name="T16" fmla="*/ 2147483646 w 171"/>
                  <a:gd name="T17" fmla="*/ 2147483646 h 119"/>
                  <a:gd name="T18" fmla="*/ 2147483646 w 171"/>
                  <a:gd name="T19" fmla="*/ 2147483646 h 1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1" h="119">
                    <a:moveTo>
                      <a:pt x="155" y="74"/>
                    </a:moveTo>
                    <a:cubicBezTo>
                      <a:pt x="39" y="7"/>
                      <a:pt x="39" y="7"/>
                      <a:pt x="39" y="7"/>
                    </a:cubicBezTo>
                    <a:cubicBezTo>
                      <a:pt x="27" y="0"/>
                      <a:pt x="13" y="4"/>
                      <a:pt x="6" y="15"/>
                    </a:cubicBezTo>
                    <a:cubicBezTo>
                      <a:pt x="0" y="27"/>
                      <a:pt x="3" y="42"/>
                      <a:pt x="15" y="48"/>
                    </a:cubicBezTo>
                    <a:cubicBezTo>
                      <a:pt x="131" y="115"/>
                      <a:pt x="131" y="115"/>
                      <a:pt x="131" y="115"/>
                    </a:cubicBezTo>
                    <a:cubicBezTo>
                      <a:pt x="135" y="118"/>
                      <a:pt x="139" y="119"/>
                      <a:pt x="143" y="119"/>
                    </a:cubicBezTo>
                    <a:cubicBezTo>
                      <a:pt x="152" y="119"/>
                      <a:pt x="160" y="114"/>
                      <a:pt x="164" y="107"/>
                    </a:cubicBezTo>
                    <a:cubicBezTo>
                      <a:pt x="171" y="95"/>
                      <a:pt x="167" y="80"/>
                      <a:pt x="155" y="74"/>
                    </a:cubicBezTo>
                    <a:close/>
                    <a:moveTo>
                      <a:pt x="155" y="74"/>
                    </a:moveTo>
                    <a:cubicBezTo>
                      <a:pt x="155" y="74"/>
                      <a:pt x="155" y="74"/>
                      <a:pt x="155" y="7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13"/>
              <p:cNvSpPr>
                <a:spLocks noEditPoints="1"/>
              </p:cNvSpPr>
              <p:nvPr/>
            </p:nvSpPr>
            <p:spPr bwMode="auto">
              <a:xfrm>
                <a:off x="7993726" y="2704613"/>
                <a:ext cx="142311" cy="98999"/>
              </a:xfrm>
              <a:custGeom>
                <a:avLst/>
                <a:gdLst>
                  <a:gd name="T0" fmla="*/ 2147483646 w 171"/>
                  <a:gd name="T1" fmla="*/ 2147483646 h 118"/>
                  <a:gd name="T2" fmla="*/ 2147483646 w 171"/>
                  <a:gd name="T3" fmla="*/ 2147483646 h 118"/>
                  <a:gd name="T4" fmla="*/ 2147483646 w 171"/>
                  <a:gd name="T5" fmla="*/ 2147483646 h 118"/>
                  <a:gd name="T6" fmla="*/ 2147483646 w 171"/>
                  <a:gd name="T7" fmla="*/ 2147483646 h 118"/>
                  <a:gd name="T8" fmla="*/ 2147483646 w 171"/>
                  <a:gd name="T9" fmla="*/ 2147483646 h 118"/>
                  <a:gd name="T10" fmla="*/ 2147483646 w 171"/>
                  <a:gd name="T11" fmla="*/ 2147483646 h 118"/>
                  <a:gd name="T12" fmla="*/ 2147483646 w 171"/>
                  <a:gd name="T13" fmla="*/ 2147483646 h 118"/>
                  <a:gd name="T14" fmla="*/ 2147483646 w 171"/>
                  <a:gd name="T15" fmla="*/ 2147483646 h 118"/>
                  <a:gd name="T16" fmla="*/ 2147483646 w 171"/>
                  <a:gd name="T17" fmla="*/ 2147483646 h 118"/>
                  <a:gd name="T18" fmla="*/ 2147483646 w 171"/>
                  <a:gd name="T19" fmla="*/ 2147483646 h 1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1" h="118">
                    <a:moveTo>
                      <a:pt x="15" y="48"/>
                    </a:moveTo>
                    <a:cubicBezTo>
                      <a:pt x="132" y="115"/>
                      <a:pt x="132" y="115"/>
                      <a:pt x="132" y="115"/>
                    </a:cubicBezTo>
                    <a:cubicBezTo>
                      <a:pt x="136" y="117"/>
                      <a:pt x="140" y="118"/>
                      <a:pt x="144" y="118"/>
                    </a:cubicBezTo>
                    <a:cubicBezTo>
                      <a:pt x="152" y="118"/>
                      <a:pt x="160" y="114"/>
                      <a:pt x="165" y="106"/>
                    </a:cubicBezTo>
                    <a:cubicBezTo>
                      <a:pt x="171" y="95"/>
                      <a:pt x="167" y="80"/>
                      <a:pt x="156" y="74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28" y="0"/>
                      <a:pt x="13" y="4"/>
                      <a:pt x="7" y="15"/>
                    </a:cubicBezTo>
                    <a:cubicBezTo>
                      <a:pt x="0" y="27"/>
                      <a:pt x="4" y="41"/>
                      <a:pt x="15" y="48"/>
                    </a:cubicBezTo>
                    <a:close/>
                    <a:moveTo>
                      <a:pt x="15" y="48"/>
                    </a:moveTo>
                    <a:cubicBezTo>
                      <a:pt x="15" y="48"/>
                      <a:pt x="15" y="48"/>
                      <a:pt x="15" y="4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Freeform 14"/>
              <p:cNvSpPr>
                <a:spLocks noEditPoints="1"/>
              </p:cNvSpPr>
              <p:nvPr/>
            </p:nvSpPr>
            <p:spPr bwMode="auto">
              <a:xfrm>
                <a:off x="8782387" y="2949255"/>
                <a:ext cx="152306" cy="40457"/>
              </a:xfrm>
              <a:custGeom>
                <a:avLst/>
                <a:gdLst>
                  <a:gd name="T0" fmla="*/ 2147483646 w 183"/>
                  <a:gd name="T1" fmla="*/ 0 h 48"/>
                  <a:gd name="T2" fmla="*/ 2147483646 w 183"/>
                  <a:gd name="T3" fmla="*/ 0 h 48"/>
                  <a:gd name="T4" fmla="*/ 0 w 183"/>
                  <a:gd name="T5" fmla="*/ 2147483646 h 48"/>
                  <a:gd name="T6" fmla="*/ 2147483646 w 183"/>
                  <a:gd name="T7" fmla="*/ 2147483646 h 48"/>
                  <a:gd name="T8" fmla="*/ 2147483646 w 183"/>
                  <a:gd name="T9" fmla="*/ 2147483646 h 48"/>
                  <a:gd name="T10" fmla="*/ 2147483646 w 183"/>
                  <a:gd name="T11" fmla="*/ 2147483646 h 48"/>
                  <a:gd name="T12" fmla="*/ 2147483646 w 183"/>
                  <a:gd name="T13" fmla="*/ 0 h 48"/>
                  <a:gd name="T14" fmla="*/ 2147483646 w 183"/>
                  <a:gd name="T15" fmla="*/ 0 h 48"/>
                  <a:gd name="T16" fmla="*/ 2147483646 w 183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3" h="48">
                    <a:moveTo>
                      <a:pt x="159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8"/>
                      <a:pt x="11" y="48"/>
                      <a:pt x="24" y="48"/>
                    </a:cubicBezTo>
                    <a:cubicBezTo>
                      <a:pt x="159" y="48"/>
                      <a:pt x="159" y="48"/>
                      <a:pt x="159" y="48"/>
                    </a:cubicBezTo>
                    <a:cubicBezTo>
                      <a:pt x="172" y="48"/>
                      <a:pt x="183" y="38"/>
                      <a:pt x="183" y="24"/>
                    </a:cubicBezTo>
                    <a:cubicBezTo>
                      <a:pt x="183" y="11"/>
                      <a:pt x="172" y="0"/>
                      <a:pt x="159" y="0"/>
                    </a:cubicBezTo>
                    <a:close/>
                    <a:moveTo>
                      <a:pt x="159" y="0"/>
                    </a:moveTo>
                    <a:cubicBezTo>
                      <a:pt x="159" y="0"/>
                      <a:pt x="159" y="0"/>
                      <a:pt x="15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Freeform 15"/>
              <p:cNvSpPr>
                <a:spLocks noEditPoints="1"/>
              </p:cNvSpPr>
              <p:nvPr/>
            </p:nvSpPr>
            <p:spPr bwMode="auto">
              <a:xfrm>
                <a:off x="7931851" y="2949255"/>
                <a:ext cx="151355" cy="40457"/>
              </a:xfrm>
              <a:custGeom>
                <a:avLst/>
                <a:gdLst>
                  <a:gd name="T0" fmla="*/ 2147483646 w 182"/>
                  <a:gd name="T1" fmla="*/ 2147483646 h 48"/>
                  <a:gd name="T2" fmla="*/ 2147483646 w 182"/>
                  <a:gd name="T3" fmla="*/ 0 h 48"/>
                  <a:gd name="T4" fmla="*/ 2147483646 w 182"/>
                  <a:gd name="T5" fmla="*/ 0 h 48"/>
                  <a:gd name="T6" fmla="*/ 0 w 182"/>
                  <a:gd name="T7" fmla="*/ 2147483646 h 48"/>
                  <a:gd name="T8" fmla="*/ 2147483646 w 182"/>
                  <a:gd name="T9" fmla="*/ 2147483646 h 48"/>
                  <a:gd name="T10" fmla="*/ 2147483646 w 182"/>
                  <a:gd name="T11" fmla="*/ 2147483646 h 48"/>
                  <a:gd name="T12" fmla="*/ 2147483646 w 182"/>
                  <a:gd name="T13" fmla="*/ 2147483646 h 48"/>
                  <a:gd name="T14" fmla="*/ 2147483646 w 182"/>
                  <a:gd name="T15" fmla="*/ 2147483646 h 48"/>
                  <a:gd name="T16" fmla="*/ 2147483646 w 182"/>
                  <a:gd name="T17" fmla="*/ 2147483646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2" h="48">
                    <a:moveTo>
                      <a:pt x="182" y="24"/>
                    </a:moveTo>
                    <a:cubicBezTo>
                      <a:pt x="182" y="11"/>
                      <a:pt x="172" y="0"/>
                      <a:pt x="158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8"/>
                      <a:pt x="11" y="48"/>
                      <a:pt x="24" y="48"/>
                    </a:cubicBezTo>
                    <a:cubicBezTo>
                      <a:pt x="158" y="48"/>
                      <a:pt x="158" y="48"/>
                      <a:pt x="158" y="48"/>
                    </a:cubicBezTo>
                    <a:cubicBezTo>
                      <a:pt x="172" y="48"/>
                      <a:pt x="182" y="38"/>
                      <a:pt x="182" y="24"/>
                    </a:cubicBezTo>
                    <a:close/>
                    <a:moveTo>
                      <a:pt x="182" y="24"/>
                    </a:moveTo>
                    <a:cubicBezTo>
                      <a:pt x="182" y="24"/>
                      <a:pt x="182" y="24"/>
                      <a:pt x="182" y="2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Freeform 16"/>
              <p:cNvSpPr>
                <a:spLocks noEditPoints="1"/>
              </p:cNvSpPr>
              <p:nvPr/>
            </p:nvSpPr>
            <p:spPr bwMode="auto">
              <a:xfrm>
                <a:off x="8730507" y="2704613"/>
                <a:ext cx="142311" cy="98999"/>
              </a:xfrm>
              <a:custGeom>
                <a:avLst/>
                <a:gdLst>
                  <a:gd name="T0" fmla="*/ 2147483646 w 171"/>
                  <a:gd name="T1" fmla="*/ 2147483646 h 118"/>
                  <a:gd name="T2" fmla="*/ 2147483646 w 171"/>
                  <a:gd name="T3" fmla="*/ 2147483646 h 118"/>
                  <a:gd name="T4" fmla="*/ 2147483646 w 171"/>
                  <a:gd name="T5" fmla="*/ 2147483646 h 118"/>
                  <a:gd name="T6" fmla="*/ 2147483646 w 171"/>
                  <a:gd name="T7" fmla="*/ 2147483646 h 118"/>
                  <a:gd name="T8" fmla="*/ 2147483646 w 171"/>
                  <a:gd name="T9" fmla="*/ 2147483646 h 118"/>
                  <a:gd name="T10" fmla="*/ 2147483646 w 171"/>
                  <a:gd name="T11" fmla="*/ 2147483646 h 118"/>
                  <a:gd name="T12" fmla="*/ 2147483646 w 171"/>
                  <a:gd name="T13" fmla="*/ 2147483646 h 118"/>
                  <a:gd name="T14" fmla="*/ 2147483646 w 171"/>
                  <a:gd name="T15" fmla="*/ 2147483646 h 118"/>
                  <a:gd name="T16" fmla="*/ 2147483646 w 171"/>
                  <a:gd name="T17" fmla="*/ 2147483646 h 118"/>
                  <a:gd name="T18" fmla="*/ 2147483646 w 171"/>
                  <a:gd name="T19" fmla="*/ 2147483646 h 1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1" h="118">
                    <a:moveTo>
                      <a:pt x="27" y="118"/>
                    </a:moveTo>
                    <a:cubicBezTo>
                      <a:pt x="31" y="118"/>
                      <a:pt x="35" y="117"/>
                      <a:pt x="39" y="115"/>
                    </a:cubicBezTo>
                    <a:cubicBezTo>
                      <a:pt x="155" y="48"/>
                      <a:pt x="155" y="48"/>
                      <a:pt x="155" y="48"/>
                    </a:cubicBezTo>
                    <a:cubicBezTo>
                      <a:pt x="167" y="41"/>
                      <a:pt x="171" y="27"/>
                      <a:pt x="164" y="15"/>
                    </a:cubicBezTo>
                    <a:cubicBezTo>
                      <a:pt x="157" y="4"/>
                      <a:pt x="143" y="0"/>
                      <a:pt x="131" y="6"/>
                    </a:cubicBezTo>
                    <a:cubicBezTo>
                      <a:pt x="15" y="74"/>
                      <a:pt x="15" y="74"/>
                      <a:pt x="15" y="74"/>
                    </a:cubicBezTo>
                    <a:cubicBezTo>
                      <a:pt x="3" y="80"/>
                      <a:pt x="0" y="95"/>
                      <a:pt x="6" y="106"/>
                    </a:cubicBezTo>
                    <a:cubicBezTo>
                      <a:pt x="11" y="114"/>
                      <a:pt x="19" y="118"/>
                      <a:pt x="27" y="118"/>
                    </a:cubicBezTo>
                    <a:close/>
                    <a:moveTo>
                      <a:pt x="27" y="118"/>
                    </a:moveTo>
                    <a:cubicBezTo>
                      <a:pt x="27" y="118"/>
                      <a:pt x="27" y="118"/>
                      <a:pt x="27" y="11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" name="Freeform 17"/>
              <p:cNvSpPr>
                <a:spLocks noEditPoints="1"/>
              </p:cNvSpPr>
              <p:nvPr/>
            </p:nvSpPr>
            <p:spPr bwMode="auto">
              <a:xfrm>
                <a:off x="7993726" y="3132975"/>
                <a:ext cx="142311" cy="99951"/>
              </a:xfrm>
              <a:custGeom>
                <a:avLst/>
                <a:gdLst>
                  <a:gd name="T0" fmla="*/ 2147483646 w 171"/>
                  <a:gd name="T1" fmla="*/ 2147483646 h 119"/>
                  <a:gd name="T2" fmla="*/ 2147483646 w 171"/>
                  <a:gd name="T3" fmla="*/ 2147483646 h 119"/>
                  <a:gd name="T4" fmla="*/ 2147483646 w 171"/>
                  <a:gd name="T5" fmla="*/ 2147483646 h 119"/>
                  <a:gd name="T6" fmla="*/ 2147483646 w 171"/>
                  <a:gd name="T7" fmla="*/ 2147483646 h 119"/>
                  <a:gd name="T8" fmla="*/ 2147483646 w 171"/>
                  <a:gd name="T9" fmla="*/ 2147483646 h 119"/>
                  <a:gd name="T10" fmla="*/ 2147483646 w 171"/>
                  <a:gd name="T11" fmla="*/ 2147483646 h 119"/>
                  <a:gd name="T12" fmla="*/ 2147483646 w 171"/>
                  <a:gd name="T13" fmla="*/ 2147483646 h 119"/>
                  <a:gd name="T14" fmla="*/ 2147483646 w 171"/>
                  <a:gd name="T15" fmla="*/ 2147483646 h 119"/>
                  <a:gd name="T16" fmla="*/ 2147483646 w 171"/>
                  <a:gd name="T17" fmla="*/ 2147483646 h 119"/>
                  <a:gd name="T18" fmla="*/ 2147483646 w 171"/>
                  <a:gd name="T19" fmla="*/ 2147483646 h 1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1" h="119">
                    <a:moveTo>
                      <a:pt x="132" y="7"/>
                    </a:moveTo>
                    <a:cubicBezTo>
                      <a:pt x="15" y="74"/>
                      <a:pt x="15" y="74"/>
                      <a:pt x="15" y="74"/>
                    </a:cubicBezTo>
                    <a:cubicBezTo>
                      <a:pt x="4" y="80"/>
                      <a:pt x="0" y="95"/>
                      <a:pt x="7" y="107"/>
                    </a:cubicBezTo>
                    <a:cubicBezTo>
                      <a:pt x="11" y="114"/>
                      <a:pt x="19" y="119"/>
                      <a:pt x="28" y="119"/>
                    </a:cubicBezTo>
                    <a:cubicBezTo>
                      <a:pt x="32" y="119"/>
                      <a:pt x="36" y="118"/>
                      <a:pt x="39" y="115"/>
                    </a:cubicBezTo>
                    <a:cubicBezTo>
                      <a:pt x="156" y="48"/>
                      <a:pt x="156" y="48"/>
                      <a:pt x="156" y="48"/>
                    </a:cubicBezTo>
                    <a:cubicBezTo>
                      <a:pt x="167" y="42"/>
                      <a:pt x="171" y="27"/>
                      <a:pt x="165" y="15"/>
                    </a:cubicBezTo>
                    <a:cubicBezTo>
                      <a:pt x="158" y="4"/>
                      <a:pt x="143" y="0"/>
                      <a:pt x="132" y="7"/>
                    </a:cubicBezTo>
                    <a:close/>
                    <a:moveTo>
                      <a:pt x="132" y="7"/>
                    </a:moveTo>
                    <a:cubicBezTo>
                      <a:pt x="132" y="7"/>
                      <a:pt x="132" y="7"/>
                      <a:pt x="132" y="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" name="Freeform 18"/>
              <p:cNvSpPr>
                <a:spLocks noEditPoints="1"/>
              </p:cNvSpPr>
              <p:nvPr/>
            </p:nvSpPr>
            <p:spPr bwMode="auto">
              <a:xfrm>
                <a:off x="8595336" y="2526606"/>
                <a:ext cx="101379" cy="140883"/>
              </a:xfrm>
              <a:custGeom>
                <a:avLst/>
                <a:gdLst>
                  <a:gd name="T0" fmla="*/ 2147483646 w 122"/>
                  <a:gd name="T1" fmla="*/ 2147483646 h 168"/>
                  <a:gd name="T2" fmla="*/ 2147483646 w 122"/>
                  <a:gd name="T3" fmla="*/ 2147483646 h 168"/>
                  <a:gd name="T4" fmla="*/ 2147483646 w 122"/>
                  <a:gd name="T5" fmla="*/ 2147483646 h 168"/>
                  <a:gd name="T6" fmla="*/ 2147483646 w 122"/>
                  <a:gd name="T7" fmla="*/ 2147483646 h 168"/>
                  <a:gd name="T8" fmla="*/ 2147483646 w 122"/>
                  <a:gd name="T9" fmla="*/ 2147483646 h 168"/>
                  <a:gd name="T10" fmla="*/ 2147483646 w 122"/>
                  <a:gd name="T11" fmla="*/ 2147483646 h 168"/>
                  <a:gd name="T12" fmla="*/ 2147483646 w 122"/>
                  <a:gd name="T13" fmla="*/ 2147483646 h 168"/>
                  <a:gd name="T14" fmla="*/ 2147483646 w 122"/>
                  <a:gd name="T15" fmla="*/ 2147483646 h 168"/>
                  <a:gd name="T16" fmla="*/ 2147483646 w 122"/>
                  <a:gd name="T17" fmla="*/ 2147483646 h 168"/>
                  <a:gd name="T18" fmla="*/ 2147483646 w 122"/>
                  <a:gd name="T19" fmla="*/ 2147483646 h 16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2" h="168">
                    <a:moveTo>
                      <a:pt x="15" y="165"/>
                    </a:moveTo>
                    <a:cubicBezTo>
                      <a:pt x="19" y="167"/>
                      <a:pt x="23" y="168"/>
                      <a:pt x="27" y="168"/>
                    </a:cubicBezTo>
                    <a:cubicBezTo>
                      <a:pt x="36" y="168"/>
                      <a:pt x="44" y="164"/>
                      <a:pt x="48" y="156"/>
                    </a:cubicBezTo>
                    <a:cubicBezTo>
                      <a:pt x="115" y="39"/>
                      <a:pt x="115" y="39"/>
                      <a:pt x="115" y="39"/>
                    </a:cubicBezTo>
                    <a:cubicBezTo>
                      <a:pt x="122" y="28"/>
                      <a:pt x="118" y="13"/>
                      <a:pt x="107" y="7"/>
                    </a:cubicBezTo>
                    <a:cubicBezTo>
                      <a:pt x="95" y="0"/>
                      <a:pt x="80" y="4"/>
                      <a:pt x="74" y="15"/>
                    </a:cubicBezTo>
                    <a:cubicBezTo>
                      <a:pt x="7" y="132"/>
                      <a:pt x="7" y="132"/>
                      <a:pt x="7" y="132"/>
                    </a:cubicBezTo>
                    <a:cubicBezTo>
                      <a:pt x="0" y="143"/>
                      <a:pt x="4" y="158"/>
                      <a:pt x="15" y="165"/>
                    </a:cubicBezTo>
                    <a:close/>
                    <a:moveTo>
                      <a:pt x="15" y="165"/>
                    </a:moveTo>
                    <a:cubicBezTo>
                      <a:pt x="15" y="165"/>
                      <a:pt x="15" y="165"/>
                      <a:pt x="15" y="1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" name="Group 41"/>
            <p:cNvGrpSpPr>
              <a:grpSpLocks/>
            </p:cNvGrpSpPr>
            <p:nvPr/>
          </p:nvGrpSpPr>
          <p:grpSpPr bwMode="auto">
            <a:xfrm>
              <a:off x="3217522" y="4123577"/>
              <a:ext cx="885080" cy="1079188"/>
              <a:chOff x="5995988" y="2712903"/>
              <a:chExt cx="2457450" cy="2587625"/>
            </a:xfrm>
          </p:grpSpPr>
          <p:sp>
            <p:nvSpPr>
              <p:cNvPr id="31" name="Freeform 6"/>
              <p:cNvSpPr>
                <a:spLocks/>
              </p:cNvSpPr>
              <p:nvPr/>
            </p:nvSpPr>
            <p:spPr bwMode="auto">
              <a:xfrm>
                <a:off x="5995988" y="2712903"/>
                <a:ext cx="2457450" cy="2587625"/>
              </a:xfrm>
              <a:custGeom>
                <a:avLst/>
                <a:gdLst>
                  <a:gd name="T0" fmla="*/ 2147483646 w 771"/>
                  <a:gd name="T1" fmla="*/ 2147483646 h 812"/>
                  <a:gd name="T2" fmla="*/ 2147483646 w 771"/>
                  <a:gd name="T3" fmla="*/ 2147483646 h 812"/>
                  <a:gd name="T4" fmla="*/ 2147483646 w 771"/>
                  <a:gd name="T5" fmla="*/ 2147483646 h 812"/>
                  <a:gd name="T6" fmla="*/ 2147483646 w 771"/>
                  <a:gd name="T7" fmla="*/ 2147483646 h 812"/>
                  <a:gd name="T8" fmla="*/ 2147483646 w 771"/>
                  <a:gd name="T9" fmla="*/ 2147483646 h 812"/>
                  <a:gd name="T10" fmla="*/ 2147483646 w 771"/>
                  <a:gd name="T11" fmla="*/ 2147483646 h 812"/>
                  <a:gd name="T12" fmla="*/ 2147483646 w 771"/>
                  <a:gd name="T13" fmla="*/ 2147483646 h 812"/>
                  <a:gd name="T14" fmla="*/ 2147483646 w 771"/>
                  <a:gd name="T15" fmla="*/ 2147483646 h 812"/>
                  <a:gd name="T16" fmla="*/ 2147483646 w 771"/>
                  <a:gd name="T17" fmla="*/ 2147483646 h 812"/>
                  <a:gd name="T18" fmla="*/ 2147483646 w 771"/>
                  <a:gd name="T19" fmla="*/ 2147483646 h 812"/>
                  <a:gd name="T20" fmla="*/ 2147483646 w 771"/>
                  <a:gd name="T21" fmla="*/ 2147483646 h 812"/>
                  <a:gd name="T22" fmla="*/ 2147483646 w 771"/>
                  <a:gd name="T23" fmla="*/ 2147483646 h 812"/>
                  <a:gd name="T24" fmla="*/ 2147483646 w 771"/>
                  <a:gd name="T25" fmla="*/ 2147483646 h 812"/>
                  <a:gd name="T26" fmla="*/ 2147483646 w 771"/>
                  <a:gd name="T27" fmla="*/ 2147483646 h 812"/>
                  <a:gd name="T28" fmla="*/ 2147483646 w 771"/>
                  <a:gd name="T29" fmla="*/ 2147483646 h 812"/>
                  <a:gd name="T30" fmla="*/ 2147483646 w 771"/>
                  <a:gd name="T31" fmla="*/ 2147483646 h 812"/>
                  <a:gd name="T32" fmla="*/ 2147483646 w 771"/>
                  <a:gd name="T33" fmla="*/ 2147483646 h 812"/>
                  <a:gd name="T34" fmla="*/ 2147483646 w 771"/>
                  <a:gd name="T35" fmla="*/ 2147483646 h 812"/>
                  <a:gd name="T36" fmla="*/ 2147483646 w 771"/>
                  <a:gd name="T37" fmla="*/ 2147483646 h 812"/>
                  <a:gd name="T38" fmla="*/ 2147483646 w 771"/>
                  <a:gd name="T39" fmla="*/ 2147483646 h 812"/>
                  <a:gd name="T40" fmla="*/ 2147483646 w 771"/>
                  <a:gd name="T41" fmla="*/ 2147483646 h 812"/>
                  <a:gd name="T42" fmla="*/ 2147483646 w 771"/>
                  <a:gd name="T43" fmla="*/ 2147483646 h 812"/>
                  <a:gd name="T44" fmla="*/ 2147483646 w 771"/>
                  <a:gd name="T45" fmla="*/ 2147483646 h 812"/>
                  <a:gd name="T46" fmla="*/ 2147483646 w 771"/>
                  <a:gd name="T47" fmla="*/ 2147483646 h 812"/>
                  <a:gd name="T48" fmla="*/ 2147483646 w 771"/>
                  <a:gd name="T49" fmla="*/ 2147483646 h 812"/>
                  <a:gd name="T50" fmla="*/ 2147483646 w 771"/>
                  <a:gd name="T51" fmla="*/ 2147483646 h 812"/>
                  <a:gd name="T52" fmla="*/ 2147483646 w 771"/>
                  <a:gd name="T53" fmla="*/ 2147483646 h 812"/>
                  <a:gd name="T54" fmla="*/ 2147483646 w 771"/>
                  <a:gd name="T55" fmla="*/ 2147483646 h 812"/>
                  <a:gd name="T56" fmla="*/ 2147483646 w 771"/>
                  <a:gd name="T57" fmla="*/ 2147483646 h 812"/>
                  <a:gd name="T58" fmla="*/ 2147483646 w 771"/>
                  <a:gd name="T59" fmla="*/ 2147483646 h 812"/>
                  <a:gd name="T60" fmla="*/ 2147483646 w 771"/>
                  <a:gd name="T61" fmla="*/ 2147483646 h 812"/>
                  <a:gd name="T62" fmla="*/ 2147483646 w 771"/>
                  <a:gd name="T63" fmla="*/ 2147483646 h 81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771" h="812">
                    <a:moveTo>
                      <a:pt x="707" y="219"/>
                    </a:moveTo>
                    <a:cubicBezTo>
                      <a:pt x="736" y="265"/>
                      <a:pt x="754" y="315"/>
                      <a:pt x="760" y="369"/>
                    </a:cubicBezTo>
                    <a:cubicBezTo>
                      <a:pt x="771" y="467"/>
                      <a:pt x="746" y="557"/>
                      <a:pt x="685" y="634"/>
                    </a:cubicBezTo>
                    <a:cubicBezTo>
                      <a:pt x="561" y="789"/>
                      <a:pt x="347" y="812"/>
                      <a:pt x="197" y="707"/>
                    </a:cubicBezTo>
                    <a:cubicBezTo>
                      <a:pt x="31" y="591"/>
                      <a:pt x="0" y="374"/>
                      <a:pt x="97" y="220"/>
                    </a:cubicBezTo>
                    <a:cubicBezTo>
                      <a:pt x="203" y="52"/>
                      <a:pt x="424" y="0"/>
                      <a:pt x="594" y="106"/>
                    </a:cubicBezTo>
                    <a:cubicBezTo>
                      <a:pt x="580" y="120"/>
                      <a:pt x="566" y="134"/>
                      <a:pt x="552" y="147"/>
                    </a:cubicBezTo>
                    <a:cubicBezTo>
                      <a:pt x="538" y="141"/>
                      <a:pt x="523" y="134"/>
                      <a:pt x="509" y="128"/>
                    </a:cubicBezTo>
                    <a:cubicBezTo>
                      <a:pt x="491" y="121"/>
                      <a:pt x="473" y="116"/>
                      <a:pt x="454" y="113"/>
                    </a:cubicBezTo>
                    <a:cubicBezTo>
                      <a:pt x="427" y="108"/>
                      <a:pt x="399" y="107"/>
                      <a:pt x="372" y="110"/>
                    </a:cubicBezTo>
                    <a:cubicBezTo>
                      <a:pt x="325" y="115"/>
                      <a:pt x="281" y="130"/>
                      <a:pt x="241" y="155"/>
                    </a:cubicBezTo>
                    <a:cubicBezTo>
                      <a:pt x="203" y="179"/>
                      <a:pt x="171" y="211"/>
                      <a:pt x="147" y="249"/>
                    </a:cubicBezTo>
                    <a:cubicBezTo>
                      <a:pt x="134" y="270"/>
                      <a:pt x="123" y="293"/>
                      <a:pt x="115" y="317"/>
                    </a:cubicBezTo>
                    <a:cubicBezTo>
                      <a:pt x="110" y="333"/>
                      <a:pt x="106" y="350"/>
                      <a:pt x="103" y="366"/>
                    </a:cubicBezTo>
                    <a:cubicBezTo>
                      <a:pt x="99" y="394"/>
                      <a:pt x="99" y="422"/>
                      <a:pt x="102" y="450"/>
                    </a:cubicBezTo>
                    <a:cubicBezTo>
                      <a:pt x="105" y="477"/>
                      <a:pt x="113" y="503"/>
                      <a:pt x="124" y="528"/>
                    </a:cubicBezTo>
                    <a:cubicBezTo>
                      <a:pt x="143" y="574"/>
                      <a:pt x="171" y="612"/>
                      <a:pt x="209" y="643"/>
                    </a:cubicBezTo>
                    <a:cubicBezTo>
                      <a:pt x="235" y="665"/>
                      <a:pt x="263" y="682"/>
                      <a:pt x="295" y="694"/>
                    </a:cubicBezTo>
                    <a:cubicBezTo>
                      <a:pt x="315" y="701"/>
                      <a:pt x="336" y="707"/>
                      <a:pt x="357" y="710"/>
                    </a:cubicBezTo>
                    <a:cubicBezTo>
                      <a:pt x="384" y="714"/>
                      <a:pt x="412" y="715"/>
                      <a:pt x="439" y="711"/>
                    </a:cubicBezTo>
                    <a:cubicBezTo>
                      <a:pt x="464" y="708"/>
                      <a:pt x="488" y="702"/>
                      <a:pt x="512" y="693"/>
                    </a:cubicBezTo>
                    <a:cubicBezTo>
                      <a:pt x="538" y="683"/>
                      <a:pt x="563" y="669"/>
                      <a:pt x="585" y="652"/>
                    </a:cubicBezTo>
                    <a:cubicBezTo>
                      <a:pt x="607" y="635"/>
                      <a:pt x="627" y="615"/>
                      <a:pt x="644" y="592"/>
                    </a:cubicBezTo>
                    <a:cubicBezTo>
                      <a:pt x="657" y="575"/>
                      <a:pt x="668" y="556"/>
                      <a:pt x="677" y="536"/>
                    </a:cubicBezTo>
                    <a:cubicBezTo>
                      <a:pt x="686" y="519"/>
                      <a:pt x="692" y="501"/>
                      <a:pt x="696" y="482"/>
                    </a:cubicBezTo>
                    <a:cubicBezTo>
                      <a:pt x="700" y="465"/>
                      <a:pt x="703" y="449"/>
                      <a:pt x="704" y="432"/>
                    </a:cubicBezTo>
                    <a:cubicBezTo>
                      <a:pt x="704" y="413"/>
                      <a:pt x="704" y="393"/>
                      <a:pt x="702" y="374"/>
                    </a:cubicBezTo>
                    <a:cubicBezTo>
                      <a:pt x="701" y="361"/>
                      <a:pt x="698" y="347"/>
                      <a:pt x="695" y="334"/>
                    </a:cubicBezTo>
                    <a:cubicBezTo>
                      <a:pt x="689" y="310"/>
                      <a:pt x="679" y="286"/>
                      <a:pt x="666" y="264"/>
                    </a:cubicBezTo>
                    <a:cubicBezTo>
                      <a:pt x="665" y="262"/>
                      <a:pt x="665" y="260"/>
                      <a:pt x="667" y="258"/>
                    </a:cubicBezTo>
                    <a:cubicBezTo>
                      <a:pt x="680" y="246"/>
                      <a:pt x="691" y="234"/>
                      <a:pt x="703" y="222"/>
                    </a:cubicBezTo>
                    <a:cubicBezTo>
                      <a:pt x="704" y="221"/>
                      <a:pt x="705" y="220"/>
                      <a:pt x="707" y="2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7"/>
              <p:cNvSpPr>
                <a:spLocks/>
              </p:cNvSpPr>
              <p:nvPr/>
            </p:nvSpPr>
            <p:spPr bwMode="auto">
              <a:xfrm>
                <a:off x="6515101" y="3270116"/>
                <a:ext cx="1450975" cy="1435100"/>
              </a:xfrm>
              <a:custGeom>
                <a:avLst/>
                <a:gdLst>
                  <a:gd name="T0" fmla="*/ 2147483646 w 455"/>
                  <a:gd name="T1" fmla="*/ 2147483646 h 450"/>
                  <a:gd name="T2" fmla="*/ 2147483646 w 455"/>
                  <a:gd name="T3" fmla="*/ 2147483646 h 450"/>
                  <a:gd name="T4" fmla="*/ 2147483646 w 455"/>
                  <a:gd name="T5" fmla="*/ 2147483646 h 450"/>
                  <a:gd name="T6" fmla="*/ 2147483646 w 455"/>
                  <a:gd name="T7" fmla="*/ 2147483646 h 450"/>
                  <a:gd name="T8" fmla="*/ 2147483646 w 455"/>
                  <a:gd name="T9" fmla="*/ 2147483646 h 450"/>
                  <a:gd name="T10" fmla="*/ 2147483646 w 455"/>
                  <a:gd name="T11" fmla="*/ 2147483646 h 450"/>
                  <a:gd name="T12" fmla="*/ 2147483646 w 455"/>
                  <a:gd name="T13" fmla="*/ 2147483646 h 450"/>
                  <a:gd name="T14" fmla="*/ 2147483646 w 455"/>
                  <a:gd name="T15" fmla="*/ 2147483646 h 450"/>
                  <a:gd name="T16" fmla="*/ 2147483646 w 455"/>
                  <a:gd name="T17" fmla="*/ 2147483646 h 450"/>
                  <a:gd name="T18" fmla="*/ 2147483646 w 455"/>
                  <a:gd name="T19" fmla="*/ 2147483646 h 450"/>
                  <a:gd name="T20" fmla="*/ 2147483646 w 455"/>
                  <a:gd name="T21" fmla="*/ 2147483646 h 450"/>
                  <a:gd name="T22" fmla="*/ 2147483646 w 455"/>
                  <a:gd name="T23" fmla="*/ 2147483646 h 450"/>
                  <a:gd name="T24" fmla="*/ 2147483646 w 455"/>
                  <a:gd name="T25" fmla="*/ 2147483646 h 450"/>
                  <a:gd name="T26" fmla="*/ 2147483646 w 455"/>
                  <a:gd name="T27" fmla="*/ 2147483646 h 450"/>
                  <a:gd name="T28" fmla="*/ 2147483646 w 455"/>
                  <a:gd name="T29" fmla="*/ 2147483646 h 450"/>
                  <a:gd name="T30" fmla="*/ 2147483646 w 455"/>
                  <a:gd name="T31" fmla="*/ 2147483646 h 450"/>
                  <a:gd name="T32" fmla="*/ 2147483646 w 455"/>
                  <a:gd name="T33" fmla="*/ 2147483646 h 450"/>
                  <a:gd name="T34" fmla="*/ 2147483646 w 455"/>
                  <a:gd name="T35" fmla="*/ 2147483646 h 450"/>
                  <a:gd name="T36" fmla="*/ 2147483646 w 455"/>
                  <a:gd name="T37" fmla="*/ 2147483646 h 450"/>
                  <a:gd name="T38" fmla="*/ 2147483646 w 455"/>
                  <a:gd name="T39" fmla="*/ 2147483646 h 450"/>
                  <a:gd name="T40" fmla="*/ 2147483646 w 455"/>
                  <a:gd name="T41" fmla="*/ 2147483646 h 450"/>
                  <a:gd name="T42" fmla="*/ 2147483646 w 455"/>
                  <a:gd name="T43" fmla="*/ 2147483646 h 450"/>
                  <a:gd name="T44" fmla="*/ 2147483646 w 455"/>
                  <a:gd name="T45" fmla="*/ 2147483646 h 45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55" h="450">
                    <a:moveTo>
                      <a:pt x="350" y="54"/>
                    </a:moveTo>
                    <a:cubicBezTo>
                      <a:pt x="337" y="67"/>
                      <a:pt x="324" y="80"/>
                      <a:pt x="311" y="93"/>
                    </a:cubicBezTo>
                    <a:cubicBezTo>
                      <a:pt x="310" y="94"/>
                      <a:pt x="307" y="95"/>
                      <a:pt x="305" y="94"/>
                    </a:cubicBezTo>
                    <a:cubicBezTo>
                      <a:pt x="292" y="87"/>
                      <a:pt x="277" y="83"/>
                      <a:pt x="262" y="81"/>
                    </a:cubicBezTo>
                    <a:cubicBezTo>
                      <a:pt x="244" y="79"/>
                      <a:pt x="227" y="79"/>
                      <a:pt x="210" y="82"/>
                    </a:cubicBezTo>
                    <a:cubicBezTo>
                      <a:pt x="187" y="87"/>
                      <a:pt x="166" y="96"/>
                      <a:pt x="148" y="109"/>
                    </a:cubicBezTo>
                    <a:cubicBezTo>
                      <a:pt x="129" y="123"/>
                      <a:pt x="114" y="140"/>
                      <a:pt x="103" y="160"/>
                    </a:cubicBezTo>
                    <a:cubicBezTo>
                      <a:pt x="93" y="178"/>
                      <a:pt x="87" y="196"/>
                      <a:pt x="84" y="216"/>
                    </a:cubicBezTo>
                    <a:cubicBezTo>
                      <a:pt x="81" y="239"/>
                      <a:pt x="83" y="261"/>
                      <a:pt x="90" y="283"/>
                    </a:cubicBezTo>
                    <a:cubicBezTo>
                      <a:pt x="101" y="319"/>
                      <a:pt x="123" y="347"/>
                      <a:pt x="154" y="367"/>
                    </a:cubicBezTo>
                    <a:cubicBezTo>
                      <a:pt x="176" y="381"/>
                      <a:pt x="199" y="389"/>
                      <a:pt x="225" y="392"/>
                    </a:cubicBezTo>
                    <a:cubicBezTo>
                      <a:pt x="252" y="394"/>
                      <a:pt x="277" y="390"/>
                      <a:pt x="302" y="379"/>
                    </a:cubicBezTo>
                    <a:cubicBezTo>
                      <a:pt x="327" y="368"/>
                      <a:pt x="348" y="352"/>
                      <a:pt x="364" y="330"/>
                    </a:cubicBezTo>
                    <a:cubicBezTo>
                      <a:pt x="377" y="313"/>
                      <a:pt x="386" y="294"/>
                      <a:pt x="391" y="273"/>
                    </a:cubicBezTo>
                    <a:cubicBezTo>
                      <a:pt x="395" y="256"/>
                      <a:pt x="397" y="240"/>
                      <a:pt x="395" y="223"/>
                    </a:cubicBezTo>
                    <a:cubicBezTo>
                      <a:pt x="394" y="204"/>
                      <a:pt x="389" y="185"/>
                      <a:pt x="380" y="167"/>
                    </a:cubicBezTo>
                    <a:cubicBezTo>
                      <a:pt x="394" y="153"/>
                      <a:pt x="408" y="139"/>
                      <a:pt x="422" y="125"/>
                    </a:cubicBezTo>
                    <a:cubicBezTo>
                      <a:pt x="444" y="161"/>
                      <a:pt x="455" y="200"/>
                      <a:pt x="453" y="242"/>
                    </a:cubicBezTo>
                    <a:cubicBezTo>
                      <a:pt x="452" y="283"/>
                      <a:pt x="441" y="320"/>
                      <a:pt x="418" y="354"/>
                    </a:cubicBezTo>
                    <a:cubicBezTo>
                      <a:pt x="374" y="418"/>
                      <a:pt x="312" y="450"/>
                      <a:pt x="235" y="450"/>
                    </a:cubicBezTo>
                    <a:cubicBezTo>
                      <a:pt x="176" y="450"/>
                      <a:pt x="125" y="427"/>
                      <a:pt x="85" y="385"/>
                    </a:cubicBezTo>
                    <a:cubicBezTo>
                      <a:pt x="0" y="295"/>
                      <a:pt x="6" y="160"/>
                      <a:pt x="95" y="78"/>
                    </a:cubicBezTo>
                    <a:cubicBezTo>
                      <a:pt x="179" y="0"/>
                      <a:pt x="293" y="14"/>
                      <a:pt x="350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Freeform 8"/>
              <p:cNvSpPr>
                <a:spLocks/>
              </p:cNvSpPr>
              <p:nvPr/>
            </p:nvSpPr>
            <p:spPr bwMode="auto">
              <a:xfrm>
                <a:off x="7040563" y="2874828"/>
                <a:ext cx="1381125" cy="1384300"/>
              </a:xfrm>
              <a:custGeom>
                <a:avLst/>
                <a:gdLst>
                  <a:gd name="T0" fmla="*/ 2147483646 w 433"/>
                  <a:gd name="T1" fmla="*/ 0 h 434"/>
                  <a:gd name="T2" fmla="*/ 2147483646 w 433"/>
                  <a:gd name="T3" fmla="*/ 2147483646 h 434"/>
                  <a:gd name="T4" fmla="*/ 2147483646 w 433"/>
                  <a:gd name="T5" fmla="*/ 2147483646 h 434"/>
                  <a:gd name="T6" fmla="*/ 2147483646 w 433"/>
                  <a:gd name="T7" fmla="*/ 2147483646 h 434"/>
                  <a:gd name="T8" fmla="*/ 2147483646 w 433"/>
                  <a:gd name="T9" fmla="*/ 2147483646 h 434"/>
                  <a:gd name="T10" fmla="*/ 2147483646 w 433"/>
                  <a:gd name="T11" fmla="*/ 2147483646 h 434"/>
                  <a:gd name="T12" fmla="*/ 2147483646 w 433"/>
                  <a:gd name="T13" fmla="*/ 2147483646 h 434"/>
                  <a:gd name="T14" fmla="*/ 2147483646 w 433"/>
                  <a:gd name="T15" fmla="*/ 2147483646 h 434"/>
                  <a:gd name="T16" fmla="*/ 2147483646 w 433"/>
                  <a:gd name="T17" fmla="*/ 2147483646 h 434"/>
                  <a:gd name="T18" fmla="*/ 2147483646 w 433"/>
                  <a:gd name="T19" fmla="*/ 2147483646 h 434"/>
                  <a:gd name="T20" fmla="*/ 2147483646 w 433"/>
                  <a:gd name="T21" fmla="*/ 2147483646 h 434"/>
                  <a:gd name="T22" fmla="*/ 2147483646 w 433"/>
                  <a:gd name="T23" fmla="*/ 2147483646 h 434"/>
                  <a:gd name="T24" fmla="*/ 2147483646 w 433"/>
                  <a:gd name="T25" fmla="*/ 2147483646 h 434"/>
                  <a:gd name="T26" fmla="*/ 2147483646 w 433"/>
                  <a:gd name="T27" fmla="*/ 2147483646 h 434"/>
                  <a:gd name="T28" fmla="*/ 2147483646 w 433"/>
                  <a:gd name="T29" fmla="*/ 2147483646 h 434"/>
                  <a:gd name="T30" fmla="*/ 2147483646 w 433"/>
                  <a:gd name="T31" fmla="*/ 2147483646 h 434"/>
                  <a:gd name="T32" fmla="*/ 2147483646 w 433"/>
                  <a:gd name="T33" fmla="*/ 2147483646 h 434"/>
                  <a:gd name="T34" fmla="*/ 2147483646 w 433"/>
                  <a:gd name="T35" fmla="*/ 2147483646 h 434"/>
                  <a:gd name="T36" fmla="*/ 2147483646 w 433"/>
                  <a:gd name="T37" fmla="*/ 2147483646 h 434"/>
                  <a:gd name="T38" fmla="*/ 2147483646 w 433"/>
                  <a:gd name="T39" fmla="*/ 2147483646 h 434"/>
                  <a:gd name="T40" fmla="*/ 2147483646 w 433"/>
                  <a:gd name="T41" fmla="*/ 2147483646 h 434"/>
                  <a:gd name="T42" fmla="*/ 2147483646 w 433"/>
                  <a:gd name="T43" fmla="*/ 2147483646 h 434"/>
                  <a:gd name="T44" fmla="*/ 2147483646 w 433"/>
                  <a:gd name="T45" fmla="*/ 2147483646 h 434"/>
                  <a:gd name="T46" fmla="*/ 2147483646 w 433"/>
                  <a:gd name="T47" fmla="*/ 2147483646 h 434"/>
                  <a:gd name="T48" fmla="*/ 2147483646 w 433"/>
                  <a:gd name="T49" fmla="*/ 2147483646 h 434"/>
                  <a:gd name="T50" fmla="*/ 2147483646 w 433"/>
                  <a:gd name="T51" fmla="*/ 2147483646 h 434"/>
                  <a:gd name="T52" fmla="*/ 2147483646 w 433"/>
                  <a:gd name="T53" fmla="*/ 0 h 43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33" h="434">
                    <a:moveTo>
                      <a:pt x="363" y="0"/>
                    </a:moveTo>
                    <a:cubicBezTo>
                      <a:pt x="363" y="24"/>
                      <a:pt x="363" y="47"/>
                      <a:pt x="363" y="71"/>
                    </a:cubicBezTo>
                    <a:cubicBezTo>
                      <a:pt x="386" y="71"/>
                      <a:pt x="409" y="71"/>
                      <a:pt x="432" y="71"/>
                    </a:cubicBezTo>
                    <a:cubicBezTo>
                      <a:pt x="432" y="72"/>
                      <a:pt x="432" y="73"/>
                      <a:pt x="433" y="73"/>
                    </a:cubicBezTo>
                    <a:cubicBezTo>
                      <a:pt x="424" y="81"/>
                      <a:pt x="416" y="90"/>
                      <a:pt x="408" y="98"/>
                    </a:cubicBezTo>
                    <a:cubicBezTo>
                      <a:pt x="373" y="133"/>
                      <a:pt x="338" y="168"/>
                      <a:pt x="303" y="203"/>
                    </a:cubicBezTo>
                    <a:cubicBezTo>
                      <a:pt x="300" y="206"/>
                      <a:pt x="297" y="208"/>
                      <a:pt x="292" y="207"/>
                    </a:cubicBezTo>
                    <a:cubicBezTo>
                      <a:pt x="282" y="207"/>
                      <a:pt x="272" y="207"/>
                      <a:pt x="262" y="208"/>
                    </a:cubicBezTo>
                    <a:cubicBezTo>
                      <a:pt x="260" y="208"/>
                      <a:pt x="256" y="209"/>
                      <a:pt x="255" y="210"/>
                    </a:cubicBezTo>
                    <a:cubicBezTo>
                      <a:pt x="228" y="237"/>
                      <a:pt x="202" y="263"/>
                      <a:pt x="176" y="289"/>
                    </a:cubicBezTo>
                    <a:cubicBezTo>
                      <a:pt x="164" y="301"/>
                      <a:pt x="152" y="313"/>
                      <a:pt x="141" y="325"/>
                    </a:cubicBezTo>
                    <a:cubicBezTo>
                      <a:pt x="140" y="326"/>
                      <a:pt x="139" y="328"/>
                      <a:pt x="140" y="330"/>
                    </a:cubicBezTo>
                    <a:cubicBezTo>
                      <a:pt x="143" y="338"/>
                      <a:pt x="145" y="346"/>
                      <a:pt x="146" y="354"/>
                    </a:cubicBezTo>
                    <a:cubicBezTo>
                      <a:pt x="148" y="379"/>
                      <a:pt x="139" y="399"/>
                      <a:pt x="121" y="415"/>
                    </a:cubicBezTo>
                    <a:cubicBezTo>
                      <a:pt x="105" y="428"/>
                      <a:pt x="87" y="434"/>
                      <a:pt x="67" y="432"/>
                    </a:cubicBezTo>
                    <a:cubicBezTo>
                      <a:pt x="43" y="429"/>
                      <a:pt x="25" y="417"/>
                      <a:pt x="12" y="397"/>
                    </a:cubicBezTo>
                    <a:cubicBezTo>
                      <a:pt x="2" y="380"/>
                      <a:pt x="0" y="361"/>
                      <a:pt x="4" y="342"/>
                    </a:cubicBezTo>
                    <a:cubicBezTo>
                      <a:pt x="10" y="320"/>
                      <a:pt x="24" y="303"/>
                      <a:pt x="46" y="294"/>
                    </a:cubicBezTo>
                    <a:cubicBezTo>
                      <a:pt x="66" y="285"/>
                      <a:pt x="86" y="286"/>
                      <a:pt x="105" y="295"/>
                    </a:cubicBezTo>
                    <a:cubicBezTo>
                      <a:pt x="107" y="295"/>
                      <a:pt x="109" y="294"/>
                      <a:pt x="110" y="293"/>
                    </a:cubicBezTo>
                    <a:cubicBezTo>
                      <a:pt x="137" y="267"/>
                      <a:pt x="164" y="240"/>
                      <a:pt x="191" y="213"/>
                    </a:cubicBezTo>
                    <a:cubicBezTo>
                      <a:pt x="202" y="202"/>
                      <a:pt x="212" y="191"/>
                      <a:pt x="223" y="181"/>
                    </a:cubicBezTo>
                    <a:cubicBezTo>
                      <a:pt x="226" y="178"/>
                      <a:pt x="227" y="175"/>
                      <a:pt x="227" y="171"/>
                    </a:cubicBezTo>
                    <a:cubicBezTo>
                      <a:pt x="227" y="162"/>
                      <a:pt x="227" y="152"/>
                      <a:pt x="227" y="143"/>
                    </a:cubicBezTo>
                    <a:cubicBezTo>
                      <a:pt x="226" y="138"/>
                      <a:pt x="228" y="135"/>
                      <a:pt x="231" y="131"/>
                    </a:cubicBezTo>
                    <a:cubicBezTo>
                      <a:pt x="274" y="88"/>
                      <a:pt x="317" y="45"/>
                      <a:pt x="360" y="3"/>
                    </a:cubicBezTo>
                    <a:cubicBezTo>
                      <a:pt x="361" y="2"/>
                      <a:pt x="362" y="1"/>
                      <a:pt x="36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" name="Group 45"/>
            <p:cNvGrpSpPr>
              <a:grpSpLocks/>
            </p:cNvGrpSpPr>
            <p:nvPr/>
          </p:nvGrpSpPr>
          <p:grpSpPr bwMode="auto">
            <a:xfrm>
              <a:off x="1476400" y="4206343"/>
              <a:ext cx="768164" cy="889512"/>
              <a:chOff x="5757333" y="2943779"/>
              <a:chExt cx="795498" cy="795498"/>
            </a:xfrm>
          </p:grpSpPr>
          <p:grpSp>
            <p:nvGrpSpPr>
              <p:cNvPr id="27" name="Group 46">
                <a:extLst/>
              </p:cNvPr>
              <p:cNvGrpSpPr/>
              <p:nvPr/>
            </p:nvGrpSpPr>
            <p:grpSpPr>
              <a:xfrm>
                <a:off x="5995774" y="3294766"/>
                <a:ext cx="449165" cy="265293"/>
                <a:chOff x="7175537" y="4438243"/>
                <a:chExt cx="347387" cy="205179"/>
              </a:xfrm>
              <a:solidFill>
                <a:srgbClr val="00B050"/>
              </a:solidFill>
            </p:grpSpPr>
            <p:sp>
              <p:nvSpPr>
                <p:cNvPr id="29" name="Rectangle: Rounded Corners 48">
                  <a:extLst/>
                </p:cNvPr>
                <p:cNvSpPr/>
                <p:nvPr/>
              </p:nvSpPr>
              <p:spPr>
                <a:xfrm rot="2700000">
                  <a:off x="7120649" y="4493131"/>
                  <a:ext cx="205179" cy="95403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0" name="Rectangle: Rounded Corners 49">
                  <a:extLst/>
                </p:cNvPr>
                <p:cNvSpPr/>
                <p:nvPr/>
              </p:nvSpPr>
              <p:spPr>
                <a:xfrm rot="8100000">
                  <a:off x="7183297" y="4445598"/>
                  <a:ext cx="339627" cy="9540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28" name="Oval 47">
                <a:extLst/>
              </p:cNvPr>
              <p:cNvSpPr/>
              <p:nvPr/>
            </p:nvSpPr>
            <p:spPr>
              <a:xfrm>
                <a:off x="5756770" y="2944386"/>
                <a:ext cx="795691" cy="794964"/>
              </a:xfrm>
              <a:prstGeom prst="ellipse">
                <a:avLst/>
              </a:prstGeom>
              <a:noFill/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22" name="Group 50"/>
            <p:cNvGrpSpPr>
              <a:grpSpLocks/>
            </p:cNvGrpSpPr>
            <p:nvPr/>
          </p:nvGrpSpPr>
          <p:grpSpPr bwMode="auto">
            <a:xfrm>
              <a:off x="5046165" y="4160876"/>
              <a:ext cx="846957" cy="876651"/>
              <a:chOff x="5418138" y="4568825"/>
              <a:chExt cx="568325" cy="508001"/>
            </a:xfrm>
          </p:grpSpPr>
          <p:sp>
            <p:nvSpPr>
              <p:cNvPr id="23" name="Freeform 5"/>
              <p:cNvSpPr>
                <a:spLocks/>
              </p:cNvSpPr>
              <p:nvPr/>
            </p:nvSpPr>
            <p:spPr bwMode="auto">
              <a:xfrm>
                <a:off x="5795963" y="4730750"/>
                <a:ext cx="128588" cy="346075"/>
              </a:xfrm>
              <a:custGeom>
                <a:avLst/>
                <a:gdLst>
                  <a:gd name="T0" fmla="*/ 2147483646 w 40"/>
                  <a:gd name="T1" fmla="*/ 0 h 107"/>
                  <a:gd name="T2" fmla="*/ 2147483646 w 40"/>
                  <a:gd name="T3" fmla="*/ 2147483646 h 107"/>
                  <a:gd name="T4" fmla="*/ 0 w 40"/>
                  <a:gd name="T5" fmla="*/ 2147483646 h 107"/>
                  <a:gd name="T6" fmla="*/ 0 w 40"/>
                  <a:gd name="T7" fmla="*/ 2147483646 h 107"/>
                  <a:gd name="T8" fmla="*/ 0 w 40"/>
                  <a:gd name="T9" fmla="*/ 2147483646 h 107"/>
                  <a:gd name="T10" fmla="*/ 2147483646 w 40"/>
                  <a:gd name="T11" fmla="*/ 2147483646 h 107"/>
                  <a:gd name="T12" fmla="*/ 2147483646 w 40"/>
                  <a:gd name="T13" fmla="*/ 0 h 1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" h="107">
                    <a:moveTo>
                      <a:pt x="40" y="0"/>
                    </a:moveTo>
                    <a:cubicBezTo>
                      <a:pt x="40" y="107"/>
                      <a:pt x="40" y="107"/>
                      <a:pt x="40" y="107"/>
                    </a:cubicBezTo>
                    <a:cubicBezTo>
                      <a:pt x="40" y="107"/>
                      <a:pt x="14" y="107"/>
                      <a:pt x="0" y="107"/>
                    </a:cubicBezTo>
                    <a:cubicBezTo>
                      <a:pt x="0" y="106"/>
                      <a:pt x="0" y="104"/>
                      <a:pt x="0" y="103"/>
                    </a:cubicBezTo>
                    <a:cubicBezTo>
                      <a:pt x="0" y="82"/>
                      <a:pt x="0" y="62"/>
                      <a:pt x="0" y="41"/>
                    </a:cubicBezTo>
                    <a:cubicBezTo>
                      <a:pt x="0" y="39"/>
                      <a:pt x="1" y="36"/>
                      <a:pt x="3" y="35"/>
                    </a:cubicBezTo>
                    <a:cubicBezTo>
                      <a:pt x="14" y="24"/>
                      <a:pt x="40" y="0"/>
                      <a:pt x="4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6"/>
              <p:cNvSpPr>
                <a:spLocks/>
              </p:cNvSpPr>
              <p:nvPr/>
            </p:nvSpPr>
            <p:spPr bwMode="auto">
              <a:xfrm>
                <a:off x="5418138" y="4568825"/>
                <a:ext cx="568325" cy="323850"/>
              </a:xfrm>
              <a:custGeom>
                <a:avLst/>
                <a:gdLst>
                  <a:gd name="T0" fmla="*/ 2147483646 w 176"/>
                  <a:gd name="T1" fmla="*/ 2147483646 h 100"/>
                  <a:gd name="T2" fmla="*/ 2147483646 w 176"/>
                  <a:gd name="T3" fmla="*/ 2147483646 h 100"/>
                  <a:gd name="T4" fmla="*/ 2147483646 w 176"/>
                  <a:gd name="T5" fmla="*/ 2147483646 h 100"/>
                  <a:gd name="T6" fmla="*/ 2147483646 w 176"/>
                  <a:gd name="T7" fmla="*/ 2147483646 h 100"/>
                  <a:gd name="T8" fmla="*/ 2147483646 w 176"/>
                  <a:gd name="T9" fmla="*/ 2147483646 h 100"/>
                  <a:gd name="T10" fmla="*/ 2147483646 w 176"/>
                  <a:gd name="T11" fmla="*/ 2147483646 h 100"/>
                  <a:gd name="T12" fmla="*/ 2147483646 w 176"/>
                  <a:gd name="T13" fmla="*/ 2147483646 h 100"/>
                  <a:gd name="T14" fmla="*/ 2147483646 w 176"/>
                  <a:gd name="T15" fmla="*/ 2147483646 h 100"/>
                  <a:gd name="T16" fmla="*/ 2147483646 w 176"/>
                  <a:gd name="T17" fmla="*/ 2147483646 h 100"/>
                  <a:gd name="T18" fmla="*/ 2147483646 w 176"/>
                  <a:gd name="T19" fmla="*/ 2147483646 h 100"/>
                  <a:gd name="T20" fmla="*/ 2147483646 w 176"/>
                  <a:gd name="T21" fmla="*/ 2147483646 h 100"/>
                  <a:gd name="T22" fmla="*/ 2147483646 w 176"/>
                  <a:gd name="T23" fmla="*/ 2147483646 h 100"/>
                  <a:gd name="T24" fmla="*/ 2147483646 w 176"/>
                  <a:gd name="T25" fmla="*/ 2147483646 h 100"/>
                  <a:gd name="T26" fmla="*/ 2147483646 w 176"/>
                  <a:gd name="T27" fmla="*/ 2147483646 h 100"/>
                  <a:gd name="T28" fmla="*/ 2147483646 w 176"/>
                  <a:gd name="T29" fmla="*/ 2147483646 h 100"/>
                  <a:gd name="T30" fmla="*/ 2147483646 w 176"/>
                  <a:gd name="T31" fmla="*/ 2147483646 h 100"/>
                  <a:gd name="T32" fmla="*/ 2147483646 w 176"/>
                  <a:gd name="T33" fmla="*/ 2147483646 h 100"/>
                  <a:gd name="T34" fmla="*/ 2147483646 w 176"/>
                  <a:gd name="T35" fmla="*/ 2147483646 h 100"/>
                  <a:gd name="T36" fmla="*/ 2147483646 w 176"/>
                  <a:gd name="T37" fmla="*/ 2147483646 h 100"/>
                  <a:gd name="T38" fmla="*/ 2147483646 w 176"/>
                  <a:gd name="T39" fmla="*/ 2147483646 h 100"/>
                  <a:gd name="T40" fmla="*/ 2147483646 w 176"/>
                  <a:gd name="T41" fmla="*/ 2147483646 h 1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76" h="100">
                    <a:moveTo>
                      <a:pt x="81" y="80"/>
                    </a:moveTo>
                    <a:cubicBezTo>
                      <a:pt x="102" y="60"/>
                      <a:pt x="122" y="41"/>
                      <a:pt x="143" y="22"/>
                    </a:cubicBezTo>
                    <a:cubicBezTo>
                      <a:pt x="141" y="20"/>
                      <a:pt x="140" y="19"/>
                      <a:pt x="139" y="17"/>
                    </a:cubicBezTo>
                    <a:cubicBezTo>
                      <a:pt x="135" y="14"/>
                      <a:pt x="136" y="10"/>
                      <a:pt x="141" y="8"/>
                    </a:cubicBezTo>
                    <a:cubicBezTo>
                      <a:pt x="150" y="6"/>
                      <a:pt x="159" y="3"/>
                      <a:pt x="168" y="1"/>
                    </a:cubicBezTo>
                    <a:cubicBezTo>
                      <a:pt x="173" y="0"/>
                      <a:pt x="176" y="3"/>
                      <a:pt x="175" y="9"/>
                    </a:cubicBezTo>
                    <a:cubicBezTo>
                      <a:pt x="173" y="17"/>
                      <a:pt x="170" y="26"/>
                      <a:pt x="168" y="34"/>
                    </a:cubicBezTo>
                    <a:cubicBezTo>
                      <a:pt x="166" y="40"/>
                      <a:pt x="163" y="41"/>
                      <a:pt x="158" y="37"/>
                    </a:cubicBezTo>
                    <a:cubicBezTo>
                      <a:pt x="157" y="35"/>
                      <a:pt x="155" y="33"/>
                      <a:pt x="154" y="31"/>
                    </a:cubicBezTo>
                    <a:cubicBezTo>
                      <a:pt x="147" y="38"/>
                      <a:pt x="140" y="44"/>
                      <a:pt x="134" y="49"/>
                    </a:cubicBezTo>
                    <a:cubicBezTo>
                      <a:pt x="117" y="65"/>
                      <a:pt x="100" y="80"/>
                      <a:pt x="84" y="96"/>
                    </a:cubicBezTo>
                    <a:cubicBezTo>
                      <a:pt x="81" y="99"/>
                      <a:pt x="79" y="98"/>
                      <a:pt x="77" y="96"/>
                    </a:cubicBezTo>
                    <a:cubicBezTo>
                      <a:pt x="68" y="87"/>
                      <a:pt x="59" y="78"/>
                      <a:pt x="51" y="70"/>
                    </a:cubicBezTo>
                    <a:cubicBezTo>
                      <a:pt x="48" y="67"/>
                      <a:pt x="47" y="67"/>
                      <a:pt x="44" y="69"/>
                    </a:cubicBezTo>
                    <a:cubicBezTo>
                      <a:pt x="33" y="80"/>
                      <a:pt x="21" y="90"/>
                      <a:pt x="10" y="100"/>
                    </a:cubicBezTo>
                    <a:cubicBezTo>
                      <a:pt x="9" y="100"/>
                      <a:pt x="9" y="100"/>
                      <a:pt x="9" y="100"/>
                    </a:cubicBezTo>
                    <a:cubicBezTo>
                      <a:pt x="0" y="90"/>
                      <a:pt x="0" y="90"/>
                      <a:pt x="10" y="82"/>
                    </a:cubicBezTo>
                    <a:cubicBezTo>
                      <a:pt x="21" y="71"/>
                      <a:pt x="33" y="61"/>
                      <a:pt x="45" y="50"/>
                    </a:cubicBezTo>
                    <a:cubicBezTo>
                      <a:pt x="47" y="48"/>
                      <a:pt x="49" y="48"/>
                      <a:pt x="51" y="50"/>
                    </a:cubicBezTo>
                    <a:cubicBezTo>
                      <a:pt x="60" y="60"/>
                      <a:pt x="70" y="69"/>
                      <a:pt x="79" y="78"/>
                    </a:cubicBezTo>
                    <a:cubicBezTo>
                      <a:pt x="80" y="79"/>
                      <a:pt x="80" y="79"/>
                      <a:pt x="81" y="8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7"/>
              <p:cNvSpPr>
                <a:spLocks/>
              </p:cNvSpPr>
              <p:nvPr/>
            </p:nvSpPr>
            <p:spPr bwMode="auto">
              <a:xfrm>
                <a:off x="5449888" y="4856163"/>
                <a:ext cx="130175" cy="220663"/>
              </a:xfrm>
              <a:custGeom>
                <a:avLst/>
                <a:gdLst>
                  <a:gd name="T0" fmla="*/ 2147483646 w 40"/>
                  <a:gd name="T1" fmla="*/ 0 h 68"/>
                  <a:gd name="T2" fmla="*/ 2147483646 w 40"/>
                  <a:gd name="T3" fmla="*/ 2147483646 h 68"/>
                  <a:gd name="T4" fmla="*/ 2147483646 w 40"/>
                  <a:gd name="T5" fmla="*/ 2147483646 h 68"/>
                  <a:gd name="T6" fmla="*/ 2147483646 w 40"/>
                  <a:gd name="T7" fmla="*/ 2147483646 h 68"/>
                  <a:gd name="T8" fmla="*/ 0 w 40"/>
                  <a:gd name="T9" fmla="*/ 2147483646 h 68"/>
                  <a:gd name="T10" fmla="*/ 0 w 40"/>
                  <a:gd name="T11" fmla="*/ 2147483646 h 68"/>
                  <a:gd name="T12" fmla="*/ 2147483646 w 40"/>
                  <a:gd name="T13" fmla="*/ 2147483646 h 68"/>
                  <a:gd name="T14" fmla="*/ 2147483646 w 40"/>
                  <a:gd name="T15" fmla="*/ 0 h 6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0" h="68">
                    <a:moveTo>
                      <a:pt x="37" y="0"/>
                    </a:moveTo>
                    <a:cubicBezTo>
                      <a:pt x="40" y="2"/>
                      <a:pt x="40" y="2"/>
                      <a:pt x="40" y="2"/>
                    </a:cubicBezTo>
                    <a:cubicBezTo>
                      <a:pt x="40" y="24"/>
                      <a:pt x="40" y="46"/>
                      <a:pt x="40" y="67"/>
                    </a:cubicBezTo>
                    <a:cubicBezTo>
                      <a:pt x="40" y="67"/>
                      <a:pt x="40" y="68"/>
                      <a:pt x="40" y="68"/>
                    </a:cubicBezTo>
                    <a:cubicBezTo>
                      <a:pt x="27" y="68"/>
                      <a:pt x="14" y="68"/>
                      <a:pt x="0" y="68"/>
                    </a:cubicBezTo>
                    <a:cubicBezTo>
                      <a:pt x="0" y="57"/>
                      <a:pt x="0" y="45"/>
                      <a:pt x="0" y="34"/>
                    </a:cubicBezTo>
                    <a:cubicBezTo>
                      <a:pt x="0" y="33"/>
                      <a:pt x="1" y="32"/>
                      <a:pt x="1" y="32"/>
                    </a:cubicBezTo>
                    <a:cubicBezTo>
                      <a:pt x="13" y="21"/>
                      <a:pt x="37" y="0"/>
                      <a:pt x="3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8"/>
              <p:cNvSpPr>
                <a:spLocks/>
              </p:cNvSpPr>
              <p:nvPr/>
            </p:nvSpPr>
            <p:spPr bwMode="auto">
              <a:xfrm>
                <a:off x="5621338" y="4895850"/>
                <a:ext cx="128588" cy="180975"/>
              </a:xfrm>
              <a:custGeom>
                <a:avLst/>
                <a:gdLst>
                  <a:gd name="T0" fmla="*/ 2147483646 w 40"/>
                  <a:gd name="T1" fmla="*/ 0 h 56"/>
                  <a:gd name="T2" fmla="*/ 2147483646 w 40"/>
                  <a:gd name="T3" fmla="*/ 2147483646 h 56"/>
                  <a:gd name="T4" fmla="*/ 0 w 40"/>
                  <a:gd name="T5" fmla="*/ 2147483646 h 56"/>
                  <a:gd name="T6" fmla="*/ 0 w 40"/>
                  <a:gd name="T7" fmla="*/ 2147483646 h 56"/>
                  <a:gd name="T8" fmla="*/ 2147483646 w 40"/>
                  <a:gd name="T9" fmla="*/ 2147483646 h 56"/>
                  <a:gd name="T10" fmla="*/ 2147483646 w 40"/>
                  <a:gd name="T11" fmla="*/ 2147483646 h 56"/>
                  <a:gd name="T12" fmla="*/ 2147483646 w 40"/>
                  <a:gd name="T13" fmla="*/ 0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" h="56">
                    <a:moveTo>
                      <a:pt x="40" y="0"/>
                    </a:moveTo>
                    <a:cubicBezTo>
                      <a:pt x="40" y="19"/>
                      <a:pt x="40" y="37"/>
                      <a:pt x="40" y="56"/>
                    </a:cubicBezTo>
                    <a:cubicBezTo>
                      <a:pt x="27" y="56"/>
                      <a:pt x="14" y="56"/>
                      <a:pt x="0" y="56"/>
                    </a:cubicBezTo>
                    <a:cubicBezTo>
                      <a:pt x="0" y="39"/>
                      <a:pt x="0" y="2"/>
                      <a:pt x="0" y="2"/>
                    </a:cubicBezTo>
                    <a:cubicBezTo>
                      <a:pt x="0" y="2"/>
                      <a:pt x="10" y="12"/>
                      <a:pt x="14" y="17"/>
                    </a:cubicBezTo>
                    <a:cubicBezTo>
                      <a:pt x="16" y="19"/>
                      <a:pt x="18" y="20"/>
                      <a:pt x="21" y="17"/>
                    </a:cubicBezTo>
                    <a:cubicBezTo>
                      <a:pt x="27" y="11"/>
                      <a:pt x="33" y="6"/>
                      <a:pt x="4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7" name="Rectangle: Rounded Corners 124">
            <a:extLst/>
          </p:cNvPr>
          <p:cNvSpPr/>
          <p:nvPr/>
        </p:nvSpPr>
        <p:spPr bwMode="auto">
          <a:xfrm>
            <a:off x="1723694" y="2134212"/>
            <a:ext cx="1667654" cy="1670050"/>
          </a:xfrm>
          <a:prstGeom prst="roundRect">
            <a:avLst>
              <a:gd name="adj" fmla="val 1005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 eaLnBrk="1" hangingPunct="1">
              <a:defRPr/>
            </a:pPr>
            <a:r>
              <a:rPr lang="ru-RU" sz="1600" dirty="0" smtClean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адаптированная  </a:t>
            </a:r>
            <a:endParaRPr lang="ru-RU" sz="1600" dirty="0">
              <a:solidFill>
                <a:schemeClr val="bg1"/>
              </a:solidFill>
              <a:latin typeface="Noto Sans"/>
              <a:ea typeface="Noto Sans"/>
              <a:cs typeface="Noto Sans"/>
            </a:endParaRPr>
          </a:p>
        </p:txBody>
      </p:sp>
      <p:sp>
        <p:nvSpPr>
          <p:cNvPr id="59" name="Rectangle: Rounded Corners 125">
            <a:extLst/>
          </p:cNvPr>
          <p:cNvSpPr/>
          <p:nvPr/>
        </p:nvSpPr>
        <p:spPr bwMode="auto">
          <a:xfrm>
            <a:off x="1723694" y="4282787"/>
            <a:ext cx="1667654" cy="1670050"/>
          </a:xfrm>
          <a:prstGeom prst="roundRect">
            <a:avLst>
              <a:gd name="adj" fmla="val 1005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FF"/>
                </a:solidFill>
                <a:latin typeface="Calibri" panose="020F0502020204030204"/>
              </a:rPr>
              <a:t>Очно-</a:t>
            </a:r>
            <a:r>
              <a:rPr lang="ru-RU" dirty="0" err="1" smtClean="0">
                <a:solidFill>
                  <a:srgbClr val="FFFFFF"/>
                </a:solidFill>
                <a:latin typeface="Calibri" panose="020F0502020204030204"/>
              </a:rPr>
              <a:t>зоочная</a:t>
            </a:r>
            <a:endParaRPr lang="en-US" dirty="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715" y="3020499"/>
            <a:ext cx="615273" cy="615273"/>
          </a:xfrm>
          <a:prstGeom prst="rect">
            <a:avLst/>
          </a:prstGeom>
        </p:spPr>
      </p:pic>
      <p:sp>
        <p:nvSpPr>
          <p:cNvPr id="117" name="Rectangle: Rounded Corners 121">
            <a:extLst/>
          </p:cNvPr>
          <p:cNvSpPr/>
          <p:nvPr/>
        </p:nvSpPr>
        <p:spPr bwMode="auto">
          <a:xfrm>
            <a:off x="9355192" y="4180681"/>
            <a:ext cx="1667654" cy="1670050"/>
          </a:xfrm>
          <a:prstGeom prst="roundRect">
            <a:avLst>
              <a:gd name="adj" fmla="val 1005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 smtClean="0">
                <a:solidFill>
                  <a:srgbClr val="FFFFFF"/>
                </a:solidFill>
                <a:latin typeface="Calibri" panose="020F0502020204030204"/>
              </a:rPr>
              <a:t>Интенсивы</a:t>
            </a:r>
            <a:endParaRPr lang="en-US" sz="200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19" name="Rectangle: Rounded Corners 123">
            <a:extLst/>
          </p:cNvPr>
          <p:cNvSpPr/>
          <p:nvPr/>
        </p:nvSpPr>
        <p:spPr bwMode="auto">
          <a:xfrm>
            <a:off x="9267762" y="2085961"/>
            <a:ext cx="1667654" cy="1670050"/>
          </a:xfrm>
          <a:prstGeom prst="roundRect">
            <a:avLst>
              <a:gd name="adj" fmla="val 1005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88175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Заголовок 1"/>
          <p:cNvSpPr>
            <a:spLocks noGrp="1"/>
          </p:cNvSpPr>
          <p:nvPr>
            <p:ph type="title"/>
          </p:nvPr>
        </p:nvSpPr>
        <p:spPr>
          <a:xfrm>
            <a:off x="1058863" y="365125"/>
            <a:ext cx="10809287" cy="1325563"/>
          </a:xfrm>
        </p:spPr>
        <p:txBody>
          <a:bodyPr/>
          <a:lstStyle/>
          <a:p>
            <a:pPr eaLnBrk="1" hangingPunct="1"/>
            <a:r>
              <a:rPr lang="ru-RU" sz="3600" b="1" dirty="0"/>
              <a:t>Перспективные практики, технологии и методы</a:t>
            </a:r>
            <a:endParaRPr lang="ru-RU" altLang="ru-RU" sz="3600" b="1" dirty="0" smtClean="0"/>
          </a:p>
        </p:txBody>
      </p:sp>
      <p:sp>
        <p:nvSpPr>
          <p:cNvPr id="4" name="Шестиугольник 3"/>
          <p:cNvSpPr/>
          <p:nvPr/>
        </p:nvSpPr>
        <p:spPr>
          <a:xfrm>
            <a:off x="3158283" y="1603711"/>
            <a:ext cx="1540043" cy="129941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200" dirty="0" err="1"/>
              <a:t>краудсорсинг</a:t>
            </a:r>
            <a:endParaRPr lang="ru-RU" sz="1200" dirty="0"/>
          </a:p>
        </p:txBody>
      </p:sp>
      <p:sp>
        <p:nvSpPr>
          <p:cNvPr id="8" name="Шестиугольник 7"/>
          <p:cNvSpPr/>
          <p:nvPr/>
        </p:nvSpPr>
        <p:spPr>
          <a:xfrm>
            <a:off x="4430614" y="3453168"/>
            <a:ext cx="1540043" cy="129941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проектное</a:t>
            </a:r>
            <a:r>
              <a:rPr lang="ru-RU" sz="1400" dirty="0" smtClean="0"/>
              <a:t> </a:t>
            </a:r>
            <a:r>
              <a:rPr lang="ru-RU" sz="1400" dirty="0"/>
              <a:t>обучение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5662860" y="2838701"/>
            <a:ext cx="1540043" cy="129941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1400" dirty="0"/>
              <a:t>профессиональные пробы </a:t>
            </a:r>
          </a:p>
        </p:txBody>
      </p:sp>
      <p:sp>
        <p:nvSpPr>
          <p:cNvPr id="10" name="Шестиугольник 9"/>
          <p:cNvSpPr/>
          <p:nvPr/>
        </p:nvSpPr>
        <p:spPr>
          <a:xfrm>
            <a:off x="5666364" y="1549819"/>
            <a:ext cx="1540043" cy="129941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dirty="0" smtClean="0"/>
              <a:t> </a:t>
            </a:r>
            <a:r>
              <a:rPr lang="ru-RU" altLang="ru-RU" sz="1400" dirty="0"/>
              <a:t>командный метод</a:t>
            </a:r>
            <a:endParaRPr lang="ru-RU" sz="1400" dirty="0"/>
          </a:p>
        </p:txBody>
      </p:sp>
      <p:sp>
        <p:nvSpPr>
          <p:cNvPr id="12" name="Шестиугольник 11"/>
          <p:cNvSpPr/>
          <p:nvPr/>
        </p:nvSpPr>
        <p:spPr>
          <a:xfrm>
            <a:off x="6904119" y="2188996"/>
            <a:ext cx="1540043" cy="129941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наставничество</a:t>
            </a:r>
          </a:p>
        </p:txBody>
      </p:sp>
      <p:sp>
        <p:nvSpPr>
          <p:cNvPr id="13" name="Шестиугольник 12"/>
          <p:cNvSpPr/>
          <p:nvPr/>
        </p:nvSpPr>
        <p:spPr>
          <a:xfrm>
            <a:off x="6916151" y="3449304"/>
            <a:ext cx="1540043" cy="129941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дебаты</a:t>
            </a:r>
          </a:p>
        </p:txBody>
      </p:sp>
      <p:sp>
        <p:nvSpPr>
          <p:cNvPr id="14" name="Шестиугольник 13"/>
          <p:cNvSpPr/>
          <p:nvPr/>
        </p:nvSpPr>
        <p:spPr>
          <a:xfrm>
            <a:off x="4427615" y="2221206"/>
            <a:ext cx="1540043" cy="129941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кейс-метод</a:t>
            </a:r>
          </a:p>
        </p:txBody>
      </p:sp>
      <p:sp>
        <p:nvSpPr>
          <p:cNvPr id="15" name="Шестиугольник 14"/>
          <p:cNvSpPr/>
          <p:nvPr/>
        </p:nvSpPr>
        <p:spPr>
          <a:xfrm>
            <a:off x="7986961" y="1510048"/>
            <a:ext cx="1540043" cy="129941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И</a:t>
            </a:r>
            <a:r>
              <a:rPr lang="ru-RU" sz="1400" dirty="0"/>
              <a:t>ндивидуализация</a:t>
            </a:r>
            <a:r>
              <a:rPr lang="ru-RU" sz="1600" dirty="0" smtClean="0">
                <a:solidFill>
                  <a:schemeClr val="bg1"/>
                </a:solidFill>
              </a:rPr>
              <a:t>   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6" name="Шестиугольник 15"/>
          <p:cNvSpPr/>
          <p:nvPr/>
        </p:nvSpPr>
        <p:spPr>
          <a:xfrm>
            <a:off x="8125323" y="4049379"/>
            <a:ext cx="1540043" cy="129941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исследовательская технология</a:t>
            </a:r>
          </a:p>
        </p:txBody>
      </p:sp>
      <p:sp>
        <p:nvSpPr>
          <p:cNvPr id="17" name="Шестиугольник 16"/>
          <p:cNvSpPr/>
          <p:nvPr/>
        </p:nvSpPr>
        <p:spPr>
          <a:xfrm>
            <a:off x="9316450" y="3395830"/>
            <a:ext cx="1540043" cy="129941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проблемное обучение </a:t>
            </a:r>
          </a:p>
        </p:txBody>
      </p:sp>
      <p:sp>
        <p:nvSpPr>
          <p:cNvPr id="18" name="Шестиугольник 17"/>
          <p:cNvSpPr/>
          <p:nvPr/>
        </p:nvSpPr>
        <p:spPr>
          <a:xfrm>
            <a:off x="8097250" y="2762501"/>
            <a:ext cx="1540043" cy="129941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/>
              <a:t>шоу</a:t>
            </a:r>
            <a:endParaRPr lang="ru-RU" sz="1700" dirty="0"/>
          </a:p>
        </p:txBody>
      </p:sp>
      <p:sp>
        <p:nvSpPr>
          <p:cNvPr id="19" name="Шестиугольник 18"/>
          <p:cNvSpPr/>
          <p:nvPr/>
        </p:nvSpPr>
        <p:spPr>
          <a:xfrm>
            <a:off x="10439397" y="2693571"/>
            <a:ext cx="1540043" cy="129941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метод </a:t>
            </a:r>
            <a:r>
              <a:rPr lang="ru-RU" sz="1400" dirty="0"/>
              <a:t>открытий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0" name="Шестиугольник 19"/>
          <p:cNvSpPr/>
          <p:nvPr/>
        </p:nvSpPr>
        <p:spPr>
          <a:xfrm>
            <a:off x="9223203" y="2149894"/>
            <a:ext cx="1540043" cy="129941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групповые технологии</a:t>
            </a:r>
          </a:p>
        </p:txBody>
      </p:sp>
      <p:sp>
        <p:nvSpPr>
          <p:cNvPr id="21" name="Шестиугольник 20"/>
          <p:cNvSpPr/>
          <p:nvPr/>
        </p:nvSpPr>
        <p:spPr>
          <a:xfrm>
            <a:off x="1971931" y="2264606"/>
            <a:ext cx="1519223" cy="117764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700" dirty="0" err="1"/>
              <a:t>квиз</a:t>
            </a:r>
            <a:r>
              <a:rPr lang="ru-RU" altLang="ru-RU" sz="1700" dirty="0"/>
              <a:t>-игра</a:t>
            </a:r>
            <a:endParaRPr lang="ru-RU" sz="1700" dirty="0"/>
          </a:p>
        </p:txBody>
      </p:sp>
      <p:sp>
        <p:nvSpPr>
          <p:cNvPr id="22" name="Шестиугольник 21"/>
          <p:cNvSpPr/>
          <p:nvPr/>
        </p:nvSpPr>
        <p:spPr>
          <a:xfrm>
            <a:off x="3208415" y="2819568"/>
            <a:ext cx="1540043" cy="129941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dirty="0" smtClean="0"/>
              <a:t> </a:t>
            </a:r>
            <a:r>
              <a:rPr lang="ru-RU" altLang="ru-RU" sz="1400" dirty="0" err="1"/>
              <a:t>геймификация</a:t>
            </a:r>
            <a:endParaRPr lang="ru-RU" sz="1400" dirty="0"/>
          </a:p>
        </p:txBody>
      </p:sp>
      <p:sp>
        <p:nvSpPr>
          <p:cNvPr id="23" name="Шестиугольник 22"/>
          <p:cNvSpPr/>
          <p:nvPr/>
        </p:nvSpPr>
        <p:spPr>
          <a:xfrm>
            <a:off x="3200397" y="4070541"/>
            <a:ext cx="1540043" cy="129941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/>
              <a:t>р</a:t>
            </a:r>
            <a:r>
              <a:rPr lang="ru-RU" altLang="ru-RU" sz="1400" dirty="0" smtClean="0"/>
              <a:t>олевая</a:t>
            </a:r>
            <a:endParaRPr lang="ru-RU" altLang="ru-RU" sz="1400" dirty="0"/>
          </a:p>
          <a:p>
            <a:pPr algn="ctr"/>
            <a:r>
              <a:rPr lang="ru-RU" altLang="ru-RU" sz="1400" dirty="0" smtClean="0"/>
              <a:t>игра</a:t>
            </a:r>
            <a:endParaRPr lang="ru-RU" sz="1400" dirty="0"/>
          </a:p>
        </p:txBody>
      </p:sp>
      <p:sp>
        <p:nvSpPr>
          <p:cNvPr id="26" name="Шестиугольник 25"/>
          <p:cNvSpPr/>
          <p:nvPr/>
        </p:nvSpPr>
        <p:spPr>
          <a:xfrm>
            <a:off x="1984205" y="3456196"/>
            <a:ext cx="1540043" cy="129941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 err="1"/>
              <a:t>перфоманс</a:t>
            </a:r>
            <a:endParaRPr lang="ru-RU" sz="1400" dirty="0"/>
          </a:p>
        </p:txBody>
      </p:sp>
      <p:sp>
        <p:nvSpPr>
          <p:cNvPr id="27" name="Шестиугольник 26"/>
          <p:cNvSpPr/>
          <p:nvPr/>
        </p:nvSpPr>
        <p:spPr>
          <a:xfrm>
            <a:off x="5678914" y="4057107"/>
            <a:ext cx="1540043" cy="129941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 err="1"/>
              <a:t>тьюторская</a:t>
            </a:r>
            <a:r>
              <a:rPr lang="ru-RU" altLang="ru-RU" sz="1400" dirty="0"/>
              <a:t> поддержка ИОМ</a:t>
            </a:r>
            <a:endParaRPr lang="ru-RU" sz="1400" dirty="0"/>
          </a:p>
        </p:txBody>
      </p:sp>
      <p:sp>
        <p:nvSpPr>
          <p:cNvPr id="28" name="Шестиугольник 27"/>
          <p:cNvSpPr/>
          <p:nvPr/>
        </p:nvSpPr>
        <p:spPr>
          <a:xfrm>
            <a:off x="731911" y="2882101"/>
            <a:ext cx="1582157" cy="125601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altLang="ru-RU" sz="1700" dirty="0"/>
              <a:t>квест</a:t>
            </a:r>
            <a:endParaRPr lang="ru-RU" sz="1700" dirty="0">
              <a:solidFill>
                <a:schemeClr val="bg1"/>
              </a:solidFill>
            </a:endParaRPr>
          </a:p>
        </p:txBody>
      </p:sp>
      <p:sp>
        <p:nvSpPr>
          <p:cNvPr id="24" name="Шестиугольник 23"/>
          <p:cNvSpPr/>
          <p:nvPr/>
        </p:nvSpPr>
        <p:spPr>
          <a:xfrm>
            <a:off x="10383251" y="1442871"/>
            <a:ext cx="1540043" cy="129941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Мультисенсорное обучение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5" name="Шестиугольник 24"/>
          <p:cNvSpPr/>
          <p:nvPr/>
        </p:nvSpPr>
        <p:spPr>
          <a:xfrm>
            <a:off x="10495543" y="3992697"/>
            <a:ext cx="1540043" cy="129941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Методы </a:t>
            </a:r>
            <a:r>
              <a:rPr lang="ru-RU" sz="1400" i="1" dirty="0"/>
              <a:t>«</a:t>
            </a:r>
            <a:r>
              <a:rPr lang="ru-RU" sz="1400" dirty="0"/>
              <a:t>гражданской науки» и </a:t>
            </a:r>
            <a:r>
              <a:rPr lang="ru-RU" sz="1400" dirty="0" err="1"/>
              <a:t>краудсорсинговых</a:t>
            </a:r>
            <a:r>
              <a:rPr lang="ru-RU" sz="1400" dirty="0"/>
              <a:t> исследований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71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058863" y="365125"/>
            <a:ext cx="10809287" cy="1325563"/>
          </a:xfrm>
        </p:spPr>
        <p:txBody>
          <a:bodyPr/>
          <a:lstStyle/>
          <a:p>
            <a:r>
              <a:rPr lang="ru-RU" altLang="ru-RU" sz="3600" b="1" smtClean="0"/>
              <a:t>  </a:t>
            </a:r>
            <a:endParaRPr lang="ru-RU" altLang="ru-RU" sz="3600" b="1" dirty="0" smtClean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1236283" y="1846590"/>
            <a:ext cx="10809287" cy="4351337"/>
          </a:xfrm>
        </p:spPr>
        <p:txBody>
          <a:bodyPr/>
          <a:lstStyle/>
          <a:p>
            <a:pPr marL="0" indent="0">
              <a:buNone/>
            </a:pPr>
            <a:r>
              <a:rPr lang="ru-RU" altLang="ru-RU" dirty="0" smtClean="0"/>
              <a:t> </a:t>
            </a:r>
          </a:p>
        </p:txBody>
      </p:sp>
      <p:pic>
        <p:nvPicPr>
          <p:cNvPr id="18437" name="Picture 5" descr="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927" y="88899"/>
            <a:ext cx="5334000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48391" y="2579427"/>
            <a:ext cx="3780429" cy="917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Новые места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48391" y="3765550"/>
            <a:ext cx="378042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</a:t>
            </a:r>
            <a:r>
              <a:rPr lang="ru-RU" sz="2400" b="1" dirty="0" smtClean="0"/>
              <a:t>Новые программы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048391" y="4899077"/>
            <a:ext cx="3780429" cy="891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Новые  дети </a:t>
            </a:r>
            <a:endParaRPr lang="ru-RU" sz="2400" b="1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6640927" y="3496635"/>
            <a:ext cx="1916219" cy="1587807"/>
          </a:xfrm>
          <a:prstGeom prst="rightArrow">
            <a:avLst>
              <a:gd name="adj1" fmla="val 78589"/>
              <a:gd name="adj2" fmla="val 28558"/>
            </a:avLst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Охват дополнительным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образованием</a:t>
            </a:r>
          </a:p>
          <a:p>
            <a:pPr eaLnBrk="1" hangingPunct="1">
              <a:defRPr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Костромская область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Таблица 12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517951"/>
              </p:ext>
            </p:extLst>
          </p:nvPr>
        </p:nvGraphicFramePr>
        <p:xfrm>
          <a:off x="846162" y="245660"/>
          <a:ext cx="6305265" cy="1828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8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418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54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954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857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6908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1044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6934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34513">
                <a:tc row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marL="85727" marR="85727" marT="42875" marB="42875" anchor="ctr"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показателя</a:t>
                      </a:r>
                    </a:p>
                  </a:txBody>
                  <a:tcPr marL="85727" marR="85727" marT="42875" marB="42875" anchor="ctr"/>
                </a:tc>
                <a:tc gridSpan="6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Период, год</a:t>
                      </a:r>
                    </a:p>
                  </a:txBody>
                  <a:tcPr marL="85727" marR="85727" marT="42875" marB="42875" anchor="ctr"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6103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85727" marR="85727" marT="42875" marB="42875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85727" marR="85727" marT="42875" marB="42875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85727" marR="85727" marT="42875" marB="42875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85727" marR="85727" marT="42875" marB="42875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85727" marR="85727" marT="42875" marB="42875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85727" marR="85727" marT="42875" marB="4287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8183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5727" marR="85727" marT="42875" marB="4287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детей в возрасте от 5 до 18 лет, охваченных дополнительным образованием, </a:t>
                      </a: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16669" marR="1666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L="85727" marR="85727" marT="42875" marB="42875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85727" marR="85727" marT="42875" marB="42875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85727" marR="85727" marT="42875" marB="42875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marL="85727" marR="85727" marT="42875" marB="42875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marL="85727" marR="85727" marT="42875" marB="42875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85727" marR="85727" marT="42875" marB="4287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9990276"/>
              </p:ext>
            </p:extLst>
          </p:nvPr>
        </p:nvGraphicFramePr>
        <p:xfrm>
          <a:off x="7957542" y="3246117"/>
          <a:ext cx="2996055" cy="2482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4000" dirty="0"/>
              <a:t>В каких документах изложены основные требования к структуре и содержанию дополнительной общеобразовательной программы?</a:t>
            </a:r>
          </a:p>
        </p:txBody>
      </p:sp>
    </p:spTree>
    <p:extLst>
      <p:ext uri="{BB962C8B-B14F-4D97-AF65-F5344CB8AC3E}">
        <p14:creationId xmlns:p14="http://schemas.microsoft.com/office/powerpoint/2010/main" val="2640853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973263" y="365125"/>
            <a:ext cx="9894887" cy="1325563"/>
          </a:xfrm>
        </p:spPr>
        <p:txBody>
          <a:bodyPr/>
          <a:lstStyle/>
          <a:p>
            <a:r>
              <a:rPr lang="ru-RU" altLang="ru-RU" sz="4000" b="1" dirty="0" smtClean="0">
                <a:solidFill>
                  <a:srgbClr val="C00000"/>
                </a:solidFill>
              </a:rPr>
              <a:t>Нормативно-правовые документы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36550" y="2005013"/>
            <a:ext cx="11531600" cy="4351337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6200" b="1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29.12.2012 г. № 273-ФЗ «Об образовании в </a:t>
            </a:r>
            <a:r>
              <a:rPr lang="ru-RU" sz="6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</a:p>
          <a:p>
            <a:pPr marL="0" indent="0" algn="just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ru-RU" sz="6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6200" b="1" dirty="0"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просвещения РФN 196</a:t>
            </a:r>
            <a:br>
              <a:rPr lang="ru-RU" sz="6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200" b="1" dirty="0">
                <a:latin typeface="Arial" panose="020B0604020202020204" pitchFamily="34" charset="0"/>
                <a:cs typeface="Arial" panose="020B0604020202020204" pitchFamily="34" charset="0"/>
              </a:rPr>
              <a:t> от 09.11.2018 г. "Об утверждении Порядка организации и осуществления образовательной деятельности по дополнительным общеобразовательным </a:t>
            </a:r>
            <a:r>
              <a:rPr lang="ru-RU" sz="6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программам»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ru-RU" sz="6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6200" b="1" dirty="0"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Просвещения Российской Федерации от 30 сентября 2020 г. № 533 «О внесении изменений в порядок организации и осуществления образовательной деятельности по дополнительным общеобразовательным программам</a:t>
            </a:r>
            <a:r>
              <a:rPr lang="ru-RU" sz="6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...»</a:t>
            </a:r>
            <a:endParaRPr lang="ru-RU" sz="6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defRPr/>
            </a:pPr>
            <a:endParaRPr lang="ru-RU" sz="6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6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200" b="1" dirty="0">
                <a:latin typeface="Arial" panose="020B0604020202020204" pitchFamily="34" charset="0"/>
                <a:cs typeface="Arial" panose="020B0604020202020204" pitchFamily="34" charset="0"/>
              </a:rPr>
              <a:t>Постановление Главного государственного санитарного врача Российской Федерации от 28.09.2020 г. № 28 "Об утверждении санитарных правил СП 2.4. 3648-20 "Санитарно-эпидемиологические требования к организациям воспитания и обучения, отдыха и оздоровления детей и </a:t>
            </a:r>
            <a:r>
              <a:rPr lang="ru-RU" sz="6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молодежи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defRPr/>
            </a:pPr>
            <a:endParaRPr lang="ru-RU" sz="6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просвещения РФ N </a:t>
            </a:r>
            <a:r>
              <a:rPr lang="en-US" sz="6200" dirty="0">
                <a:latin typeface="Arial" panose="020B0604020202020204" pitchFamily="34" charset="0"/>
                <a:cs typeface="Arial" panose="020B0604020202020204" pitchFamily="34" charset="0"/>
              </a:rPr>
              <a:t>467</a:t>
            </a:r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 от </a:t>
            </a:r>
            <a:r>
              <a:rPr lang="en-US" sz="6200" dirty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.09. 2019 г. «Об утверждении целевой модели развития региональной системы дополнительного образования детей</a:t>
            </a:r>
            <a:r>
              <a:rPr lang="ru-RU" sz="62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0" indent="0" algn="just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ru-RU" sz="6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Концепция развития дополнительного образования детей в Российской Федерации до 2030 года (проект)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defRPr/>
            </a:pPr>
            <a:endParaRPr lang="ru-RU" sz="6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defRPr/>
            </a:pPr>
            <a:endParaRPr lang="ru-RU" sz="6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defRPr/>
            </a:pPr>
            <a:r>
              <a:rPr lang="ru-RU" sz="6200" i="1" dirty="0">
                <a:latin typeface="Arial" panose="020B0604020202020204" pitchFamily="34" charset="0"/>
                <a:cs typeface="Arial" panose="020B0604020202020204" pitchFamily="34" charset="0"/>
              </a:rPr>
              <a:t>Письмо </a:t>
            </a:r>
            <a:r>
              <a:rPr lang="ru-RU" sz="6200" i="1" dirty="0" err="1">
                <a:latin typeface="Arial" panose="020B0604020202020204" pitchFamily="34" charset="0"/>
                <a:cs typeface="Arial" panose="020B0604020202020204" pitchFamily="34" charset="0"/>
              </a:rPr>
              <a:t>Минобрнауки</a:t>
            </a:r>
            <a:r>
              <a:rPr lang="ru-RU" sz="6200" i="1" dirty="0">
                <a:latin typeface="Arial" panose="020B0604020202020204" pitchFamily="34" charset="0"/>
                <a:cs typeface="Arial" panose="020B0604020202020204" pitchFamily="34" charset="0"/>
              </a:rPr>
              <a:t> России от 11.12.2006 г. № 06-1844 «О примерных требованиях к программам дополнительного образования детей</a:t>
            </a:r>
            <a:r>
              <a:rPr lang="ru-RU" sz="4000" i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b="1" dirty="0">
              <a:solidFill>
                <a:srgbClr val="C00000"/>
              </a:solidFill>
            </a:endParaRPr>
          </a:p>
          <a:p>
            <a:pPr>
              <a:defRPr/>
            </a:pPr>
            <a:endParaRPr lang="ru-RU" b="1" dirty="0" smtClean="0">
              <a:solidFill>
                <a:srgbClr val="C00000"/>
              </a:solidFill>
            </a:endParaRPr>
          </a:p>
          <a:p>
            <a:pPr>
              <a:defRPr/>
            </a:pPr>
            <a:endParaRPr lang="ru-RU" b="1" dirty="0" smtClean="0">
              <a:solidFill>
                <a:srgbClr val="C00000"/>
              </a:solidFill>
            </a:endParaRPr>
          </a:p>
          <a:p>
            <a:pPr>
              <a:defRPr/>
            </a:pPr>
            <a:endParaRPr lang="ru-RU" b="1" dirty="0" smtClean="0">
              <a:solidFill>
                <a:srgbClr val="C00000"/>
              </a:solidFill>
            </a:endParaRPr>
          </a:p>
          <a:p>
            <a:pPr>
              <a:defRPr/>
            </a:pPr>
            <a:endParaRPr lang="ru-RU" b="1" dirty="0">
              <a:solidFill>
                <a:srgbClr val="C00000"/>
              </a:solidFill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ru-RU" b="1" dirty="0" smtClean="0"/>
          </a:p>
          <a:p>
            <a:pPr>
              <a:defRPr/>
            </a:pPr>
            <a:endParaRPr lang="ru-RU" b="1" dirty="0" smtClean="0"/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472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3178" y="365125"/>
            <a:ext cx="10218822" cy="1325563"/>
          </a:xfrm>
        </p:spPr>
        <p:txBody>
          <a:bodyPr/>
          <a:lstStyle/>
          <a:p>
            <a:r>
              <a:rPr lang="ru-RU" altLang="ru-RU" sz="4000" b="1" dirty="0">
                <a:solidFill>
                  <a:srgbClr val="C00000"/>
                </a:solidFill>
              </a:rPr>
              <a:t>Рекомендации </a:t>
            </a:r>
            <a:r>
              <a:rPr lang="ru-RU" altLang="ru-RU" sz="4000" b="1" dirty="0" smtClean="0">
                <a:solidFill>
                  <a:srgbClr val="C00000"/>
                </a:solidFill>
              </a:rPr>
              <a:t>в </a:t>
            </a:r>
            <a:r>
              <a:rPr lang="ru-RU" altLang="ru-RU" sz="4000" b="1" dirty="0">
                <a:solidFill>
                  <a:srgbClr val="C00000"/>
                </a:solidFill>
              </a:rPr>
              <a:t>части требований </a:t>
            </a:r>
            <a:r>
              <a:rPr lang="ru-RU" altLang="ru-RU" sz="4000" b="1" dirty="0" smtClean="0">
                <a:solidFill>
                  <a:srgbClr val="C00000"/>
                </a:solidFill>
              </a:rPr>
              <a:t>к  ДОП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Письмо </a:t>
            </a:r>
            <a:r>
              <a:rPr lang="ru-RU" dirty="0" err="1"/>
              <a:t>Минобрнауки</a:t>
            </a:r>
            <a:r>
              <a:rPr lang="ru-RU" dirty="0"/>
              <a:t> России от 18.11.2015 № 09-3242 «О направлении информации» (вместе с «Методическими рекомендациями по проектированию дополнительных общеразвивающих программ (включая </a:t>
            </a:r>
            <a:r>
              <a:rPr lang="ru-RU" dirty="0" err="1"/>
              <a:t>разноуровневые</a:t>
            </a:r>
            <a:r>
              <a:rPr lang="ru-RU" dirty="0"/>
              <a:t> программы)»);</a:t>
            </a:r>
          </a:p>
          <a:p>
            <a:r>
              <a:rPr lang="ru-RU" dirty="0"/>
              <a:t>· Письмо Министерства образования и науки РФ № ВК-641/09 от 26.03.2016 «Методические рекомендации по реализации адаптированных дополнительных общеобразовательных программ, способствующих социально-психологической реабилитации, профессиональному самоопределению детей с ограниченными возможностями здоровья, включая детей-инвалидов, с учетом их особых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4546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5163" y="365125"/>
            <a:ext cx="9418637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b="1" dirty="0" smtClean="0"/>
              <a:t>Примерная структура   ДОП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98663"/>
            <a:ext cx="5181600" cy="4351337"/>
          </a:xfrm>
        </p:spPr>
        <p:txBody>
          <a:bodyPr>
            <a:normAutofit fontScale="47500" lnSpcReduction="20000"/>
          </a:bodyPr>
          <a:lstStyle/>
          <a:p>
            <a:pPr marL="1045800" indent="-6858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Титульный лист</a:t>
            </a:r>
          </a:p>
          <a:p>
            <a:pPr marL="1045800" indent="-6858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Пояснительная записка</a:t>
            </a:r>
          </a:p>
          <a:p>
            <a:pPr marL="1045800" indent="-6858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Учебно-тематический план</a:t>
            </a:r>
          </a:p>
          <a:p>
            <a:pPr marL="1045800" indent="-6858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Содержание   программы</a:t>
            </a:r>
          </a:p>
          <a:p>
            <a:pPr marL="1045800" indent="-6858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Методическое обеспечение </a:t>
            </a:r>
          </a:p>
          <a:p>
            <a:pPr marL="1045800" indent="-6858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Список литературы</a:t>
            </a:r>
          </a:p>
          <a:p>
            <a:pPr marL="360000" indent="0"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Письмо Департамента молодежной политики, воспитания социальной поддержки детей МО и Н РФ от 11 декабря 2006 г. N 06-1844 «О примерных требованиях к программам дополнительного образования детей»</a:t>
            </a: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998663"/>
            <a:ext cx="5810250" cy="4351337"/>
          </a:xfrm>
        </p:spPr>
        <p:txBody>
          <a:bodyPr>
            <a:no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1.Пояснительная записка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(характеристика программы),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включающая 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себя направленность, уровень, актуальность, цель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 программы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; обучающиеся, для которой программа актуальна;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формыи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режим занятий по программе; объем и срок реализации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программы.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2.Содержание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программы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(учебный (тематический) план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его содержание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3.Планируемые результаты, формы аттестации и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оценочные материалы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4.Организационно-педагогические условия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реализации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программы(методические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информационные,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материально-технические 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другие условия, календарный учебный график)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5.Иные компоненты программы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(по усмотрению</a:t>
            </a:r>
          </a:p>
          <a:p>
            <a:pPr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руководителя образовательной организации или педагога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ru-RU" sz="1600" b="1" dirty="0"/>
              <a:t> </a:t>
            </a:r>
            <a:endParaRPr lang="ru-RU" sz="1600" b="1" dirty="0" smtClean="0"/>
          </a:p>
          <a:p>
            <a:pPr marL="0" indent="0" algn="r">
              <a:buFont typeface="Arial" panose="020B0604020202020204" pitchFamily="34" charset="0"/>
              <a:buNone/>
              <a:defRPr/>
            </a:pPr>
            <a:r>
              <a:rPr lang="ru-RU" sz="1600" b="1" dirty="0" smtClean="0"/>
              <a:t>п</a:t>
            </a:r>
            <a:r>
              <a:rPr lang="ru-RU" sz="1600" b="1" dirty="0"/>
              <a:t>. 9 ст. 2 ФЗ «</a:t>
            </a:r>
            <a:r>
              <a:rPr lang="ru-RU" sz="1600" b="1" dirty="0" smtClean="0"/>
              <a:t>Об образовании </a:t>
            </a:r>
            <a:r>
              <a:rPr lang="ru-RU" sz="1600" b="1" dirty="0"/>
              <a:t>в РФ»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77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/>
              <a:t>Шаги по разработке ДОП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8779" y="1869742"/>
            <a:ext cx="10809171" cy="448660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1</a:t>
            </a:r>
            <a:r>
              <a:rPr lang="ru-RU" sz="2400" dirty="0"/>
              <a:t>. концептуальное осмысление педагогов собственного опыта (определение и формулирование ведущих идей, принципов, замысла, основных целей и задач) и изучение достигнутого в данном профиле деятельности;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2. создание образа программы – определение темы, выбор схемы построения содержания образования;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3. отбор и формирование содержания образования;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4. обоснование и описание методики / технологии реализации содержания образования;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5. разработка и оформление текста программы;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6. внутреннее рецензирование и экспертиза программы;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7. согласование программы педагогическим советом и утверждение руководителем организации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8008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b="1" i="1" dirty="0" smtClean="0"/>
              <a:t>Спасибо за внимание!</a:t>
            </a:r>
            <a:endParaRPr lang="ru-RU" sz="5400" b="1" i="1" dirty="0"/>
          </a:p>
        </p:txBody>
      </p:sp>
    </p:spTree>
    <p:extLst>
      <p:ext uri="{BB962C8B-B14F-4D97-AF65-F5344CB8AC3E}">
        <p14:creationId xmlns:p14="http://schemas.microsoft.com/office/powerpoint/2010/main" val="1124827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Разработка дополнительной общеобразовательной программы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8144" y="1991364"/>
            <a:ext cx="10809170" cy="4351338"/>
          </a:xfrm>
        </p:spPr>
        <p:txBody>
          <a:bodyPr/>
          <a:lstStyle/>
          <a:p>
            <a:pPr lvl="0"/>
            <a:endParaRPr lang="ru-RU" dirty="0" smtClean="0"/>
          </a:p>
          <a:p>
            <a:pPr marL="0" lvl="0" indent="0">
              <a:buNone/>
            </a:pPr>
            <a:endParaRPr lang="ru-RU" b="1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2888" y="2089736"/>
            <a:ext cx="10396237" cy="465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1.Проектирование 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4697" y="4373257"/>
            <a:ext cx="10812617" cy="4989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2</a:t>
            </a:r>
            <a:r>
              <a:rPr lang="ru-RU" sz="3200" dirty="0" smtClean="0"/>
              <a:t> . </a:t>
            </a:r>
            <a:r>
              <a:rPr lang="ru-RU" sz="3200" b="1" dirty="0" smtClean="0"/>
              <a:t>Конструирование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072723" y="2901421"/>
            <a:ext cx="196353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dirty="0"/>
              <a:t>с</a:t>
            </a:r>
            <a:r>
              <a:rPr lang="ru-RU" dirty="0" smtClean="0"/>
              <a:t>одержание,</a:t>
            </a:r>
          </a:p>
          <a:p>
            <a:pPr algn="ctr"/>
            <a:r>
              <a:rPr lang="ru-RU" dirty="0" smtClean="0"/>
              <a:t>технологии  и методы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70933" y="2901421"/>
            <a:ext cx="198792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ведущие идеи и подход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53099" y="2901421"/>
            <a:ext cx="200397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целевая аудитория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55332" y="2901421"/>
            <a:ext cx="238390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</a:t>
            </a:r>
            <a:r>
              <a:rPr lang="ru-RU" dirty="0" smtClean="0"/>
              <a:t>аправленность,</a:t>
            </a:r>
          </a:p>
          <a:p>
            <a:pPr algn="ctr"/>
            <a:r>
              <a:rPr lang="ru-RU" dirty="0"/>
              <a:t>в</a:t>
            </a:r>
            <a:r>
              <a:rPr lang="ru-RU" dirty="0" smtClean="0"/>
              <a:t>ид деятельности</a:t>
            </a:r>
          </a:p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250117" y="2869098"/>
            <a:ext cx="183169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образовательный результат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186733" y="5243637"/>
            <a:ext cx="510431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наполнение структуры и оформление структурных элементов программы в соответствии с нормативными и методическими требованиями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268643" y="5244060"/>
            <a:ext cx="434118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определение структуры программы </a:t>
            </a:r>
            <a:r>
              <a:rPr lang="ru-RU" dirty="0"/>
              <a:t>в соответствии с нормативными и методическими требованиями</a:t>
            </a:r>
          </a:p>
        </p:txBody>
      </p:sp>
    </p:spTree>
    <p:extLst>
      <p:ext uri="{BB962C8B-B14F-4D97-AF65-F5344CB8AC3E}">
        <p14:creationId xmlns:p14="http://schemas.microsoft.com/office/powerpoint/2010/main" val="425706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8780" y="365125"/>
            <a:ext cx="6583966" cy="1325563"/>
          </a:xfrm>
        </p:spPr>
        <p:txBody>
          <a:bodyPr/>
          <a:lstStyle/>
          <a:p>
            <a:pPr algn="ctr"/>
            <a:r>
              <a:rPr lang="ru-RU" sz="3600" b="1" dirty="0"/>
              <a:t>Типовые модели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создания </a:t>
            </a:r>
            <a:r>
              <a:rPr lang="ru-RU" sz="3600" b="1" dirty="0"/>
              <a:t>новых мест по направленностям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77826" name="Picture 2" descr="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34" y="1690688"/>
            <a:ext cx="6206862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265642" y="278733"/>
            <a:ext cx="4602308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defTabSz="821531" eaLnBrk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kern="0" dirty="0">
                <a:solidFill>
                  <a:srgbClr val="000000"/>
                </a:solidFill>
                <a:latin typeface="Muller Regular" pitchFamily="50" charset="-52"/>
                <a:sym typeface="Helvetica Light"/>
              </a:rPr>
              <a:t>Уточняют тематические направления, результаты («образ»), практики («как») и контент («что»).</a:t>
            </a:r>
          </a:p>
          <a:p>
            <a:pPr marL="571500" lvl="0" indent="-571500" defTabSz="821531" eaLnBrk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kern="0" dirty="0">
                <a:solidFill>
                  <a:srgbClr val="000000"/>
                </a:solidFill>
                <a:latin typeface="Muller Regular" pitchFamily="50" charset="-52"/>
                <a:sym typeface="Helvetica Light"/>
              </a:rPr>
              <a:t>Предполагают разный масштаб («кружок», «клуб», «центр» и др.) и характер реализации инфраструктурных решений (сеть, мобильное, стационарное и т.д.)</a:t>
            </a:r>
          </a:p>
          <a:p>
            <a:pPr marL="571500" lvl="0" indent="-571500" defTabSz="821531" eaLnBrk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kern="0" dirty="0">
                <a:solidFill>
                  <a:srgbClr val="000000"/>
                </a:solidFill>
                <a:latin typeface="Muller Regular" pitchFamily="50" charset="-52"/>
                <a:sym typeface="Helvetica Light"/>
              </a:rPr>
              <a:t>Включают рекомендуемые требования (содержание, кадры, инфраструктура)</a:t>
            </a:r>
          </a:p>
          <a:p>
            <a:pPr marL="571500" lvl="0" indent="-571500" defTabSz="821531" eaLnBrk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kern="0" dirty="0">
                <a:solidFill>
                  <a:srgbClr val="000000"/>
                </a:solidFill>
                <a:latin typeface="Muller Regular" pitchFamily="50" charset="-52"/>
                <a:sym typeface="Helvetica Light"/>
              </a:rPr>
              <a:t>Содержат примерные руководства и рекомендации (программу, УМК, анализ,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6360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2800" b="1" cap="all" dirty="0" smtClean="0">
                <a:sym typeface="Arial Narrow"/>
              </a:rPr>
              <a:t>Охват по профилям </a:t>
            </a:r>
            <a:br>
              <a:rPr lang="ru-RU" sz="2800" b="1" cap="all" dirty="0" smtClean="0">
                <a:sym typeface="Arial Narrow"/>
              </a:rPr>
            </a:br>
            <a:r>
              <a:rPr lang="ru-RU" sz="2800" b="1" cap="all" dirty="0" smtClean="0">
                <a:sym typeface="Arial Narrow"/>
              </a:rPr>
              <a:t>(направленностям) </a:t>
            </a:r>
            <a:br>
              <a:rPr lang="ru-RU" sz="2800" b="1" cap="all" dirty="0" smtClean="0">
                <a:sym typeface="Arial Narrow"/>
              </a:rPr>
            </a:br>
            <a:r>
              <a:rPr lang="ru-RU" sz="1800" b="1" cap="all" dirty="0" smtClean="0">
                <a:sym typeface="Arial Narrow"/>
              </a:rPr>
              <a:t>дополнительного образования де</a:t>
            </a:r>
            <a:r>
              <a:rPr lang="ru-RU" sz="1800" b="1" cap="all" dirty="0" smtClean="0">
                <a:solidFill>
                  <a:srgbClr val="253957"/>
                </a:solidFill>
                <a:sym typeface="Arial Narrow"/>
              </a:rPr>
              <a:t>тей</a:t>
            </a:r>
            <a:br>
              <a:rPr lang="ru-RU" sz="1800" b="1" cap="all" dirty="0" smtClean="0">
                <a:solidFill>
                  <a:srgbClr val="253957"/>
                </a:solidFill>
                <a:sym typeface="Arial Narrow"/>
              </a:rPr>
            </a:br>
            <a:endParaRPr lang="ru-RU" sz="1800" dirty="0"/>
          </a:p>
        </p:txBody>
      </p:sp>
      <p:pic>
        <p:nvPicPr>
          <p:cNvPr id="4" name="Рисунок 6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 t="20068" r="25729" b="17216"/>
          <a:stretch>
            <a:fillRect/>
          </a:stretch>
        </p:blipFill>
        <p:spPr bwMode="auto">
          <a:xfrm>
            <a:off x="882574" y="2813168"/>
            <a:ext cx="4502691" cy="344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AEBC78A7-F854-4047-B6C0-4AB2D19E8F6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385265" y="1487605"/>
          <a:ext cx="6482685" cy="4244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42759" y="5732052"/>
            <a:ext cx="2978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2020,  Росстат, расчет ЦОДО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9118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/>
              <a:t>ДО программа: участники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6253" t="31956" r="37241" b="26517"/>
          <a:stretch/>
        </p:blipFill>
        <p:spPr bwMode="auto">
          <a:xfrm>
            <a:off x="6886445" y="2019868"/>
            <a:ext cx="4722126" cy="24838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96836" y="4797460"/>
            <a:ext cx="4511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Возрастная структура обучающихся по  ДОП  ДО-1 2019г.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989251" y="2175964"/>
            <a:ext cx="5380037" cy="723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b="1" smtClean="0"/>
              <a:t>Дети, проживающие в сельской местности</a:t>
            </a:r>
            <a:endParaRPr lang="ru-RU" b="1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938627" y="3058355"/>
            <a:ext cx="5476875" cy="7485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b="1" dirty="0" smtClean="0"/>
              <a:t>Дети с ограниченными возможностями здоровья</a:t>
            </a:r>
            <a:endParaRPr lang="ru-RU" b="1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938627" y="3909751"/>
            <a:ext cx="5380037" cy="711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b="1" dirty="0" smtClean="0"/>
              <a:t>Одаренные дети (запрос, несколько объединений)</a:t>
            </a:r>
            <a:endParaRPr lang="ru-RU" b="1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938626" y="4797460"/>
            <a:ext cx="5380037" cy="4048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b="1" dirty="0" smtClean="0"/>
              <a:t>Дети в ТЖС</a:t>
            </a:r>
            <a:endParaRPr lang="ru-RU" b="1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862013" y="5414263"/>
            <a:ext cx="5380037" cy="12548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b="1" dirty="0" smtClean="0"/>
              <a:t>Дети определенных возрастных групп (старшеклассники)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16224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Очень крутой заголовок…"/>
          <p:cNvSpPr txBox="1"/>
          <p:nvPr/>
        </p:nvSpPr>
        <p:spPr>
          <a:xfrm>
            <a:off x="1438813" y="142719"/>
            <a:ext cx="10753187" cy="1156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3000" dirty="0"/>
              <a:t>Тематики программ дополнительного образования</a:t>
            </a:r>
            <a:endParaRPr sz="3000" dirty="0"/>
          </a:p>
          <a:p>
            <a:pPr algn="l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2100" dirty="0"/>
              <a:t>посещаемых школьниками</a:t>
            </a:r>
            <a:endParaRPr sz="2100" dirty="0"/>
          </a:p>
        </p:txBody>
      </p:sp>
      <p:sp>
        <p:nvSpPr>
          <p:cNvPr id="75" name="Линия"/>
          <p:cNvSpPr/>
          <p:nvPr/>
        </p:nvSpPr>
        <p:spPr>
          <a:xfrm>
            <a:off x="600533" y="1107281"/>
            <a:ext cx="10753187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 dirty="0"/>
          </a:p>
        </p:txBody>
      </p:sp>
      <p:pic>
        <p:nvPicPr>
          <p:cNvPr id="77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03" y="293090"/>
            <a:ext cx="599790" cy="59979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ABDE9AF4-6CD4-A344-8A24-4AE166031DA2}"/>
              </a:ext>
            </a:extLst>
          </p:cNvPr>
          <p:cNvSpPr/>
          <p:nvPr/>
        </p:nvSpPr>
        <p:spPr>
          <a:xfrm>
            <a:off x="7506050" y="765189"/>
            <a:ext cx="4392488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50" dirty="0"/>
              <a:t>2021,  Мониторинг экономики образования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FBD2EAB-7732-444D-BACB-0416C9B966AF}"/>
              </a:ext>
            </a:extLst>
          </p:cNvPr>
          <p:cNvSpPr txBox="1"/>
          <p:nvPr/>
        </p:nvSpPr>
        <p:spPr>
          <a:xfrm>
            <a:off x="3735801" y="3445501"/>
            <a:ext cx="72200" cy="4568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66" fontAlgn="auto">
              <a:spcBef>
                <a:spcPts val="0"/>
              </a:spcBef>
              <a:spcAft>
                <a:spcPts val="0"/>
              </a:spcAft>
            </a:pPr>
            <a:endParaRPr lang="ru-RU" sz="2500" dirty="0">
              <a:solidFill>
                <a:srgbClr val="000000"/>
              </a:solidFill>
              <a:latin typeface="+mj-lt"/>
              <a:ea typeface="+mj-ea"/>
              <a:cs typeface="+mj-cs"/>
              <a:sym typeface="Helvetica Light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B66BAAB6-F85D-CB47-82AB-BA737B9AB651}"/>
              </a:ext>
            </a:extLst>
          </p:cNvPr>
          <p:cNvGraphicFramePr>
            <a:graphicFrameLocks/>
          </p:cNvGraphicFramePr>
          <p:nvPr/>
        </p:nvGraphicFramePr>
        <p:xfrm>
          <a:off x="-376564" y="851572"/>
          <a:ext cx="12707380" cy="5644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0059D57D-264C-D749-A128-D52D9EE8906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501292" y="2470409"/>
          <a:ext cx="3852428" cy="2556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2D53D2C-A644-424D-9F3B-F89B15148FBC}"/>
              </a:ext>
            </a:extLst>
          </p:cNvPr>
          <p:cNvSpPr txBox="1"/>
          <p:nvPr/>
        </p:nvSpPr>
        <p:spPr>
          <a:xfrm>
            <a:off x="6583716" y="4997901"/>
            <a:ext cx="5314823" cy="1918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r>
              <a:rPr lang="ru-RU" sz="1600" b="1" dirty="0"/>
              <a:t>Наибольшая доля платных - в иностранных языках и занятиях по предметам школьной программы</a:t>
            </a:r>
          </a:p>
          <a:p>
            <a:endParaRPr lang="ru-RU" sz="1600" b="1" dirty="0"/>
          </a:p>
          <a:p>
            <a:r>
              <a:rPr lang="ru-RU" sz="1600" b="1" dirty="0"/>
              <a:t>Наибольшая доля бесплатных доп. занятий  - шахматы, общественная и военно-патриотическая деятельность, туризм и краеведение</a:t>
            </a:r>
          </a:p>
          <a:p>
            <a:endParaRPr lang="ru-RU" sz="1200" dirty="0"/>
          </a:p>
          <a:p>
            <a:pPr algn="ctr" defTabSz="410766" fontAlgn="auto">
              <a:spcBef>
                <a:spcPts val="0"/>
              </a:spcBef>
              <a:spcAft>
                <a:spcPts val="0"/>
              </a:spcAft>
            </a:pPr>
            <a:endParaRPr lang="ru-RU" sz="1200" dirty="0">
              <a:solidFill>
                <a:srgbClr val="000000"/>
              </a:solidFill>
              <a:latin typeface="+mj-lt"/>
              <a:ea typeface="+mj-ea"/>
              <a:cs typeface="+mj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91586824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/>
              <a:t>Методические рекомендации </a:t>
            </a:r>
            <a:r>
              <a:rPr lang="ru-RU" sz="3200" b="1" dirty="0" err="1"/>
              <a:t>минпросвещения</a:t>
            </a:r>
            <a:r>
              <a:rPr lang="ru-RU" sz="3200" b="1" dirty="0"/>
              <a:t> </a:t>
            </a:r>
            <a:r>
              <a:rPr lang="ru-RU" sz="3200" b="1" dirty="0" smtClean="0"/>
              <a:t>России</a:t>
            </a:r>
            <a:r>
              <a:rPr lang="ru-RU" sz="3200" b="1" dirty="0"/>
              <a:t> </a:t>
            </a:r>
            <a:r>
              <a:rPr lang="ru-RU" sz="3200" b="1" dirty="0" smtClean="0"/>
              <a:t>(</a:t>
            </a:r>
            <a:r>
              <a:rPr lang="ru-RU" sz="3200" b="1" dirty="0"/>
              <a:t>№АБ-1896</a:t>
            </a:r>
            <a:r>
              <a:rPr lang="en-US" sz="3200" b="1" dirty="0"/>
              <a:t>/06 </a:t>
            </a:r>
            <a:r>
              <a:rPr lang="ru-RU" sz="3200" b="1" dirty="0"/>
              <a:t>от </a:t>
            </a:r>
            <a:r>
              <a:rPr lang="ru-RU" sz="3200" b="1" dirty="0" smtClean="0"/>
              <a:t>01.11.2021)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Tx/>
              <a:buChar char="-"/>
            </a:pPr>
            <a:r>
              <a:rPr lang="ru-RU" dirty="0"/>
              <a:t>необходимость определения </a:t>
            </a:r>
            <a:r>
              <a:rPr lang="ru-RU" b="1" dirty="0"/>
              <a:t>приоритетов обновления содержания дополнительных общеразвивающих программ</a:t>
            </a:r>
            <a:r>
              <a:rPr lang="ru-RU" dirty="0"/>
              <a:t>, определяемых на основе документов стратегического планирования федерального уровня, уровня субъектов Российской Федерации и уровня муниципальных образований;</a:t>
            </a:r>
          </a:p>
          <a:p>
            <a:pPr marL="571500" indent="-571500">
              <a:buFontTx/>
              <a:buChar char="-"/>
            </a:pPr>
            <a:endParaRPr lang="ru-RU" dirty="0"/>
          </a:p>
          <a:p>
            <a:pPr marL="571500" indent="-571500">
              <a:buFontTx/>
              <a:buChar char="-"/>
            </a:pPr>
            <a:r>
              <a:rPr lang="ru-RU" dirty="0"/>
              <a:t>использование </a:t>
            </a:r>
            <a:r>
              <a:rPr lang="ru-RU" b="1" dirty="0"/>
              <a:t>современных технологий, новых форм и методов обучения </a:t>
            </a:r>
            <a:r>
              <a:rPr lang="ru-RU" dirty="0"/>
              <a:t>по дополнительным общеобразовательным программам, в том числе в форме создания школьных музеев, школьных театров, школьных </a:t>
            </a:r>
            <a:r>
              <a:rPr lang="ru-RU" dirty="0" err="1"/>
              <a:t>медиацентров</a:t>
            </a:r>
            <a:r>
              <a:rPr lang="ru-RU" dirty="0"/>
              <a:t> и школьных спортивных клубов и </a:t>
            </a:r>
            <a:r>
              <a:rPr lang="ru-RU" dirty="0" err="1"/>
              <a:t>др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2548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77800"/>
            <a:ext cx="10083800" cy="167798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b="1" dirty="0"/>
              <a:t>Содержание программ  должно быть</a:t>
            </a:r>
            <a:br>
              <a:rPr lang="ru-RU" sz="4000" b="1" dirty="0"/>
            </a:br>
            <a:r>
              <a:rPr lang="ru-RU" sz="4000" b="1" dirty="0"/>
              <a:t>ориентировано на:</a:t>
            </a:r>
            <a:br>
              <a:rPr lang="ru-RU" sz="4000" b="1" dirty="0"/>
            </a:br>
            <a:r>
              <a:rPr lang="ru-RU" sz="1200" b="1" dirty="0" smtClean="0"/>
              <a:t>Порядок организации и осуществления образовательной деятельности по дополнительным общеобразовательным программам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/>
              <a:t>от 9 ноября 2018 г. N 196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44650"/>
            <a:ext cx="12365038" cy="4752975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ru-RU" sz="8000" dirty="0"/>
              <a:t>формирование и развитие творческих способностей обучающихся;</a:t>
            </a:r>
          </a:p>
          <a:p>
            <a:pPr>
              <a:defRPr/>
            </a:pPr>
            <a:r>
              <a:rPr lang="ru-RU" sz="8000" dirty="0"/>
              <a:t>удовлетворение индивидуальных потребностей обучающихся в интеллектуальном, нравственном, художественно-эстетическом развитии, а также в занятиях физической культурой и спортом;</a:t>
            </a:r>
          </a:p>
          <a:p>
            <a:pPr>
              <a:defRPr/>
            </a:pPr>
            <a:r>
              <a:rPr lang="ru-RU" sz="8000" dirty="0"/>
              <a:t>укрепление здоровья,</a:t>
            </a:r>
            <a:r>
              <a:rPr lang="en-US" sz="8000" dirty="0"/>
              <a:t> </a:t>
            </a:r>
            <a:r>
              <a:rPr lang="ru-RU" sz="8000" dirty="0"/>
              <a:t>формирование культуры здорового и безопасного образа жизни;</a:t>
            </a:r>
          </a:p>
          <a:p>
            <a:pPr>
              <a:defRPr/>
            </a:pPr>
            <a:r>
              <a:rPr lang="ru-RU" sz="8000" dirty="0"/>
              <a:t>обеспечение духовно-нравственного, гражданско-патриотического, военно-патриотического, трудового воспитания обучающихся;</a:t>
            </a:r>
          </a:p>
          <a:p>
            <a:pPr>
              <a:defRPr/>
            </a:pPr>
            <a:r>
              <a:rPr lang="ru-RU" sz="8000" dirty="0"/>
              <a:t>выявление, развитие и поддержку талантливых обучающихся, а также лиц, проявивших выдающиеся способности;</a:t>
            </a:r>
          </a:p>
          <a:p>
            <a:pPr>
              <a:defRPr/>
            </a:pPr>
            <a:r>
              <a:rPr lang="ru-RU" sz="8000" dirty="0"/>
              <a:t>профессиональную ориентацию обучающихся;</a:t>
            </a:r>
          </a:p>
          <a:p>
            <a:pPr>
              <a:defRPr/>
            </a:pPr>
            <a:r>
              <a:rPr lang="ru-RU" sz="8000" dirty="0"/>
              <a:t>создание и обеспечение необходимых условий для личностного развития, профессионального самоопределения и творческого труда обучающихся;</a:t>
            </a:r>
          </a:p>
          <a:p>
            <a:pPr>
              <a:defRPr/>
            </a:pPr>
            <a:r>
              <a:rPr lang="ru-RU" sz="8000" dirty="0"/>
              <a:t>создание условий для получения начальных знаний, умений, навыков в области физической культуры и спорта, для дальнейшего освоения этапов спортивной подготовки;</a:t>
            </a:r>
          </a:p>
          <a:p>
            <a:pPr>
              <a:defRPr/>
            </a:pPr>
            <a:r>
              <a:rPr lang="ru-RU" sz="8000" dirty="0"/>
              <a:t>социализацию и адаптацию обучающихся к жизни в обществе;</a:t>
            </a:r>
          </a:p>
          <a:p>
            <a:pPr>
              <a:defRPr/>
            </a:pPr>
            <a:r>
              <a:rPr lang="ru-RU" sz="8000" dirty="0"/>
              <a:t>формирование общей культуры обучающихся;</a:t>
            </a:r>
          </a:p>
          <a:p>
            <a:pPr>
              <a:defRPr/>
            </a:pPr>
            <a:r>
              <a:rPr lang="ru-RU" sz="8000" dirty="0"/>
              <a:t>удовлетворение иных образовательных потребностей и интересов обучающихся, не противоречащих законодательству Российской Федерации, осуществляемых за пределами федеральных государственных образовательных стандартов и федеральных государственных требований</a:t>
            </a:r>
            <a:r>
              <a:rPr lang="ru-RU" sz="8000" dirty="0" smtClean="0"/>
              <a:t>.</a:t>
            </a:r>
          </a:p>
          <a:p>
            <a:pPr>
              <a:defRPr/>
            </a:pPr>
            <a:endParaRPr lang="ru-RU" sz="8000" dirty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340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5e5473cf76a914dd5f5832c6bc8ac87ab9bd1"/>
</p:tagLst>
</file>

<file path=ppt/theme/theme1.xml><?xml version="1.0" encoding="utf-8"?>
<a:theme xmlns:a="http://schemas.openxmlformats.org/drawingml/2006/main" name="коиро1">
  <a:themeElements>
    <a:clrScheme name="КОИРО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29401A"/>
      </a:hlink>
      <a:folHlink>
        <a:srgbClr val="C00000"/>
      </a:folHlink>
    </a:clrScheme>
    <a:fontScheme name="КОИРО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оиро1" id="{4A0EAB06-ABF7-4637-9106-F3432C47BED1}" vid="{2E48D4C3-B77D-410B-89EE-E90A7F82F5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C0E1ED-8D90-403E-A7B9-60FD1A0E9132}"/>
</file>

<file path=customXml/itemProps2.xml><?xml version="1.0" encoding="utf-8"?>
<ds:datastoreItem xmlns:ds="http://schemas.openxmlformats.org/officeDocument/2006/customXml" ds:itemID="{CB4DC3E5-9541-47A2-97A6-CE6D4B45E4EE}"/>
</file>

<file path=customXml/itemProps3.xml><?xml version="1.0" encoding="utf-8"?>
<ds:datastoreItem xmlns:ds="http://schemas.openxmlformats.org/officeDocument/2006/customXml" ds:itemID="{B1CE194D-F7FF-4566-AD8E-290FC5CE66B1}"/>
</file>

<file path=docProps/app.xml><?xml version="1.0" encoding="utf-8"?>
<Properties xmlns="http://schemas.openxmlformats.org/officeDocument/2006/extended-properties" xmlns:vt="http://schemas.openxmlformats.org/officeDocument/2006/docPropsVTypes">
  <Template>2019 Обновление программ ДО</Template>
  <TotalTime>1361</TotalTime>
  <Words>1912</Words>
  <Application>Microsoft Office PowerPoint</Application>
  <PresentationFormat>Широкоэкранный</PresentationFormat>
  <Paragraphs>248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6" baseType="lpstr">
      <vt:lpstr>Arial</vt:lpstr>
      <vt:lpstr>Arial Narrow</vt:lpstr>
      <vt:lpstr>Calibri</vt:lpstr>
      <vt:lpstr>Century Gothic</vt:lpstr>
      <vt:lpstr>Garamond</vt:lpstr>
      <vt:lpstr>Helvetica Light</vt:lpstr>
      <vt:lpstr>Muller Regular</vt:lpstr>
      <vt:lpstr>Noto Sans</vt:lpstr>
      <vt:lpstr>Times New Roman</vt:lpstr>
      <vt:lpstr>Wingdings</vt:lpstr>
      <vt:lpstr>коиро1</vt:lpstr>
      <vt:lpstr>  Современные требования к разработке дополнительных общеобразовательных общеразвивающих программ для новых мест.</vt:lpstr>
      <vt:lpstr>  </vt:lpstr>
      <vt:lpstr>Разработка дополнительной общеобразовательной программы </vt:lpstr>
      <vt:lpstr>Типовые модели  создания новых мест по направленностям </vt:lpstr>
      <vt:lpstr>Охват по профилям  (направленностям)  дополнительного образования детей </vt:lpstr>
      <vt:lpstr>ДО программа: участники</vt:lpstr>
      <vt:lpstr>Презентация PowerPoint</vt:lpstr>
      <vt:lpstr>Методические рекомендации минпросвещения России (№АБ-1896/06 от 01.11.2021)</vt:lpstr>
      <vt:lpstr>Содержание программ  должно быть ориентировано на: Порядок организации и осуществления образовательной деятельности по дополнительным общеобразовательным программам от 9 ноября 2018 г. N 196 </vt:lpstr>
      <vt:lpstr>ДО программа:  содержания</vt:lpstr>
      <vt:lpstr>Подходы при проектировании содержания и технологий образовательной деятельности</vt:lpstr>
      <vt:lpstr>Принципы   обновления содержания программ  Целевая модель развития региональных систем дополнительного образования детей  (утверждена Приказом Минпросвещения России от 3 сентября 2019 г. № 467)</vt:lpstr>
      <vt:lpstr>Направления обновления содержания  </vt:lpstr>
      <vt:lpstr>Дополнительное образование детей направлено на:</vt:lpstr>
      <vt:lpstr>Основные рекомендации к содержанию</vt:lpstr>
      <vt:lpstr>Профориентация и профессиональные пробы</vt:lpstr>
      <vt:lpstr>Содержание дополнительных общеобразовательных программ: </vt:lpstr>
      <vt:lpstr>Формы реализации ДО программ </vt:lpstr>
      <vt:lpstr>Перспективные практики, технологии и методы</vt:lpstr>
      <vt:lpstr>Презентация PowerPoint</vt:lpstr>
      <vt:lpstr>Нормативно-правовые документы</vt:lpstr>
      <vt:lpstr>Рекомендации в части требований к  ДОП</vt:lpstr>
      <vt:lpstr> Примерная структура   ДОП</vt:lpstr>
      <vt:lpstr>Шаги по разработке ДОП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и пути обновления дополнительных общеобразовательных программ и форм их реализации</dc:title>
  <dc:creator>USER</dc:creator>
  <cp:lastModifiedBy>User</cp:lastModifiedBy>
  <cp:revision>185</cp:revision>
  <cp:lastPrinted>2021-12-08T05:52:42Z</cp:lastPrinted>
  <dcterms:created xsi:type="dcterms:W3CDTF">2019-03-11T10:09:23Z</dcterms:created>
  <dcterms:modified xsi:type="dcterms:W3CDTF">2021-12-08T05:55:46Z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