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9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3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6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1.xml" ContentType="application/vnd.openxmlformats-officedocument.theme+xml"/>
  <Override PartName="/ppt/theme/theme2.xml" ContentType="application/vnd.openxmlformats-officedocument.theme+xml"/>
  <Override PartName="/ppt/handoutMasters/handoutMaster1.xml" ContentType="application/vnd.openxmlformats-officedocument.presentationml.handoutMaster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11"/>
  </p:handoutMasterIdLst>
  <p:sldIdLst>
    <p:sldId id="256" r:id="rId2"/>
    <p:sldId id="257" r:id="rId3"/>
    <p:sldId id="260" r:id="rId4"/>
    <p:sldId id="262" r:id="rId5"/>
    <p:sldId id="263" r:id="rId6"/>
    <p:sldId id="270" r:id="rId7"/>
    <p:sldId id="267" r:id="rId8"/>
    <p:sldId id="259" r:id="rId9"/>
    <p:sldId id="268" r:id="rId10"/>
  </p:sldIdLst>
  <p:sldSz cx="12192000" cy="6858000"/>
  <p:notesSz cx="6815138" cy="994727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74" d="100"/>
          <a:sy n="74" d="100"/>
        </p:scale>
        <p:origin x="54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18" Type="http://schemas.openxmlformats.org/officeDocument/2006/relationships/customXml" Target="../customXml/item3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17" Type="http://schemas.openxmlformats.org/officeDocument/2006/relationships/customXml" Target="../customXml/item2.xml"/><Relationship Id="rId2" Type="http://schemas.openxmlformats.org/officeDocument/2006/relationships/slide" Target="slides/slide1.xml"/><Relationship Id="rId16" Type="http://schemas.openxmlformats.org/officeDocument/2006/relationships/customXml" Target="../customXml/item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275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60800" y="0"/>
            <a:ext cx="295275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E29164-D8C9-4E5E-AE67-21778B2EC47B}" type="datetimeFigureOut">
              <a:rPr lang="ru-RU" smtClean="0"/>
              <a:t>14.12.2021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48800"/>
            <a:ext cx="295275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60800" y="9448800"/>
            <a:ext cx="295275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CCCA36-3820-4F03-AFEF-6FA25E93A59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202975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E2799-F72C-4AB0-831C-BCA72E2423F6}" type="datetimeFigureOut">
              <a:rPr lang="ru-RU" smtClean="0"/>
              <a:t>14.12.2021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03DA2-F74C-40E8-8123-B8A6ADD1A3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54811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E2799-F72C-4AB0-831C-BCA72E2423F6}" type="datetimeFigureOut">
              <a:rPr lang="ru-RU" smtClean="0"/>
              <a:t>14.12.2021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03DA2-F74C-40E8-8123-B8A6ADD1A3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14424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E2799-F72C-4AB0-831C-BCA72E2423F6}" type="datetimeFigureOut">
              <a:rPr lang="ru-RU" smtClean="0"/>
              <a:t>14.12.2021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03DA2-F74C-40E8-8123-B8A6ADD1A3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97271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E2799-F72C-4AB0-831C-BCA72E2423F6}" type="datetimeFigureOut">
              <a:rPr lang="ru-RU" smtClean="0"/>
              <a:t>14.12.2021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03DA2-F74C-40E8-8123-B8A6ADD1A3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7124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E2799-F72C-4AB0-831C-BCA72E2423F6}" type="datetimeFigureOut">
              <a:rPr lang="ru-RU" smtClean="0"/>
              <a:t>14.12.2021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03DA2-F74C-40E8-8123-B8A6ADD1A3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49874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E2799-F72C-4AB0-831C-BCA72E2423F6}" type="datetimeFigureOut">
              <a:rPr lang="ru-RU" smtClean="0"/>
              <a:t>14.12.2021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03DA2-F74C-40E8-8123-B8A6ADD1A3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36153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E2799-F72C-4AB0-831C-BCA72E2423F6}" type="datetimeFigureOut">
              <a:rPr lang="ru-RU" smtClean="0"/>
              <a:t>14.12.2021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03DA2-F74C-40E8-8123-B8A6ADD1A3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93244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E2799-F72C-4AB0-831C-BCA72E2423F6}" type="datetimeFigureOut">
              <a:rPr lang="ru-RU" smtClean="0"/>
              <a:t>14.12.2021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03DA2-F74C-40E8-8123-B8A6ADD1A3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92798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E2799-F72C-4AB0-831C-BCA72E2423F6}" type="datetimeFigureOut">
              <a:rPr lang="ru-RU" smtClean="0"/>
              <a:t>14.12.2021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03DA2-F74C-40E8-8123-B8A6ADD1A3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77390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E2799-F72C-4AB0-831C-BCA72E2423F6}" type="datetimeFigureOut">
              <a:rPr lang="ru-RU" smtClean="0"/>
              <a:t>14.12.2021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03DA2-F74C-40E8-8123-B8A6ADD1A3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12679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E2799-F72C-4AB0-831C-BCA72E2423F6}" type="datetimeFigureOut">
              <a:rPr lang="ru-RU" smtClean="0"/>
              <a:t>14.12.2021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03DA2-F74C-40E8-8123-B8A6ADD1A3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78487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8E2799-F72C-4AB0-831C-BCA72E2423F6}" type="datetimeFigureOut">
              <a:rPr lang="ru-RU" smtClean="0"/>
              <a:t>14.12.2021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D03DA2-F74C-40E8-8123-B8A6ADD1A3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49775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632284" y="1546311"/>
            <a:ext cx="9144000" cy="3266757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Перспективные направления развития дополнительного образования детей по программам технической направленности</a:t>
            </a:r>
            <a:endParaRPr lang="ru-RU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3999" y="4813068"/>
            <a:ext cx="10098505" cy="1623827"/>
          </a:xfrm>
        </p:spPr>
        <p:txBody>
          <a:bodyPr/>
          <a:lstStyle/>
          <a:p>
            <a:pPr algn="r"/>
            <a:endParaRPr lang="ru-RU" dirty="0" smtClean="0"/>
          </a:p>
          <a:p>
            <a:pPr algn="r"/>
            <a:r>
              <a:rPr lang="ru-RU" dirty="0" smtClean="0"/>
              <a:t>ДТ «Кванториум» Костромской области</a:t>
            </a:r>
          </a:p>
          <a:p>
            <a:pPr algn="r"/>
            <a:r>
              <a:rPr lang="ru-RU" dirty="0" smtClean="0"/>
              <a:t>методист Хохлова Екатерина Евгеньевна</a:t>
            </a:r>
          </a:p>
          <a:p>
            <a:pPr algn="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20297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90698"/>
            <a:ext cx="10515600" cy="1039091"/>
          </a:xfrm>
        </p:spPr>
        <p:txBody>
          <a:bodyPr>
            <a:noAutofit/>
          </a:bodyPr>
          <a:lstStyle/>
          <a:p>
            <a:endParaRPr lang="ru-RU" sz="36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937" b="61410"/>
          <a:stretch/>
        </p:blipFill>
        <p:spPr>
          <a:xfrm>
            <a:off x="838200" y="390697"/>
            <a:ext cx="10528466" cy="211143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56459" y="2369128"/>
            <a:ext cx="10610208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/>
              <a:t>V. Приоритеты обновления содержания и технологий по направленностям</a:t>
            </a:r>
            <a:endParaRPr lang="ru-RU" sz="1400" dirty="0"/>
          </a:p>
          <a:p>
            <a:r>
              <a:rPr lang="ru-RU" sz="1400" i="1" dirty="0"/>
              <a:t>Техническая направленность:</a:t>
            </a:r>
            <a:endParaRPr lang="ru-RU" sz="1400" dirty="0"/>
          </a:p>
          <a:p>
            <a:pPr marL="342900" indent="-342900" algn="just">
              <a:buFont typeface="+mj-lt"/>
              <a:buAutoNum type="arabicPeriod"/>
            </a:pPr>
            <a:r>
              <a:rPr lang="ru-RU" sz="1400" dirty="0"/>
              <a:t>расширение спектра программ с включением содержания, расширяющего содержание предметных областей «Математика и информатика», «Технология», «Естественные науки» (физика, математика, информатика, технология, астрономия и иные учебные предметы), не дублирующих содержание программ основного общего образования, связанных с приоритетными направлениями Национальной технологической инициативы, Стратегии научно-технологического развития России до 2035 года;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ru-RU" sz="1400" dirty="0"/>
              <a:t>расширение возможностей использования современных технологий, форм и средств обучения для увеличения охвата и обеспечения равных и общедоступных условий освоения качественных современных дополнительных общеобразовательных программам технической направленности;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ru-RU" sz="1400" dirty="0"/>
              <a:t>формирование современных компетенций и грамотности в области технических наук, технологической грамотности и инженерного мышления обучающихся, развитие предпрофессиональных навыков в сфере инженерии и технического творчества;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ru-RU" sz="1400" dirty="0"/>
              <a:t>включение детей в решение практических технологических задач на основе использования современного оборудования, проведение экспериментальных задач по вопросам совершенствования технологий в промышленности и производстве;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ru-RU" sz="1400" dirty="0"/>
              <a:t>развитие инновационного, технического предпринимательства;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ru-RU" sz="1400" dirty="0"/>
              <a:t>вовлечение в разработку и реализацию программ технической направленности представителей общественно-деловых объединений, в том числе промышленных предприятий, бизнеса и иных организаций, деятельность которых связана с технологическим развитием различных отраслей экономики;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ru-RU" sz="1400" dirty="0"/>
              <a:t>использование современных цифровых технологий и больших данных при разработке, продвижении и реализации образовательных программ, обеспечении исследовательской деятельности в области техники и технологий.</a:t>
            </a:r>
          </a:p>
          <a:p>
            <a:pPr algn="just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08715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76400" y="5489668"/>
            <a:ext cx="10515600" cy="1368332"/>
          </a:xfrm>
        </p:spPr>
        <p:txBody>
          <a:bodyPr>
            <a:normAutofit/>
          </a:bodyPr>
          <a:lstStyle/>
          <a:p>
            <a:pPr algn="just"/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</a:rPr>
              <a:t>- расширение </a:t>
            </a:r>
            <a:r>
              <a:rPr lang="ru-RU" sz="1600" dirty="0">
                <a:solidFill>
                  <a:schemeClr val="accent1">
                    <a:lumMod val="50000"/>
                  </a:schemeClr>
                </a:solidFill>
              </a:rPr>
              <a:t>спектра программ с включением содержания, расширяющего содержание предметных областей «Математика и информатика», «Технология», «Естественные науки» (физика, математика, информатика, технология, астрономия и иные учебные предметы), не дублирующих содержание программ основного общего образования, связанных с приоритетными направлениями Национальной технологической инициативы, Стратегии научно-технологического развития России до 2035 года</a:t>
            </a: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</a:rPr>
              <a:t>;</a:t>
            </a:r>
            <a:endParaRPr lang="ru-RU" sz="32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429407"/>
            <a:ext cx="10449379" cy="1284511"/>
          </a:xfrm>
        </p:spPr>
        <p:txBody>
          <a:bodyPr>
            <a:noAutofit/>
          </a:bodyPr>
          <a:lstStyle/>
          <a:p>
            <a:pPr marL="0" indent="0" algn="just">
              <a:spcBef>
                <a:spcPts val="0"/>
              </a:spcBef>
              <a:buNone/>
            </a:pP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Интеграция дополнительного и общего образования.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Распространение моделей сетевого взаимодействия для эффективного использования </a:t>
            </a: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</a:rPr>
              <a:t>материально-технических и кадровых ресурсов</a:t>
            </a:r>
          </a:p>
          <a:p>
            <a:pPr marL="0" indent="0" algn="just">
              <a:spcBef>
                <a:spcPts val="0"/>
              </a:spcBef>
              <a:buNone/>
            </a:pPr>
            <a:endParaRPr lang="ru-RU" sz="2400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marL="0" indent="0" algn="just">
              <a:spcBef>
                <a:spcPts val="0"/>
              </a:spcBef>
              <a:buNone/>
            </a:pPr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</a:rPr>
              <a:t>Краткосрочная программа 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</a:rPr>
              <a:t>«Технология в Кванториум» 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</a:rPr>
              <a:t>сетевое 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</a:rPr>
              <a:t>взаимодействие 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</a:rPr>
              <a:t>с МБОУ г. Костромы «Лицей №17»)</a:t>
            </a:r>
          </a:p>
          <a:p>
            <a:pPr marL="0" indent="0" algn="just">
              <a:spcBef>
                <a:spcPts val="0"/>
              </a:spcBef>
              <a:buNone/>
            </a:pPr>
            <a:endParaRPr lang="ru-RU" sz="1800" dirty="0">
              <a:solidFill>
                <a:schemeClr val="accent1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ru-RU" sz="18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29121"/>
          <a:stretch/>
        </p:blipFill>
        <p:spPr>
          <a:xfrm>
            <a:off x="1347537" y="2729349"/>
            <a:ext cx="3621505" cy="248842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3778" y="2638794"/>
            <a:ext cx="3609809" cy="2407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8550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3709" y="5870809"/>
            <a:ext cx="10515600" cy="1178001"/>
          </a:xfrm>
        </p:spPr>
        <p:txBody>
          <a:bodyPr>
            <a:normAutofit/>
          </a:bodyPr>
          <a:lstStyle/>
          <a:p>
            <a:pPr algn="just"/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</a:rPr>
              <a:t>- расширение возможностей использования современных технологий, форм и средств обучения для увеличения охвата и обеспечения равных и общедоступных условий освоения качественных современных дополнительных общеобразовательных программам технической направленности;</a:t>
            </a: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18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endParaRPr lang="ru-RU" sz="36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33663" y="429407"/>
            <a:ext cx="10449379" cy="1640025"/>
          </a:xfrm>
        </p:spPr>
        <p:txBody>
          <a:bodyPr>
            <a:noAutofit/>
          </a:bodyPr>
          <a:lstStyle/>
          <a:p>
            <a:pPr marL="0" indent="0" algn="just">
              <a:spcBef>
                <a:spcPts val="0"/>
              </a:spcBef>
              <a:buNone/>
            </a:pP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</a:rPr>
              <a:t>Расширение возможностей использования современных </a:t>
            </a: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</a:rPr>
              <a:t>технологий</a:t>
            </a:r>
            <a:endParaRPr lang="ru-RU" sz="2400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marL="0" indent="0" algn="just">
              <a:spcBef>
                <a:spcPts val="0"/>
              </a:spcBef>
              <a:buNone/>
            </a:pPr>
            <a:endParaRPr lang="ru-RU" sz="1800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marL="0" indent="0" algn="just">
              <a:spcBef>
                <a:spcPts val="0"/>
              </a:spcBef>
              <a:buNone/>
            </a:pPr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</a:rPr>
              <a:t>Использование </a:t>
            </a:r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</a:rPr>
              <a:t>технологий виртуальной и дополненной </a:t>
            </a:r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</a:rPr>
              <a:t>реальности.</a:t>
            </a:r>
            <a:endParaRPr lang="ru-RU" sz="2400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marL="0" indent="0" algn="just">
              <a:spcBef>
                <a:spcPts val="0"/>
              </a:spcBef>
              <a:buNone/>
            </a:pPr>
            <a:r>
              <a:rPr lang="ru-RU" sz="1800" dirty="0" smtClean="0">
                <a:solidFill>
                  <a:schemeClr val="accent1">
                    <a:lumMod val="50000"/>
                  </a:schemeClr>
                </a:solidFill>
              </a:rPr>
              <a:t>Использование </a:t>
            </a:r>
            <a:r>
              <a:rPr lang="ru-RU" sz="1800" dirty="0" smtClean="0">
                <a:solidFill>
                  <a:schemeClr val="accent1">
                    <a:lumMod val="50000"/>
                  </a:schemeClr>
                </a:solidFill>
              </a:rPr>
              <a:t>игровых технологий для глубокого обучения.</a:t>
            </a:r>
            <a:endParaRPr lang="ru-RU" sz="1600" dirty="0">
              <a:solidFill>
                <a:schemeClr val="accent1">
                  <a:lumMod val="50000"/>
                </a:schemeClr>
              </a:solidFill>
            </a:endParaRPr>
          </a:p>
          <a:p>
            <a:pPr marL="0" indent="0" algn="just">
              <a:spcBef>
                <a:spcPts val="0"/>
              </a:spcBef>
              <a:buNone/>
            </a:pPr>
            <a:endParaRPr lang="ru-RU" sz="1800" dirty="0">
              <a:solidFill>
                <a:schemeClr val="accent1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ru-RU" sz="18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/>
          <a:srcRect l="15472" t="1711" r="6315"/>
          <a:stretch/>
        </p:blipFill>
        <p:spPr>
          <a:xfrm rot="5400000">
            <a:off x="731118" y="1948602"/>
            <a:ext cx="3917476" cy="369229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/>
          <a:srcRect l="8432" t="4841" r="3636" b="12466"/>
          <a:stretch/>
        </p:blipFill>
        <p:spPr>
          <a:xfrm>
            <a:off x="5382549" y="1836010"/>
            <a:ext cx="5976760" cy="3356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077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19578" y="5728525"/>
            <a:ext cx="10515600" cy="1007476"/>
          </a:xfrm>
        </p:spPr>
        <p:txBody>
          <a:bodyPr>
            <a:normAutofit/>
          </a:bodyPr>
          <a:lstStyle/>
          <a:p>
            <a:pPr algn="just"/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</a:rPr>
              <a:t>- использование современных цифровых технологий и больших данных при разработке, продвижении и реализации образовательных программ, обеспечении исследовательской деятельности в области техники и технологий.</a:t>
            </a:r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endParaRPr lang="ru-RU" sz="28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71310" y="573537"/>
            <a:ext cx="10449379" cy="3714649"/>
          </a:xfrm>
        </p:spPr>
        <p:txBody>
          <a:bodyPr>
            <a:noAutofit/>
          </a:bodyPr>
          <a:lstStyle/>
          <a:p>
            <a:pPr marL="0" indent="0" algn="just">
              <a:spcBef>
                <a:spcPts val="0"/>
              </a:spcBef>
              <a:buNone/>
            </a:pP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</a:rPr>
              <a:t>Включение элементов цифровой грамотности в содержание дополнительных </a:t>
            </a: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</a:rPr>
              <a:t>программ</a:t>
            </a:r>
            <a:endParaRPr lang="ru-RU" sz="2400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marL="0" indent="0" algn="just">
              <a:spcBef>
                <a:spcPts val="0"/>
              </a:spcBef>
              <a:buNone/>
            </a:pPr>
            <a:endParaRPr lang="ru-RU" sz="2400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marL="0" indent="0" algn="just">
              <a:spcBef>
                <a:spcPts val="0"/>
              </a:spcBef>
              <a:buNone/>
            </a:pPr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</a:rPr>
              <a:t>Краткосрочная </a:t>
            </a:r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</a:rPr>
              <a:t>программа «Цифровая грамотность в проектной деятельности»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</a:rPr>
              <a:t>.</a:t>
            </a:r>
            <a:endParaRPr lang="en-US" sz="2400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marL="0" indent="0" algn="just">
              <a:spcBef>
                <a:spcPts val="0"/>
              </a:spcBef>
              <a:buNone/>
            </a:pPr>
            <a:r>
              <a:rPr lang="ru-RU" sz="1800" dirty="0">
                <a:latin typeface="+mj-lt"/>
              </a:rPr>
              <a:t>Ц</a:t>
            </a:r>
            <a:r>
              <a:rPr lang="ru-RU" sz="1800" dirty="0" smtClean="0">
                <a:latin typeface="+mj-lt"/>
              </a:rPr>
              <a:t>ифровые сервисы для </a:t>
            </a:r>
            <a:r>
              <a:rPr lang="ru-RU" sz="1800" dirty="0">
                <a:latin typeface="+mj-lt"/>
              </a:rPr>
              <a:t>организации проектной деятельности обучающихся ДТ.</a:t>
            </a:r>
          </a:p>
          <a:p>
            <a:pPr marL="0" indent="0" algn="just">
              <a:spcBef>
                <a:spcPts val="0"/>
              </a:spcBef>
              <a:buNone/>
            </a:pPr>
            <a:endParaRPr lang="ru-RU" sz="1600" dirty="0" smtClean="0">
              <a:solidFill>
                <a:schemeClr val="accent1">
                  <a:lumMod val="50000"/>
                </a:schemeClr>
              </a:solidFill>
              <a:latin typeface="+mj-lt"/>
            </a:endParaRPr>
          </a:p>
          <a:p>
            <a:pPr marL="914400" lvl="2" indent="0" algn="just">
              <a:spcBef>
                <a:spcPts val="0"/>
              </a:spcBef>
              <a:buNone/>
            </a:pPr>
            <a:endParaRPr lang="ru-RU" sz="1200" dirty="0" smtClean="0">
              <a:solidFill>
                <a:srgbClr val="00000A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lvl="2" algn="just">
              <a:spcBef>
                <a:spcPts val="0"/>
              </a:spcBef>
            </a:pPr>
            <a:endParaRPr lang="ru-RU" sz="1600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marL="0" indent="0" algn="just">
              <a:spcBef>
                <a:spcPts val="0"/>
              </a:spcBef>
              <a:buNone/>
            </a:pPr>
            <a:endParaRPr lang="ru-RU" sz="2400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marL="0" indent="457200" algn="ctr">
              <a:spcBef>
                <a:spcPts val="0"/>
              </a:spcBef>
              <a:buNone/>
            </a:pPr>
            <a:endParaRPr lang="ru-RU" sz="1600" dirty="0"/>
          </a:p>
          <a:p>
            <a:pPr marL="0" indent="457200" algn="ctr">
              <a:spcBef>
                <a:spcPts val="0"/>
              </a:spcBef>
              <a:buNone/>
            </a:pPr>
            <a:endParaRPr lang="ru-RU" sz="1600" dirty="0"/>
          </a:p>
          <a:p>
            <a:pPr marL="0" indent="0" algn="just">
              <a:spcBef>
                <a:spcPts val="0"/>
              </a:spcBef>
              <a:buNone/>
            </a:pPr>
            <a:endParaRPr lang="ru-RU" sz="1800" dirty="0">
              <a:solidFill>
                <a:schemeClr val="accent1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ru-RU" sz="1800" dirty="0"/>
          </a:p>
        </p:txBody>
      </p:sp>
      <p:pic>
        <p:nvPicPr>
          <p:cNvPr id="3074" name="Picture 2" descr="https://68tatyana.ru/backend/uploads/Google%20docs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60490"/>
            <a:ext cx="3222029" cy="1772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woorkup.com/wp-content/uploads/2017/05/copy-paste-links-in-trello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4783" y="4192272"/>
            <a:ext cx="3064787" cy="1536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https://bit2bitamericas.com/wp-content/uploads/2020/08/miro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5219" y="2701860"/>
            <a:ext cx="2366457" cy="1331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http://didaktor.ru/wp-content/uploads/2018/06/canva-logo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6248" y="4192272"/>
            <a:ext cx="3642350" cy="1491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2174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97005"/>
          </a:xfrm>
        </p:spPr>
        <p:txBody>
          <a:bodyPr>
            <a:normAutofit/>
          </a:bodyPr>
          <a:lstStyle/>
          <a:p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Активное привлечение обучающихся </a:t>
            </a: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</a:rPr>
              <a:t>к решению 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практических технологических задач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262130"/>
            <a:ext cx="5181600" cy="4914833"/>
          </a:xfrm>
        </p:spPr>
        <p:txBody>
          <a:bodyPr>
            <a:normAutofit/>
          </a:bodyPr>
          <a:lstStyle/>
          <a:p>
            <a:pPr marL="0" indent="457200">
              <a:spcBef>
                <a:spcPts val="0"/>
              </a:spcBef>
              <a:buNone/>
            </a:pP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</a:rPr>
              <a:t>Основными 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</a:rPr>
              <a:t>методами организации учебной деятельности:</a:t>
            </a:r>
          </a:p>
          <a:p>
            <a:pPr marL="0" lvl="0" indent="457200">
              <a:spcBef>
                <a:spcPts val="0"/>
              </a:spcBef>
            </a:pPr>
            <a:r>
              <a:rPr lang="ru-RU" sz="2000" dirty="0">
                <a:solidFill>
                  <a:schemeClr val="accent1">
                    <a:lumMod val="50000"/>
                  </a:schemeClr>
                </a:solidFill>
              </a:rPr>
              <a:t>метод кейсов;</a:t>
            </a:r>
          </a:p>
          <a:p>
            <a:pPr marL="0" lvl="0" indent="457200">
              <a:spcBef>
                <a:spcPts val="0"/>
              </a:spcBef>
            </a:pPr>
            <a:r>
              <a:rPr lang="ru-RU" sz="2000" dirty="0">
                <a:solidFill>
                  <a:schemeClr val="accent1">
                    <a:lumMod val="50000"/>
                  </a:schemeClr>
                </a:solidFill>
              </a:rPr>
              <a:t>проектная деятельность.</a:t>
            </a:r>
          </a:p>
          <a:p>
            <a:pPr marL="0" indent="0">
              <a:spcBef>
                <a:spcPts val="0"/>
              </a:spcBef>
              <a:buNone/>
            </a:pPr>
            <a:endParaRPr lang="ru-RU" sz="2000" dirty="0">
              <a:solidFill>
                <a:schemeClr val="accent1">
                  <a:lumMod val="50000"/>
                </a:schemeClr>
              </a:solidFill>
            </a:endParaRPr>
          </a:p>
          <a:p>
            <a:pPr marL="0" indent="457200" algn="just">
              <a:spcBef>
                <a:spcPts val="0"/>
              </a:spcBef>
              <a:buNone/>
            </a:pPr>
            <a:r>
              <a:rPr lang="ru-RU" sz="2000" b="1" dirty="0" err="1">
                <a:solidFill>
                  <a:schemeClr val="accent1">
                    <a:lumMod val="50000"/>
                  </a:schemeClr>
                </a:solidFill>
              </a:rPr>
              <a:t>Хакатоны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</a:rPr>
              <a:t> — образовательные мероприятия, на которых обучающиеся объединяются в команды и разрабатывают совместные проекты, направленные на решения актуальных инженерных, социально-экономических, экологических проблем. </a:t>
            </a:r>
            <a:endParaRPr lang="ru-RU" sz="2000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marL="0" indent="457200" algn="just">
              <a:spcBef>
                <a:spcPts val="0"/>
              </a:spcBef>
              <a:buNone/>
            </a:pP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</a:rPr>
              <a:t>Практика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</a:rPr>
              <a:t>хакатонов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</a:rPr>
              <a:t> способствует обмену опытом, новыми идеями по созданию проектов и сообществ, заинтересованных в решении практической проблемы.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34166" t="26842" r="39057" b="37837"/>
          <a:stretch/>
        </p:blipFill>
        <p:spPr>
          <a:xfrm>
            <a:off x="6262995" y="1378041"/>
            <a:ext cx="5706239" cy="4233928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953038" y="5811560"/>
            <a:ext cx="11016196" cy="1046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>
                <a:solidFill>
                  <a:schemeClr val="accent1">
                    <a:lumMod val="50000"/>
                  </a:schemeClr>
                </a:solidFill>
              </a:rPr>
              <a:t>- </a:t>
            </a:r>
            <a:r>
              <a:rPr lang="ru-RU" sz="1200" dirty="0">
                <a:solidFill>
                  <a:schemeClr val="accent1">
                    <a:lumMod val="50000"/>
                  </a:schemeClr>
                </a:solidFill>
              </a:rPr>
              <a:t>включение детей в решение практических технологических задач на основе использования современного оборудования, проведение экспериментальных задач по вопросам совершенствования технологий в промышленности и производстве;</a:t>
            </a:r>
            <a:br>
              <a:rPr lang="ru-RU" sz="1200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sz="1200" dirty="0">
                <a:solidFill>
                  <a:schemeClr val="accent1">
                    <a:lumMod val="50000"/>
                  </a:schemeClr>
                </a:solidFill>
              </a:rPr>
              <a:t> - вовлечение в разработку и реализацию программ технической направленности представителей общественно-деловых объединений, в том числе промышленных предприятий, бизнеса и иных организаций, деятельность которых связана с технологическим развитием различных отраслей экономики;</a:t>
            </a:r>
            <a:r>
              <a:rPr lang="ru-RU" sz="1400" dirty="0">
                <a:solidFill>
                  <a:schemeClr val="accent1">
                    <a:lumMod val="50000"/>
                  </a:schemeClr>
                </a:solidFill>
              </a:rPr>
              <a:t/>
            </a:r>
            <a:br>
              <a:rPr lang="ru-RU" sz="1400" dirty="0">
                <a:solidFill>
                  <a:schemeClr val="accent1">
                    <a:lumMod val="50000"/>
                  </a:schemeClr>
                </a:solidFill>
              </a:rPr>
            </a:b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2570125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76400" y="6119330"/>
            <a:ext cx="10515600" cy="618691"/>
          </a:xfrm>
        </p:spPr>
        <p:txBody>
          <a:bodyPr>
            <a:normAutofit/>
          </a:bodyPr>
          <a:lstStyle/>
          <a:p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endParaRPr lang="ru-RU" sz="36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71310" y="573537"/>
            <a:ext cx="10449379" cy="3714649"/>
          </a:xfrm>
        </p:spPr>
        <p:txBody>
          <a:bodyPr>
            <a:noAutofit/>
          </a:bodyPr>
          <a:lstStyle/>
          <a:p>
            <a:pPr marL="0" indent="0" algn="just">
              <a:spcBef>
                <a:spcPts val="0"/>
              </a:spcBef>
              <a:buNone/>
            </a:pP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</a:rPr>
              <a:t>Реализация моделей адресной работы с детьми с ОВЗ и детьми, находящимися в трудной жизненной ситуации, детьми из семей мигрантов, детьми – представителями малочисленных народов.</a:t>
            </a:r>
          </a:p>
          <a:p>
            <a:pPr marL="0" indent="0" algn="just">
              <a:spcBef>
                <a:spcPts val="0"/>
              </a:spcBef>
              <a:buNone/>
            </a:pPr>
            <a:endParaRPr lang="ru-RU" sz="2400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marL="0" indent="0" algn="just">
              <a:spcBef>
                <a:spcPts val="0"/>
              </a:spcBef>
              <a:buNone/>
            </a:pPr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</a:rPr>
              <a:t>Программа «</a:t>
            </a:r>
            <a:r>
              <a:rPr lang="ru-RU" sz="2400" dirty="0" err="1" smtClean="0">
                <a:solidFill>
                  <a:schemeClr val="accent1">
                    <a:lumMod val="50000"/>
                  </a:schemeClr>
                </a:solidFill>
              </a:rPr>
              <a:t>Робо-Абилимпикс</a:t>
            </a:r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</a:rPr>
              <a:t>».</a:t>
            </a:r>
            <a:endParaRPr lang="en-US" sz="2400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marL="0" indent="0" algn="just">
              <a:spcBef>
                <a:spcPts val="0"/>
              </a:spcBef>
              <a:buNone/>
            </a:pPr>
            <a:r>
              <a:rPr lang="ru-RU" sz="1600" dirty="0"/>
              <a:t>Программа направлена на подготовку </a:t>
            </a:r>
            <a:r>
              <a:rPr lang="ru-RU" sz="1600" dirty="0" smtClean="0"/>
              <a:t>обучающихся </a:t>
            </a:r>
            <a:r>
              <a:rPr lang="ru-RU" sz="1600" dirty="0"/>
              <a:t>с </a:t>
            </a:r>
            <a:r>
              <a:rPr lang="ru-RU" sz="1600" dirty="0" smtClean="0"/>
              <a:t>ОВЗ к </a:t>
            </a:r>
            <a:r>
              <a:rPr lang="ru-RU" sz="1600" dirty="0"/>
              <a:t>участию в региональном этапе чемпионата </a:t>
            </a:r>
            <a:r>
              <a:rPr lang="ru-RU" sz="1600" dirty="0" err="1"/>
              <a:t>Абилимпикс</a:t>
            </a:r>
            <a:r>
              <a:rPr lang="ru-RU" sz="1600" dirty="0"/>
              <a:t> по компетенции Промышленная </a:t>
            </a:r>
            <a:r>
              <a:rPr lang="ru-RU" sz="1600" dirty="0" smtClean="0"/>
              <a:t>робототехника</a:t>
            </a:r>
            <a:r>
              <a:rPr lang="ru-RU" sz="1600" dirty="0" smtClean="0">
                <a:latin typeface="+mj-lt"/>
              </a:rPr>
              <a:t>.</a:t>
            </a:r>
            <a:endParaRPr lang="ru-RU" sz="1600" dirty="0">
              <a:latin typeface="+mj-lt"/>
            </a:endParaRPr>
          </a:p>
          <a:p>
            <a:pPr marL="0" indent="0" algn="just">
              <a:spcBef>
                <a:spcPts val="0"/>
              </a:spcBef>
              <a:buNone/>
            </a:pPr>
            <a:endParaRPr lang="ru-RU" sz="1600" dirty="0" smtClean="0">
              <a:solidFill>
                <a:schemeClr val="accent1">
                  <a:lumMod val="50000"/>
                </a:schemeClr>
              </a:solidFill>
              <a:latin typeface="+mj-lt"/>
            </a:endParaRPr>
          </a:p>
          <a:p>
            <a:pPr marL="914400" lvl="2" indent="0" algn="just">
              <a:spcBef>
                <a:spcPts val="0"/>
              </a:spcBef>
              <a:buNone/>
            </a:pPr>
            <a:endParaRPr lang="ru-RU" sz="1200" dirty="0" smtClean="0">
              <a:solidFill>
                <a:srgbClr val="00000A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lvl="2" algn="just">
              <a:spcBef>
                <a:spcPts val="0"/>
              </a:spcBef>
            </a:pPr>
            <a:endParaRPr lang="ru-RU" sz="1600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marL="0" indent="0" algn="just">
              <a:spcBef>
                <a:spcPts val="0"/>
              </a:spcBef>
              <a:buNone/>
            </a:pPr>
            <a:endParaRPr lang="ru-RU" sz="2400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marL="0" indent="457200" algn="ctr">
              <a:spcBef>
                <a:spcPts val="0"/>
              </a:spcBef>
              <a:buNone/>
            </a:pPr>
            <a:endParaRPr lang="ru-RU" sz="1600" dirty="0"/>
          </a:p>
          <a:p>
            <a:pPr marL="0" indent="457200" algn="ctr">
              <a:spcBef>
                <a:spcPts val="0"/>
              </a:spcBef>
              <a:buNone/>
            </a:pPr>
            <a:endParaRPr lang="ru-RU" sz="1600" dirty="0"/>
          </a:p>
          <a:p>
            <a:pPr marL="0" indent="0" algn="just">
              <a:spcBef>
                <a:spcPts val="0"/>
              </a:spcBef>
              <a:buNone/>
            </a:pPr>
            <a:endParaRPr lang="ru-RU" sz="1800" dirty="0">
              <a:solidFill>
                <a:schemeClr val="accent1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ru-RU" sz="18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7962" t="12805" r="24566" b="14789"/>
          <a:stretch/>
        </p:blipFill>
        <p:spPr>
          <a:xfrm>
            <a:off x="2731168" y="2863409"/>
            <a:ext cx="6309801" cy="3808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898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l="25854" t="22552" r="25537" b="7646"/>
          <a:stretch/>
        </p:blipFill>
        <p:spPr>
          <a:xfrm>
            <a:off x="231460" y="922713"/>
            <a:ext cx="5752959" cy="4646814"/>
          </a:xfrm>
          <a:prstGeom prst="rect">
            <a:avLst/>
          </a:prstGeom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365124"/>
            <a:ext cx="5181600" cy="5528599"/>
          </a:xfrm>
        </p:spPr>
        <p:txBody>
          <a:bodyPr>
            <a:normAutofit fontScale="55000" lnSpcReduction="20000"/>
          </a:bodyPr>
          <a:lstStyle/>
          <a:p>
            <a:pPr marL="0" indent="45720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dirty="0"/>
              <a:t>Типовая модель может включать следующие образовательные направления (модули), определяющие содержание деятельности</a:t>
            </a:r>
            <a:r>
              <a:rPr lang="ru-RU" dirty="0" smtClean="0"/>
              <a:t>:</a:t>
            </a:r>
          </a:p>
          <a:p>
            <a:pPr marL="0" indent="457200" algn="just">
              <a:lnSpc>
                <a:spcPct val="120000"/>
              </a:lnSpc>
              <a:spcBef>
                <a:spcPts val="0"/>
              </a:spcBef>
              <a:buNone/>
            </a:pPr>
            <a:endParaRPr lang="ru-RU" dirty="0"/>
          </a:p>
          <a:p>
            <a:pPr marL="0" indent="45720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i="1" dirty="0"/>
              <a:t>– робототехника и </a:t>
            </a:r>
            <a:r>
              <a:rPr lang="ru-RU" i="1" dirty="0" err="1"/>
              <a:t>мехатроника</a:t>
            </a:r>
            <a:r>
              <a:rPr lang="ru-RU" i="1" dirty="0"/>
              <a:t>;</a:t>
            </a:r>
            <a:endParaRPr lang="ru-RU" dirty="0"/>
          </a:p>
          <a:p>
            <a:pPr marL="0" indent="45720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i="1" dirty="0"/>
              <a:t>– инженерная графика и промышленный дизайн;</a:t>
            </a:r>
            <a:endParaRPr lang="ru-RU" dirty="0"/>
          </a:p>
          <a:p>
            <a:pPr marL="0" indent="45720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i="1" dirty="0"/>
              <a:t>– конструкционные материалы;</a:t>
            </a:r>
            <a:endParaRPr lang="ru-RU" dirty="0"/>
          </a:p>
          <a:p>
            <a:pPr marL="0" indent="45720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i="1" dirty="0"/>
              <a:t>– электротехника и электроника;</a:t>
            </a:r>
            <a:endParaRPr lang="ru-RU" dirty="0"/>
          </a:p>
          <a:p>
            <a:pPr marL="0" indent="45720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i="1" dirty="0"/>
              <a:t>– системная инженерия;</a:t>
            </a:r>
            <a:endParaRPr lang="ru-RU" dirty="0"/>
          </a:p>
          <a:p>
            <a:pPr marL="0" indent="45720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i="1" dirty="0"/>
              <a:t>– 3</a:t>
            </a:r>
            <a:r>
              <a:rPr lang="en-US" i="1" dirty="0"/>
              <a:t>D</a:t>
            </a:r>
            <a:r>
              <a:rPr lang="ru-RU" i="1" dirty="0"/>
              <a:t>-</a:t>
            </a:r>
            <a:r>
              <a:rPr lang="ru-RU" i="1" dirty="0" err="1"/>
              <a:t>прототипирование</a:t>
            </a:r>
            <a:r>
              <a:rPr lang="ru-RU" i="1" dirty="0"/>
              <a:t>;</a:t>
            </a:r>
            <a:endParaRPr lang="ru-RU" dirty="0"/>
          </a:p>
          <a:p>
            <a:pPr marL="0" indent="45720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i="1" dirty="0"/>
              <a:t>– программирование;</a:t>
            </a:r>
            <a:endParaRPr lang="ru-RU" dirty="0"/>
          </a:p>
          <a:p>
            <a:pPr marL="0" indent="45720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i="1" dirty="0"/>
              <a:t>– Интернет вещей;</a:t>
            </a:r>
            <a:endParaRPr lang="ru-RU" dirty="0"/>
          </a:p>
          <a:p>
            <a:pPr marL="0" indent="45720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i="1" dirty="0"/>
              <a:t>– наземные, воздушные и водные транспортные системы;</a:t>
            </a:r>
            <a:endParaRPr lang="ru-RU" dirty="0"/>
          </a:p>
          <a:p>
            <a:pPr marL="0" indent="45720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i="1" dirty="0"/>
              <a:t>– моделирование и управление беспилотными техническими аппаратами;</a:t>
            </a:r>
            <a:endParaRPr lang="ru-RU" dirty="0"/>
          </a:p>
          <a:p>
            <a:pPr marL="0" indent="45720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i="1" dirty="0"/>
              <a:t>– основы технологического предпринимательства; </a:t>
            </a:r>
            <a:endParaRPr lang="ru-RU" dirty="0"/>
          </a:p>
          <a:p>
            <a:pPr marL="0" indent="45720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i="1" dirty="0"/>
              <a:t>– основы изобретательства и др.</a:t>
            </a:r>
            <a:endParaRPr lang="ru-RU" dirty="0"/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90446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001251" y="2249906"/>
            <a:ext cx="9144000" cy="1071247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Спасибо за внимание!</a:t>
            </a:r>
            <a:endParaRPr lang="ru-RU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3999" y="4813068"/>
            <a:ext cx="10098505" cy="1623827"/>
          </a:xfrm>
        </p:spPr>
        <p:txBody>
          <a:bodyPr/>
          <a:lstStyle/>
          <a:p>
            <a:pPr algn="r"/>
            <a:endParaRPr lang="ru-RU" dirty="0" smtClean="0"/>
          </a:p>
          <a:p>
            <a:pPr algn="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01163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533E0A40001E814E995471E0489B1028" ma:contentTypeVersion="1" ma:contentTypeDescription="Создание документа." ma:contentTypeScope="" ma:versionID="1ef7d38ec03c930eb334f4ee5131ff55">
  <xsd:schema xmlns:xsd="http://www.w3.org/2001/XMLSchema" xmlns:xs="http://www.w3.org/2001/XMLSchema" xmlns:p="http://schemas.microsoft.com/office/2006/metadata/properties" xmlns:ns2="d93f08c7-4dc9-4366-b183-71f4e46057df" targetNamespace="http://schemas.microsoft.com/office/2006/metadata/properties" ma:root="true" ma:fieldsID="901426136c3cb9e8a8df3f1a14d2308d" ns2:_="">
    <xsd:import namespace="d93f08c7-4dc9-4366-b183-71f4e46057df"/>
    <xsd:element name="properties">
      <xsd:complexType>
        <xsd:sequence>
          <xsd:element name="documentManagement">
            <xsd:complexType>
              <xsd:all>
                <xsd:element ref="ns2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93f08c7-4dc9-4366-b183-71f4e46057df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Общий доступ с использованием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77984AD0-F219-4F21-A58C-41BDAF846A6B}"/>
</file>

<file path=customXml/itemProps2.xml><?xml version="1.0" encoding="utf-8"?>
<ds:datastoreItem xmlns:ds="http://schemas.openxmlformats.org/officeDocument/2006/customXml" ds:itemID="{52F29482-A8DC-46AB-A3BC-6FB6C913286E}"/>
</file>

<file path=customXml/itemProps3.xml><?xml version="1.0" encoding="utf-8"?>
<ds:datastoreItem xmlns:ds="http://schemas.openxmlformats.org/officeDocument/2006/customXml" ds:itemID="{E14B9CA8-73EB-46A4-AA70-1A8831FDDDF4}"/>
</file>

<file path=docProps/app.xml><?xml version="1.0" encoding="utf-8"?>
<Properties xmlns="http://schemas.openxmlformats.org/officeDocument/2006/extended-properties" xmlns:vt="http://schemas.openxmlformats.org/officeDocument/2006/docPropsVTypes">
  <TotalTime>449</TotalTime>
  <Words>665</Words>
  <Application>Microsoft Office PowerPoint</Application>
  <PresentationFormat>Широкоэкранный</PresentationFormat>
  <Paragraphs>68</Paragraphs>
  <Slides>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3" baseType="lpstr">
      <vt:lpstr>Arial</vt:lpstr>
      <vt:lpstr>Calibri</vt:lpstr>
      <vt:lpstr>Calibri Light</vt:lpstr>
      <vt:lpstr>Тема Office</vt:lpstr>
      <vt:lpstr>Перспективные направления развития дополнительного образования детей по программам технической направленности</vt:lpstr>
      <vt:lpstr>Презентация PowerPoint</vt:lpstr>
      <vt:lpstr>- расширение спектра программ с включением содержания, расширяющего содержание предметных областей «Математика и информатика», «Технология», «Естественные науки» (физика, математика, информатика, технология, астрономия и иные учебные предметы), не дублирующих содержание программ основного общего образования, связанных с приоритетными направлениями Национальной технологической инициативы, Стратегии научно-технологического развития России до 2035 года;</vt:lpstr>
      <vt:lpstr>- расширение возможностей использования современных технологий, форм и средств обучения для увеличения охвата и обеспечения равных и общедоступных условий освоения качественных современных дополнительных общеобразовательных программам технической направленности;  </vt:lpstr>
      <vt:lpstr>- использование современных цифровых технологий и больших данных при разработке, продвижении и реализации образовательных программ, обеспечении исследовательской деятельности в области техники и технологий. </vt:lpstr>
      <vt:lpstr>Активное привлечение обучающихся к решению практических технологических задач</vt:lpstr>
      <vt:lpstr>  </vt:lpstr>
      <vt:lpstr>Презентация PowerPoint</vt:lpstr>
      <vt:lpstr>Спасибо за внимание!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Перспективные направления развития дополнительного образования детей технической направленности</dc:title>
  <dc:creator>Кванториум</dc:creator>
  <cp:lastModifiedBy>home</cp:lastModifiedBy>
  <cp:revision>23</cp:revision>
  <cp:lastPrinted>2021-12-14T12:54:04Z</cp:lastPrinted>
  <dcterms:created xsi:type="dcterms:W3CDTF">2021-12-14T07:35:11Z</dcterms:created>
  <dcterms:modified xsi:type="dcterms:W3CDTF">2021-12-14T18:15:33Z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0x010100533E0A40001E814E995471E0489B1028</vt:lpwstr>
  </property>
</Properties>
</file>