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diagrams/colors4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3.xml" ContentType="application/vnd.openxmlformats-officedocument.them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layout3.xml" ContentType="application/vnd.openxmlformats-officedocument.drawingml.diagramLayout+xml"/>
  <Override PartName="/ppt/diagrams/drawing4.xml" ContentType="application/vnd.ms-office.drawingml.diagramDrawing+xml"/>
  <Override PartName="/ppt/theme/theme1.xml" ContentType="application/vnd.openxmlformats-officedocument.them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7"/>
  </p:notesMasterIdLst>
  <p:handoutMasterIdLst>
    <p:handoutMasterId r:id="rId28"/>
  </p:handoutMasterIdLst>
  <p:sldIdLst>
    <p:sldId id="342" r:id="rId2"/>
    <p:sldId id="445" r:id="rId3"/>
    <p:sldId id="260" r:id="rId4"/>
    <p:sldId id="371" r:id="rId5"/>
    <p:sldId id="424" r:id="rId6"/>
    <p:sldId id="444" r:id="rId7"/>
    <p:sldId id="425" r:id="rId8"/>
    <p:sldId id="262" r:id="rId9"/>
    <p:sldId id="446" r:id="rId10"/>
    <p:sldId id="447" r:id="rId11"/>
    <p:sldId id="439" r:id="rId12"/>
    <p:sldId id="440" r:id="rId13"/>
    <p:sldId id="408" r:id="rId14"/>
    <p:sldId id="409" r:id="rId15"/>
    <p:sldId id="403" r:id="rId16"/>
    <p:sldId id="437" r:id="rId17"/>
    <p:sldId id="441" r:id="rId18"/>
    <p:sldId id="361" r:id="rId19"/>
    <p:sldId id="433" r:id="rId20"/>
    <p:sldId id="402" r:id="rId21"/>
    <p:sldId id="365" r:id="rId22"/>
    <p:sldId id="442" r:id="rId23"/>
    <p:sldId id="404" r:id="rId24"/>
    <p:sldId id="435" r:id="rId25"/>
    <p:sldId id="367" r:id="rId26"/>
  </p:sldIdLst>
  <p:sldSz cx="9144000" cy="6858000" type="screen4x3"/>
  <p:notesSz cx="6797675" cy="9926638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449" autoAdjust="0"/>
  </p:normalViewPr>
  <p:slideViewPr>
    <p:cSldViewPr snapToGrid="0">
      <p:cViewPr varScale="1">
        <p:scale>
          <a:sx n="102" d="100"/>
          <a:sy n="102" d="100"/>
        </p:scale>
        <p:origin x="17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2EFB84-B070-4DC6-B899-FB22BBB36019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F88DE6B0-9CC3-4203-A57D-D3F646AD2FAE}">
      <dgm:prSet/>
      <dgm:spPr/>
      <dgm:t>
        <a:bodyPr/>
        <a:lstStyle/>
        <a:p>
          <a:pPr rtl="0"/>
          <a:r>
            <a:rPr lang="ru-RU" smtClean="0"/>
            <a:t>Приказ Минпросвещения России № 104 от 17.03.2020 г. «Об организации образовательной деятельности в организациях, реализующих программы  начального общего, основного общего,  среднего общего образования, образовательные программы  среднего профессионального образования, соответствующего дополнительного профессионального образования и  дополнительные общеобразовательные программы в условиях распространения новой коронавирусной инфекции в  Российской Федерации2</a:t>
          </a:r>
          <a:endParaRPr lang="ru-RU"/>
        </a:p>
      </dgm:t>
    </dgm:pt>
    <dgm:pt modelId="{8CF344FC-3812-4FC6-BAC4-7E59ACF826C4}" type="parTrans" cxnId="{4A7A5739-F427-4E7F-8747-D0C57BDAB004}">
      <dgm:prSet/>
      <dgm:spPr/>
      <dgm:t>
        <a:bodyPr/>
        <a:lstStyle/>
        <a:p>
          <a:endParaRPr lang="ru-RU"/>
        </a:p>
      </dgm:t>
    </dgm:pt>
    <dgm:pt modelId="{154C9194-6AA9-49E4-B219-305A6D695D1F}" type="sibTrans" cxnId="{4A7A5739-F427-4E7F-8747-D0C57BDAB004}">
      <dgm:prSet/>
      <dgm:spPr/>
      <dgm:t>
        <a:bodyPr/>
        <a:lstStyle/>
        <a:p>
          <a:endParaRPr lang="ru-RU"/>
        </a:p>
      </dgm:t>
    </dgm:pt>
    <dgm:pt modelId="{3A261569-2BF1-4458-9938-3CCFE01F689F}">
      <dgm:prSet/>
      <dgm:spPr/>
      <dgm:t>
        <a:bodyPr/>
        <a:lstStyle/>
        <a:p>
          <a:pPr rtl="0"/>
          <a:r>
            <a:rPr lang="ru-RU" smtClean="0"/>
            <a:t>Письмо Министерства просвещения Российской Федерации  1Д-39/04 от 19 марта 2020 года «О Методических рекомендациях по реализации образовательных программ начального общего, основного общего, среднего общего образования, образовательных программ СПО и дополнительных общеобразовательных программ с применением электронного обучения и дистанционных образовательных технологий»</a:t>
          </a:r>
          <a:endParaRPr lang="ru-RU"/>
        </a:p>
      </dgm:t>
    </dgm:pt>
    <dgm:pt modelId="{32735B1D-BD48-42F1-976C-C6BF9ABA172A}" type="parTrans" cxnId="{FA82EF90-C6DB-40F7-AE45-BE50D238E1C9}">
      <dgm:prSet/>
      <dgm:spPr/>
      <dgm:t>
        <a:bodyPr/>
        <a:lstStyle/>
        <a:p>
          <a:endParaRPr lang="ru-RU"/>
        </a:p>
      </dgm:t>
    </dgm:pt>
    <dgm:pt modelId="{D7F0AFEB-9CD6-4FD1-9DE2-9DE5B7E02E36}" type="sibTrans" cxnId="{FA82EF90-C6DB-40F7-AE45-BE50D238E1C9}">
      <dgm:prSet/>
      <dgm:spPr/>
      <dgm:t>
        <a:bodyPr/>
        <a:lstStyle/>
        <a:p>
          <a:endParaRPr lang="ru-RU"/>
        </a:p>
      </dgm:t>
    </dgm:pt>
    <dgm:pt modelId="{DADA7832-1146-4A30-9F22-4BAA2DA2A39A}">
      <dgm:prSet/>
      <dgm:spPr/>
      <dgm:t>
        <a:bodyPr/>
        <a:lstStyle/>
        <a:p>
          <a:pPr rtl="0"/>
          <a:r>
            <a:rPr lang="ru-RU" dirty="0" smtClean="0"/>
            <a:t>Приказ департамента образования и науки Костромской области №554 от 20.03.2020 г. о переходе общеобразовательных организаций на дистанционное обучение с 01.04 по 12.04 2020 г.</a:t>
          </a:r>
          <a:endParaRPr lang="ru-RU" dirty="0"/>
        </a:p>
      </dgm:t>
    </dgm:pt>
    <dgm:pt modelId="{D0E82929-D4F3-48D9-9D6D-C8641F57AC2D}" type="parTrans" cxnId="{5112D569-711C-4364-9694-F3151A53734F}">
      <dgm:prSet/>
      <dgm:spPr/>
      <dgm:t>
        <a:bodyPr/>
        <a:lstStyle/>
        <a:p>
          <a:endParaRPr lang="ru-RU"/>
        </a:p>
      </dgm:t>
    </dgm:pt>
    <dgm:pt modelId="{7A205BA3-BB9C-4344-ABEF-BF40E0D4E1DB}" type="sibTrans" cxnId="{5112D569-711C-4364-9694-F3151A53734F}">
      <dgm:prSet/>
      <dgm:spPr/>
      <dgm:t>
        <a:bodyPr/>
        <a:lstStyle/>
        <a:p>
          <a:endParaRPr lang="ru-RU"/>
        </a:p>
      </dgm:t>
    </dgm:pt>
    <dgm:pt modelId="{B8EBEDCB-C705-4253-AA99-96C7600CB018}" type="pres">
      <dgm:prSet presAssocID="{E32EFB84-B070-4DC6-B899-FB22BBB36019}" presName="linear" presStyleCnt="0">
        <dgm:presLayoutVars>
          <dgm:animLvl val="lvl"/>
          <dgm:resizeHandles val="exact"/>
        </dgm:presLayoutVars>
      </dgm:prSet>
      <dgm:spPr/>
    </dgm:pt>
    <dgm:pt modelId="{0565E615-1C16-43EC-81CF-7D9DB7ED9856}" type="pres">
      <dgm:prSet presAssocID="{F88DE6B0-9CC3-4203-A57D-D3F646AD2F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1592E7-C1B8-41CA-8323-6657CC32C2E9}" type="pres">
      <dgm:prSet presAssocID="{154C9194-6AA9-49E4-B219-305A6D695D1F}" presName="spacer" presStyleCnt="0"/>
      <dgm:spPr/>
    </dgm:pt>
    <dgm:pt modelId="{FBC425CA-2620-4E89-BB51-51DA4771CA42}" type="pres">
      <dgm:prSet presAssocID="{3A261569-2BF1-4458-9938-3CCFE01F68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15C3931-5E0E-491D-89F3-E6436096D381}" type="pres">
      <dgm:prSet presAssocID="{D7F0AFEB-9CD6-4FD1-9DE2-9DE5B7E02E36}" presName="spacer" presStyleCnt="0"/>
      <dgm:spPr/>
    </dgm:pt>
    <dgm:pt modelId="{5F3AFC1A-B3F9-42D8-8CAD-7BAC937A948D}" type="pres">
      <dgm:prSet presAssocID="{DADA7832-1146-4A30-9F22-4BAA2DA2A3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A82EF90-C6DB-40F7-AE45-BE50D238E1C9}" srcId="{E32EFB84-B070-4DC6-B899-FB22BBB36019}" destId="{3A261569-2BF1-4458-9938-3CCFE01F689F}" srcOrd="1" destOrd="0" parTransId="{32735B1D-BD48-42F1-976C-C6BF9ABA172A}" sibTransId="{D7F0AFEB-9CD6-4FD1-9DE2-9DE5B7E02E36}"/>
    <dgm:cxn modelId="{8350F3C9-095E-4BF1-8DF7-3074A3756DBF}" type="presOf" srcId="{E32EFB84-B070-4DC6-B899-FB22BBB36019}" destId="{B8EBEDCB-C705-4253-AA99-96C7600CB018}" srcOrd="0" destOrd="0" presId="urn:microsoft.com/office/officeart/2005/8/layout/vList2"/>
    <dgm:cxn modelId="{4A7A5739-F427-4E7F-8747-D0C57BDAB004}" srcId="{E32EFB84-B070-4DC6-B899-FB22BBB36019}" destId="{F88DE6B0-9CC3-4203-A57D-D3F646AD2FAE}" srcOrd="0" destOrd="0" parTransId="{8CF344FC-3812-4FC6-BAC4-7E59ACF826C4}" sibTransId="{154C9194-6AA9-49E4-B219-305A6D695D1F}"/>
    <dgm:cxn modelId="{5112D569-711C-4364-9694-F3151A53734F}" srcId="{E32EFB84-B070-4DC6-B899-FB22BBB36019}" destId="{DADA7832-1146-4A30-9F22-4BAA2DA2A39A}" srcOrd="2" destOrd="0" parTransId="{D0E82929-D4F3-48D9-9D6D-C8641F57AC2D}" sibTransId="{7A205BA3-BB9C-4344-ABEF-BF40E0D4E1DB}"/>
    <dgm:cxn modelId="{65302EC5-E1FB-40B4-973F-6B85C6612453}" type="presOf" srcId="{3A261569-2BF1-4458-9938-3CCFE01F689F}" destId="{FBC425CA-2620-4E89-BB51-51DA4771CA42}" srcOrd="0" destOrd="0" presId="urn:microsoft.com/office/officeart/2005/8/layout/vList2"/>
    <dgm:cxn modelId="{E40047E4-717D-48EA-87B1-16E464EE3BAA}" type="presOf" srcId="{F88DE6B0-9CC3-4203-A57D-D3F646AD2FAE}" destId="{0565E615-1C16-43EC-81CF-7D9DB7ED9856}" srcOrd="0" destOrd="0" presId="urn:microsoft.com/office/officeart/2005/8/layout/vList2"/>
    <dgm:cxn modelId="{027DBD2F-25AF-4265-824A-0F288F63D68D}" type="presOf" srcId="{DADA7832-1146-4A30-9F22-4BAA2DA2A39A}" destId="{5F3AFC1A-B3F9-42D8-8CAD-7BAC937A948D}" srcOrd="0" destOrd="0" presId="urn:microsoft.com/office/officeart/2005/8/layout/vList2"/>
    <dgm:cxn modelId="{0A1D9333-D756-4B8F-9F09-30A0A7218F45}" type="presParOf" srcId="{B8EBEDCB-C705-4253-AA99-96C7600CB018}" destId="{0565E615-1C16-43EC-81CF-7D9DB7ED9856}" srcOrd="0" destOrd="0" presId="urn:microsoft.com/office/officeart/2005/8/layout/vList2"/>
    <dgm:cxn modelId="{53B6A3B0-CD9B-47D2-9D21-E64920EA6B3F}" type="presParOf" srcId="{B8EBEDCB-C705-4253-AA99-96C7600CB018}" destId="{DF1592E7-C1B8-41CA-8323-6657CC32C2E9}" srcOrd="1" destOrd="0" presId="urn:microsoft.com/office/officeart/2005/8/layout/vList2"/>
    <dgm:cxn modelId="{FACDA9E0-CFEA-4985-9A6E-4166F5C56331}" type="presParOf" srcId="{B8EBEDCB-C705-4253-AA99-96C7600CB018}" destId="{FBC425CA-2620-4E89-BB51-51DA4771CA42}" srcOrd="2" destOrd="0" presId="urn:microsoft.com/office/officeart/2005/8/layout/vList2"/>
    <dgm:cxn modelId="{84ED7B97-70F8-49A2-85A4-0B9BE6F5D52D}" type="presParOf" srcId="{B8EBEDCB-C705-4253-AA99-96C7600CB018}" destId="{415C3931-5E0E-491D-89F3-E6436096D381}" srcOrd="3" destOrd="0" presId="urn:microsoft.com/office/officeart/2005/8/layout/vList2"/>
    <dgm:cxn modelId="{D02D8F0A-91B2-444B-A8FA-ED78FB7A732A}" type="presParOf" srcId="{B8EBEDCB-C705-4253-AA99-96C7600CB018}" destId="{5F3AFC1A-B3F9-42D8-8CAD-7BAC937A94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6C9652-83A1-4858-8D68-90E19D034CB5}" type="doc">
      <dgm:prSet loTypeId="urn:microsoft.com/office/officeart/2008/layout/PictureAccent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B3452E9-E762-403E-B313-7A6AEA943AF8}">
      <dgm:prSet phldrT="[Текст]" custT="1"/>
      <dgm:spPr/>
      <dgm:t>
        <a:bodyPr/>
        <a:lstStyle/>
        <a:p>
          <a:r>
            <a:rPr lang="ru-RU" sz="2800" dirty="0"/>
            <a:t>Алгоритм действий</a:t>
          </a:r>
        </a:p>
      </dgm:t>
    </dgm:pt>
    <dgm:pt modelId="{AEA2C335-AB54-40C8-ABC2-8A5BA481674C}" type="parTrans" cxnId="{BFB14261-9062-4916-AB8F-48CAE3B40293}">
      <dgm:prSet/>
      <dgm:spPr/>
      <dgm:t>
        <a:bodyPr/>
        <a:lstStyle/>
        <a:p>
          <a:endParaRPr lang="ru-RU"/>
        </a:p>
      </dgm:t>
    </dgm:pt>
    <dgm:pt modelId="{A138BBF1-BEC9-4843-B77C-2CD7BC8B526F}" type="sibTrans" cxnId="{BFB14261-9062-4916-AB8F-48CAE3B40293}">
      <dgm:prSet/>
      <dgm:spPr/>
      <dgm:t>
        <a:bodyPr/>
        <a:lstStyle/>
        <a:p>
          <a:endParaRPr lang="ru-RU"/>
        </a:p>
      </dgm:t>
    </dgm:pt>
    <dgm:pt modelId="{BA34BAB1-DE4C-4E64-8596-8C2DABC2E803}">
      <dgm:prSet phldrT="[Текст]"/>
      <dgm:spPr/>
      <dgm:t>
        <a:bodyPr/>
        <a:lstStyle/>
        <a:p>
          <a:r>
            <a:rPr lang="ru-RU" dirty="0"/>
            <a:t> Информирование обучающихся и их родителей о реализации образовательных программ или их частей с применением </a:t>
          </a:r>
          <a:r>
            <a:rPr lang="ru-RU" dirty="0" smtClean="0"/>
            <a:t>электронного обучения или дистанционных </a:t>
          </a:r>
          <a:r>
            <a:rPr lang="ru-RU" dirty="0"/>
            <a:t>образовательных технологий, в том числе </a:t>
          </a:r>
          <a:r>
            <a:rPr lang="ru-RU" dirty="0" smtClean="0"/>
            <a:t>знакомство </a:t>
          </a:r>
          <a:r>
            <a:rPr lang="ru-RU" dirty="0"/>
            <a:t>с расписанием занятий, графиком проведения контрольных работ, консультаций. </a:t>
          </a:r>
        </a:p>
      </dgm:t>
    </dgm:pt>
    <dgm:pt modelId="{DBD32E8B-48E6-438E-86D1-091D6DA22E12}" type="parTrans" cxnId="{7775FF9B-85B1-4484-B697-DFCC844D3BDA}">
      <dgm:prSet/>
      <dgm:spPr/>
      <dgm:t>
        <a:bodyPr/>
        <a:lstStyle/>
        <a:p>
          <a:endParaRPr lang="ru-RU"/>
        </a:p>
      </dgm:t>
    </dgm:pt>
    <dgm:pt modelId="{AB564519-6BEF-4017-B230-3B8359624544}" type="sibTrans" cxnId="{7775FF9B-85B1-4484-B697-DFCC844D3BDA}">
      <dgm:prSet/>
      <dgm:spPr/>
      <dgm:t>
        <a:bodyPr/>
        <a:lstStyle/>
        <a:p>
          <a:endParaRPr lang="ru-RU"/>
        </a:p>
      </dgm:t>
    </dgm:pt>
    <dgm:pt modelId="{C2C6F762-AF1C-4865-BAB5-DE46315EC90E}">
      <dgm:prSet phldrT="[Текст]"/>
      <dgm:spPr/>
      <dgm:t>
        <a:bodyPr/>
        <a:lstStyle/>
        <a:p>
          <a:r>
            <a:rPr lang="ru-RU" dirty="0"/>
            <a:t>Разработка и утверждение локального акта (приказ, положение) об организации дистанционного обучения, </a:t>
          </a:r>
          <a:r>
            <a:rPr lang="ru-RU" dirty="0" smtClean="0"/>
            <a:t>определяющего </a:t>
          </a:r>
          <a:r>
            <a:rPr lang="ru-RU" dirty="0"/>
            <a:t>в том числе порядок оказания учебно-методической помощи обучающимся (индивидуальных консультаций) и проведение текущего контроля и итогового контроля по учебным </a:t>
          </a:r>
          <a:r>
            <a:rPr lang="ru-RU" dirty="0" smtClean="0"/>
            <a:t>предметам</a:t>
          </a:r>
          <a:r>
            <a:rPr lang="ru-RU" dirty="0"/>
            <a:t>. </a:t>
          </a:r>
        </a:p>
      </dgm:t>
    </dgm:pt>
    <dgm:pt modelId="{D84EFD5E-9FEA-4DF1-BFB9-2831A828EEDF}" type="parTrans" cxnId="{04F9A50D-4297-4DD3-A946-137576C76F7E}">
      <dgm:prSet/>
      <dgm:spPr/>
      <dgm:t>
        <a:bodyPr/>
        <a:lstStyle/>
        <a:p>
          <a:endParaRPr lang="ru-RU"/>
        </a:p>
      </dgm:t>
    </dgm:pt>
    <dgm:pt modelId="{27536912-7305-4867-8007-173C8B52325C}" type="sibTrans" cxnId="{04F9A50D-4297-4DD3-A946-137576C76F7E}">
      <dgm:prSet/>
      <dgm:spPr/>
      <dgm:t>
        <a:bodyPr/>
        <a:lstStyle/>
        <a:p>
          <a:endParaRPr lang="ru-RU"/>
        </a:p>
      </dgm:t>
    </dgm:pt>
    <dgm:pt modelId="{CF4B3989-E3B2-485E-990F-23E14A85C407}">
      <dgm:prSet phldrT="[Текст]"/>
      <dgm:spPr/>
      <dgm:t>
        <a:bodyPr/>
        <a:lstStyle/>
        <a:p>
          <a:r>
            <a:rPr lang="ru-RU" dirty="0"/>
            <a:t>Формирование расписания занятий на каждый учебный день в соответствии с учебным планом по </a:t>
          </a:r>
          <a:r>
            <a:rPr lang="ru-RU" dirty="0" smtClean="0"/>
            <a:t>каждому предмету. </a:t>
          </a:r>
          <a:r>
            <a:rPr lang="ru-RU" dirty="0"/>
            <a:t>В расписании предусмотреть </a:t>
          </a:r>
          <a:r>
            <a:rPr lang="ru-RU" dirty="0" smtClean="0"/>
            <a:t>сокращение </a:t>
          </a:r>
          <a:r>
            <a:rPr lang="ru-RU" dirty="0"/>
            <a:t>времени проведения урока до 30 мин. </a:t>
          </a:r>
        </a:p>
      </dgm:t>
    </dgm:pt>
    <dgm:pt modelId="{2BDF4171-1C54-493E-8B9D-02C35A9FB6AF}" type="parTrans" cxnId="{1304666D-07F7-4340-9BF4-70016E40408F}">
      <dgm:prSet/>
      <dgm:spPr/>
      <dgm:t>
        <a:bodyPr/>
        <a:lstStyle/>
        <a:p>
          <a:endParaRPr lang="ru-RU"/>
        </a:p>
      </dgm:t>
    </dgm:pt>
    <dgm:pt modelId="{12C1C565-464D-4999-87B1-50ED268DC89E}" type="sibTrans" cxnId="{1304666D-07F7-4340-9BF4-70016E40408F}">
      <dgm:prSet/>
      <dgm:spPr/>
      <dgm:t>
        <a:bodyPr/>
        <a:lstStyle/>
        <a:p>
          <a:endParaRPr lang="ru-RU"/>
        </a:p>
      </dgm:t>
    </dgm:pt>
    <dgm:pt modelId="{A66867DE-F44E-424A-BCCF-3776CEA29736}" type="pres">
      <dgm:prSet presAssocID="{096C9652-83A1-4858-8D68-90E19D034CB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EE6F7B-C810-4FDD-983F-09A50865C489}" type="pres">
      <dgm:prSet presAssocID="{4B3452E9-E762-403E-B313-7A6AEA943AF8}" presName="root" presStyleCnt="0">
        <dgm:presLayoutVars>
          <dgm:chMax/>
          <dgm:chPref val="4"/>
        </dgm:presLayoutVars>
      </dgm:prSet>
      <dgm:spPr/>
    </dgm:pt>
    <dgm:pt modelId="{6178B341-2D52-48EB-947F-9B659713ADAB}" type="pres">
      <dgm:prSet presAssocID="{4B3452E9-E762-403E-B313-7A6AEA943AF8}" presName="rootComposite" presStyleCnt="0">
        <dgm:presLayoutVars/>
      </dgm:prSet>
      <dgm:spPr/>
    </dgm:pt>
    <dgm:pt modelId="{3532DD13-4E46-45C7-ADE2-810FA9347F1D}" type="pres">
      <dgm:prSet presAssocID="{4B3452E9-E762-403E-B313-7A6AEA943AF8}" presName="rootText" presStyleLbl="node0" presStyleIdx="0" presStyleCnt="1" custScaleY="3414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4654F1DF-C850-4F38-8125-31DF7C605B67}" type="pres">
      <dgm:prSet presAssocID="{4B3452E9-E762-403E-B313-7A6AEA943AF8}" presName="childShape" presStyleCnt="0">
        <dgm:presLayoutVars>
          <dgm:chMax val="0"/>
          <dgm:chPref val="0"/>
        </dgm:presLayoutVars>
      </dgm:prSet>
      <dgm:spPr/>
    </dgm:pt>
    <dgm:pt modelId="{2F0E1EFD-A114-4725-A44E-8BE72C103046}" type="pres">
      <dgm:prSet presAssocID="{BA34BAB1-DE4C-4E64-8596-8C2DABC2E803}" presName="childComposite" presStyleCnt="0">
        <dgm:presLayoutVars>
          <dgm:chMax val="0"/>
          <dgm:chPref val="0"/>
        </dgm:presLayoutVars>
      </dgm:prSet>
      <dgm:spPr/>
    </dgm:pt>
    <dgm:pt modelId="{07AFDC35-A226-4E64-9D2D-440ACB474382}" type="pres">
      <dgm:prSet presAssocID="{BA34BAB1-DE4C-4E64-8596-8C2DABC2E803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78B18A2C-5805-4668-8115-7217FC325EFD}" type="pres">
      <dgm:prSet presAssocID="{BA34BAB1-DE4C-4E64-8596-8C2DABC2E803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9E83B-44E0-48F6-A0B0-4BF6D386F16C}" type="pres">
      <dgm:prSet presAssocID="{C2C6F762-AF1C-4865-BAB5-DE46315EC90E}" presName="childComposite" presStyleCnt="0">
        <dgm:presLayoutVars>
          <dgm:chMax val="0"/>
          <dgm:chPref val="0"/>
        </dgm:presLayoutVars>
      </dgm:prSet>
      <dgm:spPr/>
    </dgm:pt>
    <dgm:pt modelId="{CE392EDF-CE32-4DC3-995E-558687E8F892}" type="pres">
      <dgm:prSet presAssocID="{C2C6F762-AF1C-4865-BAB5-DE46315EC90E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CAC0B584-5A61-4637-B9B3-AFDC79E2897A}" type="pres">
      <dgm:prSet presAssocID="{C2C6F762-AF1C-4865-BAB5-DE46315EC90E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0AE1A-7C98-4CC2-BC3D-D899FD457AEC}" type="pres">
      <dgm:prSet presAssocID="{CF4B3989-E3B2-485E-990F-23E14A85C407}" presName="childComposite" presStyleCnt="0">
        <dgm:presLayoutVars>
          <dgm:chMax val="0"/>
          <dgm:chPref val="0"/>
        </dgm:presLayoutVars>
      </dgm:prSet>
      <dgm:spPr/>
    </dgm:pt>
    <dgm:pt modelId="{451E01DA-EA63-45E7-A0BD-2FDC0AA27959}" type="pres">
      <dgm:prSet presAssocID="{CF4B3989-E3B2-485E-990F-23E14A85C407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53D4DA49-397F-4E7C-8D50-5E2C6FB149E1}" type="pres">
      <dgm:prSet presAssocID="{CF4B3989-E3B2-485E-990F-23E14A85C407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222861-88E5-448A-BEDB-C80CA8CAAEA6}" type="presOf" srcId="{BA34BAB1-DE4C-4E64-8596-8C2DABC2E803}" destId="{78B18A2C-5805-4668-8115-7217FC325EFD}" srcOrd="0" destOrd="0" presId="urn:microsoft.com/office/officeart/2008/layout/PictureAccentList"/>
    <dgm:cxn modelId="{04F9A50D-4297-4DD3-A946-137576C76F7E}" srcId="{4B3452E9-E762-403E-B313-7A6AEA943AF8}" destId="{C2C6F762-AF1C-4865-BAB5-DE46315EC90E}" srcOrd="1" destOrd="0" parTransId="{D84EFD5E-9FEA-4DF1-BFB9-2831A828EEDF}" sibTransId="{27536912-7305-4867-8007-173C8B52325C}"/>
    <dgm:cxn modelId="{BFB14261-9062-4916-AB8F-48CAE3B40293}" srcId="{096C9652-83A1-4858-8D68-90E19D034CB5}" destId="{4B3452E9-E762-403E-B313-7A6AEA943AF8}" srcOrd="0" destOrd="0" parTransId="{AEA2C335-AB54-40C8-ABC2-8A5BA481674C}" sibTransId="{A138BBF1-BEC9-4843-B77C-2CD7BC8B526F}"/>
    <dgm:cxn modelId="{3293C2CD-419A-4F66-A735-4212E5B0A3FD}" type="presOf" srcId="{4B3452E9-E762-403E-B313-7A6AEA943AF8}" destId="{3532DD13-4E46-45C7-ADE2-810FA9347F1D}" srcOrd="0" destOrd="0" presId="urn:microsoft.com/office/officeart/2008/layout/PictureAccentList"/>
    <dgm:cxn modelId="{075025AE-105E-445F-A5F7-A048513F8585}" type="presOf" srcId="{096C9652-83A1-4858-8D68-90E19D034CB5}" destId="{A66867DE-F44E-424A-BCCF-3776CEA29736}" srcOrd="0" destOrd="0" presId="urn:microsoft.com/office/officeart/2008/layout/PictureAccentList"/>
    <dgm:cxn modelId="{7775FF9B-85B1-4484-B697-DFCC844D3BDA}" srcId="{4B3452E9-E762-403E-B313-7A6AEA943AF8}" destId="{BA34BAB1-DE4C-4E64-8596-8C2DABC2E803}" srcOrd="0" destOrd="0" parTransId="{DBD32E8B-48E6-438E-86D1-091D6DA22E12}" sibTransId="{AB564519-6BEF-4017-B230-3B8359624544}"/>
    <dgm:cxn modelId="{ECA2A353-451F-4CFF-94FD-439EB243B378}" type="presOf" srcId="{C2C6F762-AF1C-4865-BAB5-DE46315EC90E}" destId="{CAC0B584-5A61-4637-B9B3-AFDC79E2897A}" srcOrd="0" destOrd="0" presId="urn:microsoft.com/office/officeart/2008/layout/PictureAccentList"/>
    <dgm:cxn modelId="{D5D028F3-5FE4-4A9D-8720-90B49830FF07}" type="presOf" srcId="{CF4B3989-E3B2-485E-990F-23E14A85C407}" destId="{53D4DA49-397F-4E7C-8D50-5E2C6FB149E1}" srcOrd="0" destOrd="0" presId="urn:microsoft.com/office/officeart/2008/layout/PictureAccentList"/>
    <dgm:cxn modelId="{1304666D-07F7-4340-9BF4-70016E40408F}" srcId="{4B3452E9-E762-403E-B313-7A6AEA943AF8}" destId="{CF4B3989-E3B2-485E-990F-23E14A85C407}" srcOrd="2" destOrd="0" parTransId="{2BDF4171-1C54-493E-8B9D-02C35A9FB6AF}" sibTransId="{12C1C565-464D-4999-87B1-50ED268DC89E}"/>
    <dgm:cxn modelId="{B51DD141-564A-4D91-95B9-DC746CD8D2A3}" type="presParOf" srcId="{A66867DE-F44E-424A-BCCF-3776CEA29736}" destId="{22EE6F7B-C810-4FDD-983F-09A50865C489}" srcOrd="0" destOrd="0" presId="urn:microsoft.com/office/officeart/2008/layout/PictureAccentList"/>
    <dgm:cxn modelId="{41859ABF-B1CB-400D-8065-21BD3498CF1E}" type="presParOf" srcId="{22EE6F7B-C810-4FDD-983F-09A50865C489}" destId="{6178B341-2D52-48EB-947F-9B659713ADAB}" srcOrd="0" destOrd="0" presId="urn:microsoft.com/office/officeart/2008/layout/PictureAccentList"/>
    <dgm:cxn modelId="{475888CF-7A56-4E38-8CBB-CF96023C0B25}" type="presParOf" srcId="{6178B341-2D52-48EB-947F-9B659713ADAB}" destId="{3532DD13-4E46-45C7-ADE2-810FA9347F1D}" srcOrd="0" destOrd="0" presId="urn:microsoft.com/office/officeart/2008/layout/PictureAccentList"/>
    <dgm:cxn modelId="{BF455A40-0696-43A0-8DAA-8C415030E42C}" type="presParOf" srcId="{22EE6F7B-C810-4FDD-983F-09A50865C489}" destId="{4654F1DF-C850-4F38-8125-31DF7C605B67}" srcOrd="1" destOrd="0" presId="urn:microsoft.com/office/officeart/2008/layout/PictureAccentList"/>
    <dgm:cxn modelId="{8109FEE1-0F75-4B02-9ACE-74C8AD96BDF0}" type="presParOf" srcId="{4654F1DF-C850-4F38-8125-31DF7C605B67}" destId="{2F0E1EFD-A114-4725-A44E-8BE72C103046}" srcOrd="0" destOrd="0" presId="urn:microsoft.com/office/officeart/2008/layout/PictureAccentList"/>
    <dgm:cxn modelId="{88B89B1E-A188-4B25-812A-0FEC9E522900}" type="presParOf" srcId="{2F0E1EFD-A114-4725-A44E-8BE72C103046}" destId="{07AFDC35-A226-4E64-9D2D-440ACB474382}" srcOrd="0" destOrd="0" presId="urn:microsoft.com/office/officeart/2008/layout/PictureAccentList"/>
    <dgm:cxn modelId="{D6C8A8B0-E941-4C25-9204-496D2C231D3A}" type="presParOf" srcId="{2F0E1EFD-A114-4725-A44E-8BE72C103046}" destId="{78B18A2C-5805-4668-8115-7217FC325EFD}" srcOrd="1" destOrd="0" presId="urn:microsoft.com/office/officeart/2008/layout/PictureAccentList"/>
    <dgm:cxn modelId="{1800EB7A-0CA3-4983-BC76-5441E146EFFB}" type="presParOf" srcId="{4654F1DF-C850-4F38-8125-31DF7C605B67}" destId="{9369E83B-44E0-48F6-A0B0-4BF6D386F16C}" srcOrd="1" destOrd="0" presId="urn:microsoft.com/office/officeart/2008/layout/PictureAccentList"/>
    <dgm:cxn modelId="{4CAAA11E-A449-428B-BA7A-99E544086254}" type="presParOf" srcId="{9369E83B-44E0-48F6-A0B0-4BF6D386F16C}" destId="{CE392EDF-CE32-4DC3-995E-558687E8F892}" srcOrd="0" destOrd="0" presId="urn:microsoft.com/office/officeart/2008/layout/PictureAccentList"/>
    <dgm:cxn modelId="{37C00A39-D758-4481-8176-08C215FF54DA}" type="presParOf" srcId="{9369E83B-44E0-48F6-A0B0-4BF6D386F16C}" destId="{CAC0B584-5A61-4637-B9B3-AFDC79E2897A}" srcOrd="1" destOrd="0" presId="urn:microsoft.com/office/officeart/2008/layout/PictureAccentList"/>
    <dgm:cxn modelId="{AA0ECD9F-0A14-4FD0-A93A-999609840706}" type="presParOf" srcId="{4654F1DF-C850-4F38-8125-31DF7C605B67}" destId="{6FC0AE1A-7C98-4CC2-BC3D-D899FD457AEC}" srcOrd="2" destOrd="0" presId="urn:microsoft.com/office/officeart/2008/layout/PictureAccentList"/>
    <dgm:cxn modelId="{EA4967C2-1E61-40D9-83FA-90FA5A9C2202}" type="presParOf" srcId="{6FC0AE1A-7C98-4CC2-BC3D-D899FD457AEC}" destId="{451E01DA-EA63-45E7-A0BD-2FDC0AA27959}" srcOrd="0" destOrd="0" presId="urn:microsoft.com/office/officeart/2008/layout/PictureAccentList"/>
    <dgm:cxn modelId="{BE8292E6-7295-4A1C-BC5D-D2F06E18C2D7}" type="presParOf" srcId="{6FC0AE1A-7C98-4CC2-BC3D-D899FD457AEC}" destId="{53D4DA49-397F-4E7C-8D50-5E2C6FB149E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6C9652-83A1-4858-8D68-90E19D034CB5}" type="doc">
      <dgm:prSet loTypeId="urn:microsoft.com/office/officeart/2008/layout/PictureAccent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B3452E9-E762-403E-B313-7A6AEA943AF8}">
      <dgm:prSet phldrT="[Текст]" custT="1"/>
      <dgm:spPr/>
      <dgm:t>
        <a:bodyPr/>
        <a:lstStyle/>
        <a:p>
          <a:r>
            <a:rPr lang="ru-RU" sz="2800" dirty="0"/>
            <a:t>Алгоритм действий</a:t>
          </a:r>
        </a:p>
      </dgm:t>
    </dgm:pt>
    <dgm:pt modelId="{AEA2C335-AB54-40C8-ABC2-8A5BA481674C}" type="parTrans" cxnId="{BFB14261-9062-4916-AB8F-48CAE3B40293}">
      <dgm:prSet/>
      <dgm:spPr/>
      <dgm:t>
        <a:bodyPr/>
        <a:lstStyle/>
        <a:p>
          <a:endParaRPr lang="ru-RU"/>
        </a:p>
      </dgm:t>
    </dgm:pt>
    <dgm:pt modelId="{A138BBF1-BEC9-4843-B77C-2CD7BC8B526F}" type="sibTrans" cxnId="{BFB14261-9062-4916-AB8F-48CAE3B40293}">
      <dgm:prSet/>
      <dgm:spPr/>
      <dgm:t>
        <a:bodyPr/>
        <a:lstStyle/>
        <a:p>
          <a:endParaRPr lang="ru-RU"/>
        </a:p>
      </dgm:t>
    </dgm:pt>
    <dgm:pt modelId="{BA34BAB1-DE4C-4E64-8596-8C2DABC2E803}">
      <dgm:prSet phldrT="[Текст]"/>
      <dgm:spPr/>
      <dgm:t>
        <a:bodyPr/>
        <a:lstStyle/>
        <a:p>
          <a:r>
            <a:rPr lang="ru-RU" dirty="0"/>
            <a:t> Внести корректировки </a:t>
          </a:r>
          <a:r>
            <a:rPr lang="ru-RU" dirty="0" smtClean="0"/>
            <a:t>в тематические планы рабочих </a:t>
          </a:r>
          <a:r>
            <a:rPr lang="ru-RU" dirty="0"/>
            <a:t>программ </a:t>
          </a:r>
          <a:r>
            <a:rPr lang="ru-RU" dirty="0" smtClean="0"/>
            <a:t>(в календарно-тематические планы при </a:t>
          </a:r>
          <a:r>
            <a:rPr lang="ru-RU" dirty="0"/>
            <a:t>наличии) в части форм обучения (лекция, онлайн </a:t>
          </a:r>
          <a:r>
            <a:rPr lang="ru-RU" dirty="0" smtClean="0"/>
            <a:t>консультация и т.п.), </a:t>
          </a:r>
          <a:r>
            <a:rPr lang="ru-RU" dirty="0"/>
            <a:t>технических средств обучения. </a:t>
          </a:r>
        </a:p>
      </dgm:t>
    </dgm:pt>
    <dgm:pt modelId="{DBD32E8B-48E6-438E-86D1-091D6DA22E12}" type="parTrans" cxnId="{7775FF9B-85B1-4484-B697-DFCC844D3BDA}">
      <dgm:prSet/>
      <dgm:spPr/>
      <dgm:t>
        <a:bodyPr/>
        <a:lstStyle/>
        <a:p>
          <a:endParaRPr lang="ru-RU"/>
        </a:p>
      </dgm:t>
    </dgm:pt>
    <dgm:pt modelId="{AB564519-6BEF-4017-B230-3B8359624544}" type="sibTrans" cxnId="{7775FF9B-85B1-4484-B697-DFCC844D3BDA}">
      <dgm:prSet/>
      <dgm:spPr/>
      <dgm:t>
        <a:bodyPr/>
        <a:lstStyle/>
        <a:p>
          <a:endParaRPr lang="ru-RU"/>
        </a:p>
      </dgm:t>
    </dgm:pt>
    <dgm:pt modelId="{C2C6F762-AF1C-4865-BAB5-DE46315EC90E}">
      <dgm:prSet phldrT="[Текст]"/>
      <dgm:spPr/>
      <dgm:t>
        <a:bodyPr/>
        <a:lstStyle/>
        <a:p>
          <a:r>
            <a:rPr lang="ru-RU" dirty="0"/>
            <a:t>В соответствии с техническими возможностями организовать проведение учебных занятий, консультаций, </a:t>
          </a:r>
          <a:r>
            <a:rPr lang="ru-RU" dirty="0" err="1"/>
            <a:t>вебинаров</a:t>
          </a:r>
          <a:r>
            <a:rPr lang="ru-RU" dirty="0"/>
            <a:t> </a:t>
          </a:r>
          <a:r>
            <a:rPr lang="ru-RU" dirty="0" smtClean="0"/>
            <a:t>с использованием системы "Сетевой город образования" для дистанционного обучения, на </a:t>
          </a:r>
          <a:r>
            <a:rPr lang="ru-RU" dirty="0"/>
            <a:t>Школьном </a:t>
          </a:r>
          <a:r>
            <a:rPr lang="ru-RU" dirty="0" smtClean="0"/>
            <a:t>сайте </a:t>
          </a:r>
          <a:r>
            <a:rPr lang="ru-RU" dirty="0"/>
            <a:t>или иной </a:t>
          </a:r>
          <a:r>
            <a:rPr lang="ru-RU" dirty="0" smtClean="0"/>
            <a:t>образовательной платформе.</a:t>
          </a:r>
          <a:endParaRPr lang="ru-RU" dirty="0"/>
        </a:p>
      </dgm:t>
    </dgm:pt>
    <dgm:pt modelId="{D84EFD5E-9FEA-4DF1-BFB9-2831A828EEDF}" type="parTrans" cxnId="{04F9A50D-4297-4DD3-A946-137576C76F7E}">
      <dgm:prSet/>
      <dgm:spPr/>
      <dgm:t>
        <a:bodyPr/>
        <a:lstStyle/>
        <a:p>
          <a:endParaRPr lang="ru-RU"/>
        </a:p>
      </dgm:t>
    </dgm:pt>
    <dgm:pt modelId="{27536912-7305-4867-8007-173C8B52325C}" type="sibTrans" cxnId="{04F9A50D-4297-4DD3-A946-137576C76F7E}">
      <dgm:prSet/>
      <dgm:spPr/>
      <dgm:t>
        <a:bodyPr/>
        <a:lstStyle/>
        <a:p>
          <a:endParaRPr lang="ru-RU"/>
        </a:p>
      </dgm:t>
    </dgm:pt>
    <dgm:pt modelId="{CF4B3989-E3B2-485E-990F-23E14A85C407}">
      <dgm:prSet phldrT="[Текст]"/>
      <dgm:spPr/>
      <dgm:t>
        <a:bodyPr/>
        <a:lstStyle/>
        <a:p>
          <a:r>
            <a:rPr lang="ru-RU" dirty="0"/>
            <a:t>Обеспечить ведение учета результатов образовательного процесса в </a:t>
          </a:r>
          <a:r>
            <a:rPr lang="ru-RU" dirty="0" smtClean="0"/>
            <a:t>электронном (бумажном) журнале.</a:t>
          </a:r>
          <a:endParaRPr lang="ru-RU" dirty="0"/>
        </a:p>
      </dgm:t>
    </dgm:pt>
    <dgm:pt modelId="{2BDF4171-1C54-493E-8B9D-02C35A9FB6AF}" type="parTrans" cxnId="{1304666D-07F7-4340-9BF4-70016E40408F}">
      <dgm:prSet/>
      <dgm:spPr/>
      <dgm:t>
        <a:bodyPr/>
        <a:lstStyle/>
        <a:p>
          <a:endParaRPr lang="ru-RU"/>
        </a:p>
      </dgm:t>
    </dgm:pt>
    <dgm:pt modelId="{12C1C565-464D-4999-87B1-50ED268DC89E}" type="sibTrans" cxnId="{1304666D-07F7-4340-9BF4-70016E40408F}">
      <dgm:prSet/>
      <dgm:spPr/>
      <dgm:t>
        <a:bodyPr/>
        <a:lstStyle/>
        <a:p>
          <a:endParaRPr lang="ru-RU"/>
        </a:p>
      </dgm:t>
    </dgm:pt>
    <dgm:pt modelId="{A66867DE-F44E-424A-BCCF-3776CEA29736}" type="pres">
      <dgm:prSet presAssocID="{096C9652-83A1-4858-8D68-90E19D034CB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EE6F7B-C810-4FDD-983F-09A50865C489}" type="pres">
      <dgm:prSet presAssocID="{4B3452E9-E762-403E-B313-7A6AEA943AF8}" presName="root" presStyleCnt="0">
        <dgm:presLayoutVars>
          <dgm:chMax/>
          <dgm:chPref val="4"/>
        </dgm:presLayoutVars>
      </dgm:prSet>
      <dgm:spPr/>
    </dgm:pt>
    <dgm:pt modelId="{6178B341-2D52-48EB-947F-9B659713ADAB}" type="pres">
      <dgm:prSet presAssocID="{4B3452E9-E762-403E-B313-7A6AEA943AF8}" presName="rootComposite" presStyleCnt="0">
        <dgm:presLayoutVars/>
      </dgm:prSet>
      <dgm:spPr/>
    </dgm:pt>
    <dgm:pt modelId="{3532DD13-4E46-45C7-ADE2-810FA9347F1D}" type="pres">
      <dgm:prSet presAssocID="{4B3452E9-E762-403E-B313-7A6AEA943AF8}" presName="rootText" presStyleLbl="node0" presStyleIdx="0" presStyleCnt="1" custScaleY="3414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4654F1DF-C850-4F38-8125-31DF7C605B67}" type="pres">
      <dgm:prSet presAssocID="{4B3452E9-E762-403E-B313-7A6AEA943AF8}" presName="childShape" presStyleCnt="0">
        <dgm:presLayoutVars>
          <dgm:chMax val="0"/>
          <dgm:chPref val="0"/>
        </dgm:presLayoutVars>
      </dgm:prSet>
      <dgm:spPr/>
    </dgm:pt>
    <dgm:pt modelId="{2F0E1EFD-A114-4725-A44E-8BE72C103046}" type="pres">
      <dgm:prSet presAssocID="{BA34BAB1-DE4C-4E64-8596-8C2DABC2E803}" presName="childComposite" presStyleCnt="0">
        <dgm:presLayoutVars>
          <dgm:chMax val="0"/>
          <dgm:chPref val="0"/>
        </dgm:presLayoutVars>
      </dgm:prSet>
      <dgm:spPr/>
    </dgm:pt>
    <dgm:pt modelId="{07AFDC35-A226-4E64-9D2D-440ACB474382}" type="pres">
      <dgm:prSet presAssocID="{BA34BAB1-DE4C-4E64-8596-8C2DABC2E803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78B18A2C-5805-4668-8115-7217FC325EFD}" type="pres">
      <dgm:prSet presAssocID="{BA34BAB1-DE4C-4E64-8596-8C2DABC2E803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9E83B-44E0-48F6-A0B0-4BF6D386F16C}" type="pres">
      <dgm:prSet presAssocID="{C2C6F762-AF1C-4865-BAB5-DE46315EC90E}" presName="childComposite" presStyleCnt="0">
        <dgm:presLayoutVars>
          <dgm:chMax val="0"/>
          <dgm:chPref val="0"/>
        </dgm:presLayoutVars>
      </dgm:prSet>
      <dgm:spPr/>
    </dgm:pt>
    <dgm:pt modelId="{CE392EDF-CE32-4DC3-995E-558687E8F892}" type="pres">
      <dgm:prSet presAssocID="{C2C6F762-AF1C-4865-BAB5-DE46315EC90E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CAC0B584-5A61-4637-B9B3-AFDC79E2897A}" type="pres">
      <dgm:prSet presAssocID="{C2C6F762-AF1C-4865-BAB5-DE46315EC90E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0AE1A-7C98-4CC2-BC3D-D899FD457AEC}" type="pres">
      <dgm:prSet presAssocID="{CF4B3989-E3B2-485E-990F-23E14A85C407}" presName="childComposite" presStyleCnt="0">
        <dgm:presLayoutVars>
          <dgm:chMax val="0"/>
          <dgm:chPref val="0"/>
        </dgm:presLayoutVars>
      </dgm:prSet>
      <dgm:spPr/>
    </dgm:pt>
    <dgm:pt modelId="{451E01DA-EA63-45E7-A0BD-2FDC0AA27959}" type="pres">
      <dgm:prSet presAssocID="{CF4B3989-E3B2-485E-990F-23E14A85C407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53D4DA49-397F-4E7C-8D50-5E2C6FB149E1}" type="pres">
      <dgm:prSet presAssocID="{CF4B3989-E3B2-485E-990F-23E14A85C407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222861-88E5-448A-BEDB-C80CA8CAAEA6}" type="presOf" srcId="{BA34BAB1-DE4C-4E64-8596-8C2DABC2E803}" destId="{78B18A2C-5805-4668-8115-7217FC325EFD}" srcOrd="0" destOrd="0" presId="urn:microsoft.com/office/officeart/2008/layout/PictureAccentList"/>
    <dgm:cxn modelId="{04F9A50D-4297-4DD3-A946-137576C76F7E}" srcId="{4B3452E9-E762-403E-B313-7A6AEA943AF8}" destId="{C2C6F762-AF1C-4865-BAB5-DE46315EC90E}" srcOrd="1" destOrd="0" parTransId="{D84EFD5E-9FEA-4DF1-BFB9-2831A828EEDF}" sibTransId="{27536912-7305-4867-8007-173C8B52325C}"/>
    <dgm:cxn modelId="{BFB14261-9062-4916-AB8F-48CAE3B40293}" srcId="{096C9652-83A1-4858-8D68-90E19D034CB5}" destId="{4B3452E9-E762-403E-B313-7A6AEA943AF8}" srcOrd="0" destOrd="0" parTransId="{AEA2C335-AB54-40C8-ABC2-8A5BA481674C}" sibTransId="{A138BBF1-BEC9-4843-B77C-2CD7BC8B526F}"/>
    <dgm:cxn modelId="{3293C2CD-419A-4F66-A735-4212E5B0A3FD}" type="presOf" srcId="{4B3452E9-E762-403E-B313-7A6AEA943AF8}" destId="{3532DD13-4E46-45C7-ADE2-810FA9347F1D}" srcOrd="0" destOrd="0" presId="urn:microsoft.com/office/officeart/2008/layout/PictureAccentList"/>
    <dgm:cxn modelId="{075025AE-105E-445F-A5F7-A048513F8585}" type="presOf" srcId="{096C9652-83A1-4858-8D68-90E19D034CB5}" destId="{A66867DE-F44E-424A-BCCF-3776CEA29736}" srcOrd="0" destOrd="0" presId="urn:microsoft.com/office/officeart/2008/layout/PictureAccentList"/>
    <dgm:cxn modelId="{7775FF9B-85B1-4484-B697-DFCC844D3BDA}" srcId="{4B3452E9-E762-403E-B313-7A6AEA943AF8}" destId="{BA34BAB1-DE4C-4E64-8596-8C2DABC2E803}" srcOrd="0" destOrd="0" parTransId="{DBD32E8B-48E6-438E-86D1-091D6DA22E12}" sibTransId="{AB564519-6BEF-4017-B230-3B8359624544}"/>
    <dgm:cxn modelId="{ECA2A353-451F-4CFF-94FD-439EB243B378}" type="presOf" srcId="{C2C6F762-AF1C-4865-BAB5-DE46315EC90E}" destId="{CAC0B584-5A61-4637-B9B3-AFDC79E2897A}" srcOrd="0" destOrd="0" presId="urn:microsoft.com/office/officeart/2008/layout/PictureAccentList"/>
    <dgm:cxn modelId="{D5D028F3-5FE4-4A9D-8720-90B49830FF07}" type="presOf" srcId="{CF4B3989-E3B2-485E-990F-23E14A85C407}" destId="{53D4DA49-397F-4E7C-8D50-5E2C6FB149E1}" srcOrd="0" destOrd="0" presId="urn:microsoft.com/office/officeart/2008/layout/PictureAccentList"/>
    <dgm:cxn modelId="{1304666D-07F7-4340-9BF4-70016E40408F}" srcId="{4B3452E9-E762-403E-B313-7A6AEA943AF8}" destId="{CF4B3989-E3B2-485E-990F-23E14A85C407}" srcOrd="2" destOrd="0" parTransId="{2BDF4171-1C54-493E-8B9D-02C35A9FB6AF}" sibTransId="{12C1C565-464D-4999-87B1-50ED268DC89E}"/>
    <dgm:cxn modelId="{B51DD141-564A-4D91-95B9-DC746CD8D2A3}" type="presParOf" srcId="{A66867DE-F44E-424A-BCCF-3776CEA29736}" destId="{22EE6F7B-C810-4FDD-983F-09A50865C489}" srcOrd="0" destOrd="0" presId="urn:microsoft.com/office/officeart/2008/layout/PictureAccentList"/>
    <dgm:cxn modelId="{41859ABF-B1CB-400D-8065-21BD3498CF1E}" type="presParOf" srcId="{22EE6F7B-C810-4FDD-983F-09A50865C489}" destId="{6178B341-2D52-48EB-947F-9B659713ADAB}" srcOrd="0" destOrd="0" presId="urn:microsoft.com/office/officeart/2008/layout/PictureAccentList"/>
    <dgm:cxn modelId="{475888CF-7A56-4E38-8CBB-CF96023C0B25}" type="presParOf" srcId="{6178B341-2D52-48EB-947F-9B659713ADAB}" destId="{3532DD13-4E46-45C7-ADE2-810FA9347F1D}" srcOrd="0" destOrd="0" presId="urn:microsoft.com/office/officeart/2008/layout/PictureAccentList"/>
    <dgm:cxn modelId="{BF455A40-0696-43A0-8DAA-8C415030E42C}" type="presParOf" srcId="{22EE6F7B-C810-4FDD-983F-09A50865C489}" destId="{4654F1DF-C850-4F38-8125-31DF7C605B67}" srcOrd="1" destOrd="0" presId="urn:microsoft.com/office/officeart/2008/layout/PictureAccentList"/>
    <dgm:cxn modelId="{8109FEE1-0F75-4B02-9ACE-74C8AD96BDF0}" type="presParOf" srcId="{4654F1DF-C850-4F38-8125-31DF7C605B67}" destId="{2F0E1EFD-A114-4725-A44E-8BE72C103046}" srcOrd="0" destOrd="0" presId="urn:microsoft.com/office/officeart/2008/layout/PictureAccentList"/>
    <dgm:cxn modelId="{88B89B1E-A188-4B25-812A-0FEC9E522900}" type="presParOf" srcId="{2F0E1EFD-A114-4725-A44E-8BE72C103046}" destId="{07AFDC35-A226-4E64-9D2D-440ACB474382}" srcOrd="0" destOrd="0" presId="urn:microsoft.com/office/officeart/2008/layout/PictureAccentList"/>
    <dgm:cxn modelId="{D6C8A8B0-E941-4C25-9204-496D2C231D3A}" type="presParOf" srcId="{2F0E1EFD-A114-4725-A44E-8BE72C103046}" destId="{78B18A2C-5805-4668-8115-7217FC325EFD}" srcOrd="1" destOrd="0" presId="urn:microsoft.com/office/officeart/2008/layout/PictureAccentList"/>
    <dgm:cxn modelId="{1800EB7A-0CA3-4983-BC76-5441E146EFFB}" type="presParOf" srcId="{4654F1DF-C850-4F38-8125-31DF7C605B67}" destId="{9369E83B-44E0-48F6-A0B0-4BF6D386F16C}" srcOrd="1" destOrd="0" presId="urn:microsoft.com/office/officeart/2008/layout/PictureAccentList"/>
    <dgm:cxn modelId="{4CAAA11E-A449-428B-BA7A-99E544086254}" type="presParOf" srcId="{9369E83B-44E0-48F6-A0B0-4BF6D386F16C}" destId="{CE392EDF-CE32-4DC3-995E-558687E8F892}" srcOrd="0" destOrd="0" presId="urn:microsoft.com/office/officeart/2008/layout/PictureAccentList"/>
    <dgm:cxn modelId="{37C00A39-D758-4481-8176-08C215FF54DA}" type="presParOf" srcId="{9369E83B-44E0-48F6-A0B0-4BF6D386F16C}" destId="{CAC0B584-5A61-4637-B9B3-AFDC79E2897A}" srcOrd="1" destOrd="0" presId="urn:microsoft.com/office/officeart/2008/layout/PictureAccentList"/>
    <dgm:cxn modelId="{AA0ECD9F-0A14-4FD0-A93A-999609840706}" type="presParOf" srcId="{4654F1DF-C850-4F38-8125-31DF7C605B67}" destId="{6FC0AE1A-7C98-4CC2-BC3D-D899FD457AEC}" srcOrd="2" destOrd="0" presId="urn:microsoft.com/office/officeart/2008/layout/PictureAccentList"/>
    <dgm:cxn modelId="{EA4967C2-1E61-40D9-83FA-90FA5A9C2202}" type="presParOf" srcId="{6FC0AE1A-7C98-4CC2-BC3D-D899FD457AEC}" destId="{451E01DA-EA63-45E7-A0BD-2FDC0AA27959}" srcOrd="0" destOrd="0" presId="urn:microsoft.com/office/officeart/2008/layout/PictureAccentList"/>
    <dgm:cxn modelId="{BE8292E6-7295-4A1C-BC5D-D2F06E18C2D7}" type="presParOf" srcId="{6FC0AE1A-7C98-4CC2-BC3D-D899FD457AEC}" destId="{53D4DA49-397F-4E7C-8D50-5E2C6FB149E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6C9652-83A1-4858-8D68-90E19D034CB5}" type="doc">
      <dgm:prSet loTypeId="urn:microsoft.com/office/officeart/2008/layout/PictureAccent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B3452E9-E762-403E-B313-7A6AEA943AF8}">
      <dgm:prSet phldrT="[Текст]" custT="1"/>
      <dgm:spPr/>
      <dgm:t>
        <a:bodyPr/>
        <a:lstStyle/>
        <a:p>
          <a:r>
            <a:rPr lang="ru-RU" sz="2800" dirty="0"/>
            <a:t>Учителям</a:t>
          </a:r>
        </a:p>
      </dgm:t>
    </dgm:pt>
    <dgm:pt modelId="{AEA2C335-AB54-40C8-ABC2-8A5BA481674C}" type="parTrans" cxnId="{BFB14261-9062-4916-AB8F-48CAE3B40293}">
      <dgm:prSet/>
      <dgm:spPr/>
      <dgm:t>
        <a:bodyPr/>
        <a:lstStyle/>
        <a:p>
          <a:endParaRPr lang="ru-RU"/>
        </a:p>
      </dgm:t>
    </dgm:pt>
    <dgm:pt modelId="{A138BBF1-BEC9-4843-B77C-2CD7BC8B526F}" type="sibTrans" cxnId="{BFB14261-9062-4916-AB8F-48CAE3B40293}">
      <dgm:prSet/>
      <dgm:spPr/>
      <dgm:t>
        <a:bodyPr/>
        <a:lstStyle/>
        <a:p>
          <a:endParaRPr lang="ru-RU"/>
        </a:p>
      </dgm:t>
    </dgm:pt>
    <dgm:pt modelId="{BA34BAB1-DE4C-4E64-8596-8C2DABC2E803}">
      <dgm:prSet phldrT="[Текст]"/>
      <dgm:spPr/>
      <dgm:t>
        <a:bodyPr/>
        <a:lstStyle/>
        <a:p>
          <a:r>
            <a:rPr lang="ru-RU" dirty="0"/>
            <a:t> учитель планирует свою педагогическую деятельность с учетом </a:t>
          </a:r>
          <a:r>
            <a:rPr lang="ru-RU" dirty="0" smtClean="0"/>
            <a:t>выбранной модели, </a:t>
          </a:r>
          <a:r>
            <a:rPr lang="ru-RU" dirty="0"/>
            <a:t>создаёт простейшие, нужные для обучающихся, ресурсы и задания</a:t>
          </a:r>
        </a:p>
      </dgm:t>
    </dgm:pt>
    <dgm:pt modelId="{DBD32E8B-48E6-438E-86D1-091D6DA22E12}" type="parTrans" cxnId="{7775FF9B-85B1-4484-B697-DFCC844D3BDA}">
      <dgm:prSet/>
      <dgm:spPr/>
      <dgm:t>
        <a:bodyPr/>
        <a:lstStyle/>
        <a:p>
          <a:endParaRPr lang="ru-RU"/>
        </a:p>
      </dgm:t>
    </dgm:pt>
    <dgm:pt modelId="{AB564519-6BEF-4017-B230-3B8359624544}" type="sibTrans" cxnId="{7775FF9B-85B1-4484-B697-DFCC844D3BDA}">
      <dgm:prSet/>
      <dgm:spPr/>
      <dgm:t>
        <a:bodyPr/>
        <a:lstStyle/>
        <a:p>
          <a:endParaRPr lang="ru-RU"/>
        </a:p>
      </dgm:t>
    </dgm:pt>
    <dgm:pt modelId="{C2C6F762-AF1C-4865-BAB5-DE46315EC90E}">
      <dgm:prSet phldrT="[Текст]"/>
      <dgm:spPr/>
      <dgm:t>
        <a:bodyPr/>
        <a:lstStyle/>
        <a:p>
          <a:r>
            <a:rPr lang="ru-RU" dirty="0"/>
            <a:t>обучающиеся выполняют задания (знакомятся, собирают информацию, создают мультимедиа образовательные продукты, участвуют в форумах и т.д.), обращаются к учителям за помощью в режиме онлайн</a:t>
          </a:r>
        </a:p>
      </dgm:t>
    </dgm:pt>
    <dgm:pt modelId="{D84EFD5E-9FEA-4DF1-BFB9-2831A828EEDF}" type="parTrans" cxnId="{04F9A50D-4297-4DD3-A946-137576C76F7E}">
      <dgm:prSet/>
      <dgm:spPr/>
      <dgm:t>
        <a:bodyPr/>
        <a:lstStyle/>
        <a:p>
          <a:endParaRPr lang="ru-RU"/>
        </a:p>
      </dgm:t>
    </dgm:pt>
    <dgm:pt modelId="{27536912-7305-4867-8007-173C8B52325C}" type="sibTrans" cxnId="{04F9A50D-4297-4DD3-A946-137576C76F7E}">
      <dgm:prSet/>
      <dgm:spPr/>
      <dgm:t>
        <a:bodyPr/>
        <a:lstStyle/>
        <a:p>
          <a:endParaRPr lang="ru-RU"/>
        </a:p>
      </dgm:t>
    </dgm:pt>
    <dgm:pt modelId="{CF4B3989-E3B2-485E-990F-23E14A85C407}">
      <dgm:prSet phldrT="[Текст]"/>
      <dgm:spPr/>
      <dgm:t>
        <a:bodyPr/>
        <a:lstStyle/>
        <a:p>
          <a:r>
            <a:rPr lang="ru-RU" dirty="0"/>
            <a:t>учителя выражают свое отношение к работам обучающихся в виде текстовых или аудио рецензий, устных онлайн консультаций </a:t>
          </a:r>
        </a:p>
      </dgm:t>
    </dgm:pt>
    <dgm:pt modelId="{2BDF4171-1C54-493E-8B9D-02C35A9FB6AF}" type="parTrans" cxnId="{1304666D-07F7-4340-9BF4-70016E40408F}">
      <dgm:prSet/>
      <dgm:spPr/>
      <dgm:t>
        <a:bodyPr/>
        <a:lstStyle/>
        <a:p>
          <a:endParaRPr lang="ru-RU"/>
        </a:p>
      </dgm:t>
    </dgm:pt>
    <dgm:pt modelId="{12C1C565-464D-4999-87B1-50ED268DC89E}" type="sibTrans" cxnId="{1304666D-07F7-4340-9BF4-70016E40408F}">
      <dgm:prSet/>
      <dgm:spPr/>
      <dgm:t>
        <a:bodyPr/>
        <a:lstStyle/>
        <a:p>
          <a:endParaRPr lang="ru-RU"/>
        </a:p>
      </dgm:t>
    </dgm:pt>
    <dgm:pt modelId="{E3B77249-4204-475C-A46B-5C5A86A68E80}">
      <dgm:prSet phldrT="[Текст]"/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ru-RU" dirty="0"/>
            <a:t>все результаты деятельности </a:t>
          </a:r>
          <a:r>
            <a:rPr lang="ru-RU" dirty="0" smtClean="0"/>
            <a:t>собираются </a:t>
          </a:r>
          <a:r>
            <a:rPr lang="ru-RU" dirty="0"/>
            <a:t>и хранятся в </a:t>
          </a:r>
          <a:r>
            <a:rPr lang="ru-RU" dirty="0" smtClean="0"/>
            <a:t>электронных журналах (бумажных)</a:t>
          </a:r>
          <a:endParaRPr lang="ru-RU" dirty="0"/>
        </a:p>
      </dgm:t>
    </dgm:pt>
    <dgm:pt modelId="{73820043-F905-4950-8B15-E03047F5B53D}" type="parTrans" cxnId="{8C9F8B59-9442-4BDD-A181-C54A285EBF1C}">
      <dgm:prSet/>
      <dgm:spPr/>
    </dgm:pt>
    <dgm:pt modelId="{87A80F40-4FA2-494E-9DFD-B138A7DD54B8}" type="sibTrans" cxnId="{8C9F8B59-9442-4BDD-A181-C54A285EBF1C}">
      <dgm:prSet/>
      <dgm:spPr/>
    </dgm:pt>
    <dgm:pt modelId="{A66867DE-F44E-424A-BCCF-3776CEA29736}" type="pres">
      <dgm:prSet presAssocID="{096C9652-83A1-4858-8D68-90E19D034CB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EE6F7B-C810-4FDD-983F-09A50865C489}" type="pres">
      <dgm:prSet presAssocID="{4B3452E9-E762-403E-B313-7A6AEA943AF8}" presName="root" presStyleCnt="0">
        <dgm:presLayoutVars>
          <dgm:chMax/>
          <dgm:chPref val="4"/>
        </dgm:presLayoutVars>
      </dgm:prSet>
      <dgm:spPr/>
    </dgm:pt>
    <dgm:pt modelId="{6178B341-2D52-48EB-947F-9B659713ADAB}" type="pres">
      <dgm:prSet presAssocID="{4B3452E9-E762-403E-B313-7A6AEA943AF8}" presName="rootComposite" presStyleCnt="0">
        <dgm:presLayoutVars/>
      </dgm:prSet>
      <dgm:spPr/>
    </dgm:pt>
    <dgm:pt modelId="{3532DD13-4E46-45C7-ADE2-810FA9347F1D}" type="pres">
      <dgm:prSet presAssocID="{4B3452E9-E762-403E-B313-7A6AEA943AF8}" presName="rootText" presStyleLbl="node0" presStyleIdx="0" presStyleCnt="1" custScaleY="3414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4654F1DF-C850-4F38-8125-31DF7C605B67}" type="pres">
      <dgm:prSet presAssocID="{4B3452E9-E762-403E-B313-7A6AEA943AF8}" presName="childShape" presStyleCnt="0">
        <dgm:presLayoutVars>
          <dgm:chMax val="0"/>
          <dgm:chPref val="0"/>
        </dgm:presLayoutVars>
      </dgm:prSet>
      <dgm:spPr/>
    </dgm:pt>
    <dgm:pt modelId="{2F0E1EFD-A114-4725-A44E-8BE72C103046}" type="pres">
      <dgm:prSet presAssocID="{BA34BAB1-DE4C-4E64-8596-8C2DABC2E803}" presName="childComposite" presStyleCnt="0">
        <dgm:presLayoutVars>
          <dgm:chMax val="0"/>
          <dgm:chPref val="0"/>
        </dgm:presLayoutVars>
      </dgm:prSet>
      <dgm:spPr/>
    </dgm:pt>
    <dgm:pt modelId="{07AFDC35-A226-4E64-9D2D-440ACB474382}" type="pres">
      <dgm:prSet presAssocID="{BA34BAB1-DE4C-4E64-8596-8C2DABC2E803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  <dgm:t>
        <a:bodyPr/>
        <a:lstStyle/>
        <a:p>
          <a:endParaRPr lang="ru-RU"/>
        </a:p>
      </dgm:t>
    </dgm:pt>
    <dgm:pt modelId="{78B18A2C-5805-4668-8115-7217FC325EFD}" type="pres">
      <dgm:prSet presAssocID="{BA34BAB1-DE4C-4E64-8596-8C2DABC2E803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9E83B-44E0-48F6-A0B0-4BF6D386F16C}" type="pres">
      <dgm:prSet presAssocID="{C2C6F762-AF1C-4865-BAB5-DE46315EC90E}" presName="childComposite" presStyleCnt="0">
        <dgm:presLayoutVars>
          <dgm:chMax val="0"/>
          <dgm:chPref val="0"/>
        </dgm:presLayoutVars>
      </dgm:prSet>
      <dgm:spPr/>
    </dgm:pt>
    <dgm:pt modelId="{CE392EDF-CE32-4DC3-995E-558687E8F892}" type="pres">
      <dgm:prSet presAssocID="{C2C6F762-AF1C-4865-BAB5-DE46315EC90E}" presName="Image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CAC0B584-5A61-4637-B9B3-AFDC79E2897A}" type="pres">
      <dgm:prSet presAssocID="{C2C6F762-AF1C-4865-BAB5-DE46315EC90E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0AE1A-7C98-4CC2-BC3D-D899FD457AEC}" type="pres">
      <dgm:prSet presAssocID="{CF4B3989-E3B2-485E-990F-23E14A85C407}" presName="childComposite" presStyleCnt="0">
        <dgm:presLayoutVars>
          <dgm:chMax val="0"/>
          <dgm:chPref val="0"/>
        </dgm:presLayoutVars>
      </dgm:prSet>
      <dgm:spPr/>
    </dgm:pt>
    <dgm:pt modelId="{451E01DA-EA63-45E7-A0BD-2FDC0AA27959}" type="pres">
      <dgm:prSet presAssocID="{CF4B3989-E3B2-485E-990F-23E14A85C407}" presName="Image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53D4DA49-397F-4E7C-8D50-5E2C6FB149E1}" type="pres">
      <dgm:prSet presAssocID="{CF4B3989-E3B2-485E-990F-23E14A85C407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642A1-200F-4889-BB58-A587EC2DB3E9}" type="pres">
      <dgm:prSet presAssocID="{E3B77249-4204-475C-A46B-5C5A86A68E80}" presName="childComposite" presStyleCnt="0">
        <dgm:presLayoutVars>
          <dgm:chMax val="0"/>
          <dgm:chPref val="0"/>
        </dgm:presLayoutVars>
      </dgm:prSet>
      <dgm:spPr/>
    </dgm:pt>
    <dgm:pt modelId="{6F625FC3-5F50-4502-8BDC-178C16F2027E}" type="pres">
      <dgm:prSet presAssocID="{E3B77249-4204-475C-A46B-5C5A86A68E80}" presName="Image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D849031-588C-4D5C-9F50-5E3CC4266AF9}" type="pres">
      <dgm:prSet presAssocID="{E3B77249-4204-475C-A46B-5C5A86A68E80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222861-88E5-448A-BEDB-C80CA8CAAEA6}" type="presOf" srcId="{BA34BAB1-DE4C-4E64-8596-8C2DABC2E803}" destId="{78B18A2C-5805-4668-8115-7217FC325EFD}" srcOrd="0" destOrd="0" presId="urn:microsoft.com/office/officeart/2008/layout/PictureAccentList"/>
    <dgm:cxn modelId="{04F9A50D-4297-4DD3-A946-137576C76F7E}" srcId="{4B3452E9-E762-403E-B313-7A6AEA943AF8}" destId="{C2C6F762-AF1C-4865-BAB5-DE46315EC90E}" srcOrd="1" destOrd="0" parTransId="{D84EFD5E-9FEA-4DF1-BFB9-2831A828EEDF}" sibTransId="{27536912-7305-4867-8007-173C8B52325C}"/>
    <dgm:cxn modelId="{BFB14261-9062-4916-AB8F-48CAE3B40293}" srcId="{096C9652-83A1-4858-8D68-90E19D034CB5}" destId="{4B3452E9-E762-403E-B313-7A6AEA943AF8}" srcOrd="0" destOrd="0" parTransId="{AEA2C335-AB54-40C8-ABC2-8A5BA481674C}" sibTransId="{A138BBF1-BEC9-4843-B77C-2CD7BC8B526F}"/>
    <dgm:cxn modelId="{3293C2CD-419A-4F66-A735-4212E5B0A3FD}" type="presOf" srcId="{4B3452E9-E762-403E-B313-7A6AEA943AF8}" destId="{3532DD13-4E46-45C7-ADE2-810FA9347F1D}" srcOrd="0" destOrd="0" presId="urn:microsoft.com/office/officeart/2008/layout/PictureAccentList"/>
    <dgm:cxn modelId="{8C9F8B59-9442-4BDD-A181-C54A285EBF1C}" srcId="{4B3452E9-E762-403E-B313-7A6AEA943AF8}" destId="{E3B77249-4204-475C-A46B-5C5A86A68E80}" srcOrd="3" destOrd="0" parTransId="{73820043-F905-4950-8B15-E03047F5B53D}" sibTransId="{87A80F40-4FA2-494E-9DFD-B138A7DD54B8}"/>
    <dgm:cxn modelId="{3D9472B8-F9DF-46BB-853A-C3FD5AC1C3E1}" type="presOf" srcId="{E3B77249-4204-475C-A46B-5C5A86A68E80}" destId="{9D849031-588C-4D5C-9F50-5E3CC4266AF9}" srcOrd="0" destOrd="0" presId="urn:microsoft.com/office/officeart/2008/layout/PictureAccentList"/>
    <dgm:cxn modelId="{075025AE-105E-445F-A5F7-A048513F8585}" type="presOf" srcId="{096C9652-83A1-4858-8D68-90E19D034CB5}" destId="{A66867DE-F44E-424A-BCCF-3776CEA29736}" srcOrd="0" destOrd="0" presId="urn:microsoft.com/office/officeart/2008/layout/PictureAccentList"/>
    <dgm:cxn modelId="{7775FF9B-85B1-4484-B697-DFCC844D3BDA}" srcId="{4B3452E9-E762-403E-B313-7A6AEA943AF8}" destId="{BA34BAB1-DE4C-4E64-8596-8C2DABC2E803}" srcOrd="0" destOrd="0" parTransId="{DBD32E8B-48E6-438E-86D1-091D6DA22E12}" sibTransId="{AB564519-6BEF-4017-B230-3B8359624544}"/>
    <dgm:cxn modelId="{ECA2A353-451F-4CFF-94FD-439EB243B378}" type="presOf" srcId="{C2C6F762-AF1C-4865-BAB5-DE46315EC90E}" destId="{CAC0B584-5A61-4637-B9B3-AFDC79E2897A}" srcOrd="0" destOrd="0" presId="urn:microsoft.com/office/officeart/2008/layout/PictureAccentList"/>
    <dgm:cxn modelId="{D5D028F3-5FE4-4A9D-8720-90B49830FF07}" type="presOf" srcId="{CF4B3989-E3B2-485E-990F-23E14A85C407}" destId="{53D4DA49-397F-4E7C-8D50-5E2C6FB149E1}" srcOrd="0" destOrd="0" presId="urn:microsoft.com/office/officeart/2008/layout/PictureAccentList"/>
    <dgm:cxn modelId="{1304666D-07F7-4340-9BF4-70016E40408F}" srcId="{4B3452E9-E762-403E-B313-7A6AEA943AF8}" destId="{CF4B3989-E3B2-485E-990F-23E14A85C407}" srcOrd="2" destOrd="0" parTransId="{2BDF4171-1C54-493E-8B9D-02C35A9FB6AF}" sibTransId="{12C1C565-464D-4999-87B1-50ED268DC89E}"/>
    <dgm:cxn modelId="{B51DD141-564A-4D91-95B9-DC746CD8D2A3}" type="presParOf" srcId="{A66867DE-F44E-424A-BCCF-3776CEA29736}" destId="{22EE6F7B-C810-4FDD-983F-09A50865C489}" srcOrd="0" destOrd="0" presId="urn:microsoft.com/office/officeart/2008/layout/PictureAccentList"/>
    <dgm:cxn modelId="{41859ABF-B1CB-400D-8065-21BD3498CF1E}" type="presParOf" srcId="{22EE6F7B-C810-4FDD-983F-09A50865C489}" destId="{6178B341-2D52-48EB-947F-9B659713ADAB}" srcOrd="0" destOrd="0" presId="urn:microsoft.com/office/officeart/2008/layout/PictureAccentList"/>
    <dgm:cxn modelId="{475888CF-7A56-4E38-8CBB-CF96023C0B25}" type="presParOf" srcId="{6178B341-2D52-48EB-947F-9B659713ADAB}" destId="{3532DD13-4E46-45C7-ADE2-810FA9347F1D}" srcOrd="0" destOrd="0" presId="urn:microsoft.com/office/officeart/2008/layout/PictureAccentList"/>
    <dgm:cxn modelId="{BF455A40-0696-43A0-8DAA-8C415030E42C}" type="presParOf" srcId="{22EE6F7B-C810-4FDD-983F-09A50865C489}" destId="{4654F1DF-C850-4F38-8125-31DF7C605B67}" srcOrd="1" destOrd="0" presId="urn:microsoft.com/office/officeart/2008/layout/PictureAccentList"/>
    <dgm:cxn modelId="{8109FEE1-0F75-4B02-9ACE-74C8AD96BDF0}" type="presParOf" srcId="{4654F1DF-C850-4F38-8125-31DF7C605B67}" destId="{2F0E1EFD-A114-4725-A44E-8BE72C103046}" srcOrd="0" destOrd="0" presId="urn:microsoft.com/office/officeart/2008/layout/PictureAccentList"/>
    <dgm:cxn modelId="{88B89B1E-A188-4B25-812A-0FEC9E522900}" type="presParOf" srcId="{2F0E1EFD-A114-4725-A44E-8BE72C103046}" destId="{07AFDC35-A226-4E64-9D2D-440ACB474382}" srcOrd="0" destOrd="0" presId="urn:microsoft.com/office/officeart/2008/layout/PictureAccentList"/>
    <dgm:cxn modelId="{D6C8A8B0-E941-4C25-9204-496D2C231D3A}" type="presParOf" srcId="{2F0E1EFD-A114-4725-A44E-8BE72C103046}" destId="{78B18A2C-5805-4668-8115-7217FC325EFD}" srcOrd="1" destOrd="0" presId="urn:microsoft.com/office/officeart/2008/layout/PictureAccentList"/>
    <dgm:cxn modelId="{1800EB7A-0CA3-4983-BC76-5441E146EFFB}" type="presParOf" srcId="{4654F1DF-C850-4F38-8125-31DF7C605B67}" destId="{9369E83B-44E0-48F6-A0B0-4BF6D386F16C}" srcOrd="1" destOrd="0" presId="urn:microsoft.com/office/officeart/2008/layout/PictureAccentList"/>
    <dgm:cxn modelId="{4CAAA11E-A449-428B-BA7A-99E544086254}" type="presParOf" srcId="{9369E83B-44E0-48F6-A0B0-4BF6D386F16C}" destId="{CE392EDF-CE32-4DC3-995E-558687E8F892}" srcOrd="0" destOrd="0" presId="urn:microsoft.com/office/officeart/2008/layout/PictureAccentList"/>
    <dgm:cxn modelId="{37C00A39-D758-4481-8176-08C215FF54DA}" type="presParOf" srcId="{9369E83B-44E0-48F6-A0B0-4BF6D386F16C}" destId="{CAC0B584-5A61-4637-B9B3-AFDC79E2897A}" srcOrd="1" destOrd="0" presId="urn:microsoft.com/office/officeart/2008/layout/PictureAccentList"/>
    <dgm:cxn modelId="{AA0ECD9F-0A14-4FD0-A93A-999609840706}" type="presParOf" srcId="{4654F1DF-C850-4F38-8125-31DF7C605B67}" destId="{6FC0AE1A-7C98-4CC2-BC3D-D899FD457AEC}" srcOrd="2" destOrd="0" presId="urn:microsoft.com/office/officeart/2008/layout/PictureAccentList"/>
    <dgm:cxn modelId="{EA4967C2-1E61-40D9-83FA-90FA5A9C2202}" type="presParOf" srcId="{6FC0AE1A-7C98-4CC2-BC3D-D899FD457AEC}" destId="{451E01DA-EA63-45E7-A0BD-2FDC0AA27959}" srcOrd="0" destOrd="0" presId="urn:microsoft.com/office/officeart/2008/layout/PictureAccentList"/>
    <dgm:cxn modelId="{BE8292E6-7295-4A1C-BC5D-D2F06E18C2D7}" type="presParOf" srcId="{6FC0AE1A-7C98-4CC2-BC3D-D899FD457AEC}" destId="{53D4DA49-397F-4E7C-8D50-5E2C6FB149E1}" srcOrd="1" destOrd="0" presId="urn:microsoft.com/office/officeart/2008/layout/PictureAccentList"/>
    <dgm:cxn modelId="{C6527838-AED2-44D3-9519-79A534FACA9B}" type="presParOf" srcId="{4654F1DF-C850-4F38-8125-31DF7C605B67}" destId="{23D642A1-200F-4889-BB58-A587EC2DB3E9}" srcOrd="3" destOrd="0" presId="urn:microsoft.com/office/officeart/2008/layout/PictureAccentList"/>
    <dgm:cxn modelId="{CB8264C6-467A-4A8F-B78D-107BB4636E08}" type="presParOf" srcId="{23D642A1-200F-4889-BB58-A587EC2DB3E9}" destId="{6F625FC3-5F50-4502-8BDC-178C16F2027E}" srcOrd="0" destOrd="0" presId="urn:microsoft.com/office/officeart/2008/layout/PictureAccentList"/>
    <dgm:cxn modelId="{2B9B5211-0A0F-4152-9C3F-9BC927F133B2}" type="presParOf" srcId="{23D642A1-200F-4889-BB58-A587EC2DB3E9}" destId="{9D849031-588C-4D5C-9F50-5E3CC4266AF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C1A0A7-8A43-4463-8904-48799949809D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CD0F733C-251D-456C-8083-36D14304840E}">
      <dgm:prSet phldrT="[Текст]"/>
      <dgm:spPr/>
      <dgm:t>
        <a:bodyPr/>
        <a:lstStyle/>
        <a:p>
          <a:r>
            <a:rPr lang="ru-RU" dirty="0" smtClean="0"/>
            <a:t>СДО и образовательные платформы</a:t>
          </a:r>
          <a:endParaRPr lang="ru-RU" dirty="0"/>
        </a:p>
      </dgm:t>
    </dgm:pt>
    <dgm:pt modelId="{02FA1BA5-AB8D-4DF3-A8FE-CAD23FE6E783}" type="parTrans" cxnId="{55DF8E6C-45E3-4D1E-9F47-82555C48840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93D01DF-9F46-4EC9-B7EB-8B52C656401A}" type="sibTrans" cxnId="{55DF8E6C-45E3-4D1E-9F47-82555C48840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F1A099E-E725-4377-8FD2-C2689BC8D72C}">
      <dgm:prSet phldrT="[Текст]"/>
      <dgm:spPr/>
      <dgm:t>
        <a:bodyPr/>
        <a:lstStyle/>
        <a:p>
          <a:r>
            <a:rPr lang="ru-RU" dirty="0"/>
            <a:t>подразумевает использование такого режима обучения, при котором обучающийся осваивает образовательную программу полностью удаленно с использованием системы дистанционного обучения </a:t>
          </a:r>
          <a:r>
            <a:rPr lang="ru-RU" dirty="0" smtClean="0"/>
            <a:t>(образовательной платформы</a:t>
          </a:r>
          <a:r>
            <a:rPr lang="ru-RU" dirty="0"/>
            <a:t>), функциональность которой обеспечивается </a:t>
          </a:r>
          <a:r>
            <a:rPr lang="ru-RU" dirty="0" smtClean="0"/>
            <a:t>организацией или . </a:t>
          </a:r>
          <a:r>
            <a:rPr lang="ru-RU" dirty="0"/>
            <a:t>Все коммуникации с педагогическим работником осуществляются посредством указанной системы дистанционного обучения </a:t>
          </a:r>
          <a:r>
            <a:rPr lang="ru-RU" dirty="0" smtClean="0"/>
            <a:t>(образовательной платформы</a:t>
          </a:r>
          <a:r>
            <a:rPr lang="ru-RU" dirty="0"/>
            <a:t>).</a:t>
          </a:r>
        </a:p>
      </dgm:t>
    </dgm:pt>
    <dgm:pt modelId="{EB9530A8-68D2-4ED9-8DEA-88EE224583C5}" type="parTrans" cxnId="{8848FE9D-BCA4-447B-BA2E-517301694FE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E13D80F-03DF-4642-BB0C-096B61899727}" type="sibTrans" cxnId="{8848FE9D-BCA4-447B-BA2E-517301694FE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1E07A6B-EE12-4820-A7E5-1A997AB43C9F}">
      <dgm:prSet phldrT="[Текст]"/>
      <dgm:spPr/>
      <dgm:t>
        <a:bodyPr/>
        <a:lstStyle/>
        <a:p>
          <a:r>
            <a:rPr lang="ru-RU" dirty="0" smtClean="0"/>
            <a:t>Использование ДОТ, </a:t>
          </a:r>
          <a:r>
            <a:rPr lang="ru-RU" dirty="0"/>
            <a:t>позволяющих организовать дистанционное </a:t>
          </a:r>
          <a:r>
            <a:rPr lang="ru-RU" dirty="0" smtClean="0"/>
            <a:t>обучение</a:t>
          </a:r>
          <a:endParaRPr lang="ru-RU" dirty="0"/>
        </a:p>
      </dgm:t>
    </dgm:pt>
    <dgm:pt modelId="{A1BF7686-AC7A-4957-A922-CFAD2D2535CD}" type="parTrans" cxnId="{4E2CEEA8-FC50-4D6A-8DAD-8F1F93F4C88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A7B415A-662E-4C8B-8C18-EC3A7E593458}" type="sibTrans" cxnId="{4E2CEEA8-FC50-4D6A-8DAD-8F1F93F4C88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D8909DC-CA91-4CAE-B63C-5D26643D7C56}">
      <dgm:prSet phldrT="[Текст]"/>
      <dgm:spPr/>
      <dgm:t>
        <a:bodyPr/>
        <a:lstStyle/>
        <a:p>
          <a:r>
            <a:rPr lang="ru-RU" dirty="0"/>
            <a:t>Модель, при которой происходит </a:t>
          </a:r>
          <a:r>
            <a:rPr lang="ru-RU" dirty="0" smtClean="0"/>
            <a:t>использование </a:t>
          </a:r>
          <a:r>
            <a:rPr lang="ru-RU" dirty="0"/>
            <a:t>дистанционных образовательных </a:t>
          </a:r>
          <a:r>
            <a:rPr lang="ru-RU" dirty="0" smtClean="0"/>
            <a:t>технологий (видеотрансляция или запись учебных занятий, </a:t>
          </a:r>
          <a:r>
            <a:rPr lang="en-US" dirty="0" smtClean="0"/>
            <a:t>on-line</a:t>
          </a:r>
          <a:r>
            <a:rPr lang="ru-RU" dirty="0" smtClean="0"/>
            <a:t> инструменты, электронная почта, </a:t>
          </a:r>
          <a:r>
            <a:rPr lang="ru-RU" dirty="0" smtClean="0"/>
            <a:t>образовательные интернет-форумы, </a:t>
          </a:r>
          <a:r>
            <a:rPr lang="ru-RU" dirty="0" smtClean="0"/>
            <a:t>социальные сети, мессенджеры и </a:t>
          </a:r>
          <a:r>
            <a:rPr lang="ru-RU" dirty="0" err="1" smtClean="0"/>
            <a:t>т.п</a:t>
          </a:r>
          <a:r>
            <a:rPr lang="ru-RU" dirty="0" smtClean="0"/>
            <a:t>).</a:t>
          </a:r>
          <a:endParaRPr lang="ru-RU" dirty="0"/>
        </a:p>
      </dgm:t>
    </dgm:pt>
    <dgm:pt modelId="{74C0762A-D1CA-40D3-BF94-EDE45CF2989A}" type="parTrans" cxnId="{2F5522EA-93B6-4748-8E02-CE8C5844630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C6484E2-8DD9-403A-BBAE-B9398E5720D7}" type="sibTrans" cxnId="{2F5522EA-93B6-4748-8E02-CE8C5844630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76E845F-3069-4BF4-814A-08B2BC1EBC12}">
      <dgm:prSet phldrT="[Текст]"/>
      <dgm:spPr/>
      <dgm:t>
        <a:bodyPr/>
        <a:lstStyle/>
        <a:p>
          <a:r>
            <a:rPr lang="ru-RU" dirty="0" smtClean="0"/>
            <a:t>Кейс-технология</a:t>
          </a:r>
          <a:endParaRPr lang="ru-RU" dirty="0"/>
        </a:p>
      </dgm:t>
    </dgm:pt>
    <dgm:pt modelId="{014A0DF7-AE84-49C1-AFD0-DCCF62E5C8E8}" type="parTrans" cxnId="{77F0A470-9E4C-4A83-A20A-C14CED382076}">
      <dgm:prSet/>
      <dgm:spPr/>
    </dgm:pt>
    <dgm:pt modelId="{61A8F90A-B14D-4B8E-9B18-FEA3DFF08FCD}" type="sibTrans" cxnId="{77F0A470-9E4C-4A83-A20A-C14CED382076}">
      <dgm:prSet/>
      <dgm:spPr/>
    </dgm:pt>
    <dgm:pt modelId="{3B25DA52-2121-4E25-A898-AC9663C1156C}">
      <dgm:prSet phldrT="[Текст]"/>
      <dgm:spPr/>
      <dgm:t>
        <a:bodyPr/>
        <a:lstStyle/>
        <a:p>
          <a:r>
            <a:rPr lang="ru-RU" dirty="0" err="1" smtClean="0"/>
            <a:t>Кейсовая</a:t>
          </a:r>
          <a:r>
            <a:rPr lang="ru-RU" dirty="0" smtClean="0"/>
            <a:t>-технология основывается на использовании наборов (кейсов) текстовых, аудиовизуальных и мультимедийных учебно-методических материалов и их передаче для самостоятельного изучения учащимся при организации регулярных консультаций. Способы передачи кейсов: </a:t>
          </a:r>
          <a:r>
            <a:rPr lang="en-US" dirty="0" smtClean="0"/>
            <a:t>USB-</a:t>
          </a:r>
          <a:r>
            <a:rPr lang="ru-RU" dirty="0" err="1" smtClean="0"/>
            <a:t>флеш</a:t>
          </a:r>
          <a:r>
            <a:rPr lang="ru-RU" dirty="0" smtClean="0"/>
            <a:t>-накопитель, </a:t>
          </a:r>
          <a:r>
            <a:rPr lang="en-US" b="1" i="0" dirty="0" smtClean="0"/>
            <a:t>CD</a:t>
          </a:r>
          <a:r>
            <a:rPr lang="en-US" b="0" i="0" dirty="0" smtClean="0"/>
            <a:t> / DVD</a:t>
          </a:r>
          <a:r>
            <a:rPr lang="ru-RU" b="0" i="0" dirty="0" smtClean="0"/>
            <a:t>, печатные носители и т.п.</a:t>
          </a:r>
          <a:r>
            <a:rPr lang="en-US" b="0" i="0" dirty="0" smtClean="0"/>
            <a:t> </a:t>
          </a:r>
          <a:r>
            <a:rPr lang="ru-RU" dirty="0" smtClean="0"/>
            <a:t> </a:t>
          </a:r>
          <a:endParaRPr lang="ru-RU" dirty="0"/>
        </a:p>
      </dgm:t>
    </dgm:pt>
    <dgm:pt modelId="{D89A88D1-93DA-4827-89DF-113272220C83}" type="parTrans" cxnId="{A46FF4B6-3BFF-46E2-B806-5EB717CBA9B9}">
      <dgm:prSet/>
      <dgm:spPr/>
    </dgm:pt>
    <dgm:pt modelId="{9FB925F6-FF82-449D-A5F5-F61F54B212F4}" type="sibTrans" cxnId="{A46FF4B6-3BFF-46E2-B806-5EB717CBA9B9}">
      <dgm:prSet/>
      <dgm:spPr/>
    </dgm:pt>
    <dgm:pt modelId="{127C7AE4-AD54-4CE1-ACF2-98374667807C}" type="pres">
      <dgm:prSet presAssocID="{F2C1A0A7-8A43-4463-8904-4879994980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DEE79D-0CF5-4BF6-B22F-F23C1E421566}" type="pres">
      <dgm:prSet presAssocID="{CD0F733C-251D-456C-8083-36D14304840E}" presName="linNode" presStyleCnt="0"/>
      <dgm:spPr/>
    </dgm:pt>
    <dgm:pt modelId="{25C8FD93-19E1-4412-AAF0-862FA9B4DEE0}" type="pres">
      <dgm:prSet presAssocID="{CD0F733C-251D-456C-8083-36D14304840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ED86A-520B-49DB-8A54-29EC522D33E9}" type="pres">
      <dgm:prSet presAssocID="{CD0F733C-251D-456C-8083-36D14304840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38145-A366-42E8-AF14-1C2FB56E27E6}" type="pres">
      <dgm:prSet presAssocID="{693D01DF-9F46-4EC9-B7EB-8B52C656401A}" presName="sp" presStyleCnt="0"/>
      <dgm:spPr/>
    </dgm:pt>
    <dgm:pt modelId="{90263AA6-1A51-4541-B540-7F350469666A}" type="pres">
      <dgm:prSet presAssocID="{C1E07A6B-EE12-4820-A7E5-1A997AB43C9F}" presName="linNode" presStyleCnt="0"/>
      <dgm:spPr/>
    </dgm:pt>
    <dgm:pt modelId="{1A1178B4-6D79-44B2-BCF3-543F378577FA}" type="pres">
      <dgm:prSet presAssocID="{C1E07A6B-EE12-4820-A7E5-1A997AB43C9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EA718-CCC3-46E1-905B-EED12D64A566}" type="pres">
      <dgm:prSet presAssocID="{C1E07A6B-EE12-4820-A7E5-1A997AB43C9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02527-9F67-408C-AD03-C11A7688D4AB}" type="pres">
      <dgm:prSet presAssocID="{CA7B415A-662E-4C8B-8C18-EC3A7E593458}" presName="sp" presStyleCnt="0"/>
      <dgm:spPr/>
    </dgm:pt>
    <dgm:pt modelId="{F4396368-B358-4BE8-B91F-9F7A9E47FB7B}" type="pres">
      <dgm:prSet presAssocID="{376E845F-3069-4BF4-814A-08B2BC1EBC12}" presName="linNode" presStyleCnt="0"/>
      <dgm:spPr/>
    </dgm:pt>
    <dgm:pt modelId="{056BFD25-EB4A-4533-A596-76AD0393FD33}" type="pres">
      <dgm:prSet presAssocID="{376E845F-3069-4BF4-814A-08B2BC1EBC1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2CEA0-0454-4346-A190-57923AD4D6FA}" type="pres">
      <dgm:prSet presAssocID="{376E845F-3069-4BF4-814A-08B2BC1EBC1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6BDC7C-E476-4722-ACE1-D9A01594CEAC}" type="presOf" srcId="{CD0F733C-251D-456C-8083-36D14304840E}" destId="{25C8FD93-19E1-4412-AAF0-862FA9B4DEE0}" srcOrd="0" destOrd="0" presId="urn:microsoft.com/office/officeart/2005/8/layout/vList5"/>
    <dgm:cxn modelId="{2F5522EA-93B6-4748-8E02-CE8C58446303}" srcId="{C1E07A6B-EE12-4820-A7E5-1A997AB43C9F}" destId="{2D8909DC-CA91-4CAE-B63C-5D26643D7C56}" srcOrd="0" destOrd="0" parTransId="{74C0762A-D1CA-40D3-BF94-EDE45CF2989A}" sibTransId="{9C6484E2-8DD9-403A-BBAE-B9398E5720D7}"/>
    <dgm:cxn modelId="{BC572822-25B0-46C4-B718-5DA5FDE22168}" type="presOf" srcId="{3B25DA52-2121-4E25-A898-AC9663C1156C}" destId="{E972CEA0-0454-4346-A190-57923AD4D6FA}" srcOrd="0" destOrd="0" presId="urn:microsoft.com/office/officeart/2005/8/layout/vList5"/>
    <dgm:cxn modelId="{7411619A-E26E-4D7D-8F12-2CB8D84F4368}" type="presOf" srcId="{376E845F-3069-4BF4-814A-08B2BC1EBC12}" destId="{056BFD25-EB4A-4533-A596-76AD0393FD33}" srcOrd="0" destOrd="0" presId="urn:microsoft.com/office/officeart/2005/8/layout/vList5"/>
    <dgm:cxn modelId="{77F0A470-9E4C-4A83-A20A-C14CED382076}" srcId="{F2C1A0A7-8A43-4463-8904-48799949809D}" destId="{376E845F-3069-4BF4-814A-08B2BC1EBC12}" srcOrd="2" destOrd="0" parTransId="{014A0DF7-AE84-49C1-AFD0-DCCF62E5C8E8}" sibTransId="{61A8F90A-B14D-4B8E-9B18-FEA3DFF08FCD}"/>
    <dgm:cxn modelId="{8848FE9D-BCA4-447B-BA2E-517301694FEB}" srcId="{CD0F733C-251D-456C-8083-36D14304840E}" destId="{1F1A099E-E725-4377-8FD2-C2689BC8D72C}" srcOrd="0" destOrd="0" parTransId="{EB9530A8-68D2-4ED9-8DEA-88EE224583C5}" sibTransId="{2E13D80F-03DF-4642-BB0C-096B61899727}"/>
    <dgm:cxn modelId="{4E2CEEA8-FC50-4D6A-8DAD-8F1F93F4C887}" srcId="{F2C1A0A7-8A43-4463-8904-48799949809D}" destId="{C1E07A6B-EE12-4820-A7E5-1A997AB43C9F}" srcOrd="1" destOrd="0" parTransId="{A1BF7686-AC7A-4957-A922-CFAD2D2535CD}" sibTransId="{CA7B415A-662E-4C8B-8C18-EC3A7E593458}"/>
    <dgm:cxn modelId="{AE2825F9-BAC6-414E-BCD2-C77D02BC0AAE}" type="presOf" srcId="{C1E07A6B-EE12-4820-A7E5-1A997AB43C9F}" destId="{1A1178B4-6D79-44B2-BCF3-543F378577FA}" srcOrd="0" destOrd="0" presId="urn:microsoft.com/office/officeart/2005/8/layout/vList5"/>
    <dgm:cxn modelId="{D003493B-486D-4B1F-921A-525E3A440801}" type="presOf" srcId="{F2C1A0A7-8A43-4463-8904-48799949809D}" destId="{127C7AE4-AD54-4CE1-ACF2-98374667807C}" srcOrd="0" destOrd="0" presId="urn:microsoft.com/office/officeart/2005/8/layout/vList5"/>
    <dgm:cxn modelId="{9A66ADFD-3485-4055-8155-5A5A12B64A13}" type="presOf" srcId="{1F1A099E-E725-4377-8FD2-C2689BC8D72C}" destId="{43DED86A-520B-49DB-8A54-29EC522D33E9}" srcOrd="0" destOrd="0" presId="urn:microsoft.com/office/officeart/2005/8/layout/vList5"/>
    <dgm:cxn modelId="{A46FF4B6-3BFF-46E2-B806-5EB717CBA9B9}" srcId="{376E845F-3069-4BF4-814A-08B2BC1EBC12}" destId="{3B25DA52-2121-4E25-A898-AC9663C1156C}" srcOrd="0" destOrd="0" parTransId="{D89A88D1-93DA-4827-89DF-113272220C83}" sibTransId="{9FB925F6-FF82-449D-A5F5-F61F54B212F4}"/>
    <dgm:cxn modelId="{55DF8E6C-45E3-4D1E-9F47-82555C488409}" srcId="{F2C1A0A7-8A43-4463-8904-48799949809D}" destId="{CD0F733C-251D-456C-8083-36D14304840E}" srcOrd="0" destOrd="0" parTransId="{02FA1BA5-AB8D-4DF3-A8FE-CAD23FE6E783}" sibTransId="{693D01DF-9F46-4EC9-B7EB-8B52C656401A}"/>
    <dgm:cxn modelId="{B2B8EAFC-3B11-41EF-81F2-AA70E86C1B13}" type="presOf" srcId="{2D8909DC-CA91-4CAE-B63C-5D26643D7C56}" destId="{577EA718-CCC3-46E1-905B-EED12D64A566}" srcOrd="0" destOrd="0" presId="urn:microsoft.com/office/officeart/2005/8/layout/vList5"/>
    <dgm:cxn modelId="{3615DB3B-6297-40C9-9C04-131DD2823661}" type="presParOf" srcId="{127C7AE4-AD54-4CE1-ACF2-98374667807C}" destId="{E2DEE79D-0CF5-4BF6-B22F-F23C1E421566}" srcOrd="0" destOrd="0" presId="urn:microsoft.com/office/officeart/2005/8/layout/vList5"/>
    <dgm:cxn modelId="{73D67C42-C5B9-464A-B476-C22B7D0656E0}" type="presParOf" srcId="{E2DEE79D-0CF5-4BF6-B22F-F23C1E421566}" destId="{25C8FD93-19E1-4412-AAF0-862FA9B4DEE0}" srcOrd="0" destOrd="0" presId="urn:microsoft.com/office/officeart/2005/8/layout/vList5"/>
    <dgm:cxn modelId="{077E18DD-3806-46D7-BB56-148B7E6E68E7}" type="presParOf" srcId="{E2DEE79D-0CF5-4BF6-B22F-F23C1E421566}" destId="{43DED86A-520B-49DB-8A54-29EC522D33E9}" srcOrd="1" destOrd="0" presId="urn:microsoft.com/office/officeart/2005/8/layout/vList5"/>
    <dgm:cxn modelId="{A48C43B8-5C45-4A55-8202-FBBBB8F6E24E}" type="presParOf" srcId="{127C7AE4-AD54-4CE1-ACF2-98374667807C}" destId="{1D438145-A366-42E8-AF14-1C2FB56E27E6}" srcOrd="1" destOrd="0" presId="urn:microsoft.com/office/officeart/2005/8/layout/vList5"/>
    <dgm:cxn modelId="{2DDD0049-59A8-4C25-8995-93E71425D030}" type="presParOf" srcId="{127C7AE4-AD54-4CE1-ACF2-98374667807C}" destId="{90263AA6-1A51-4541-B540-7F350469666A}" srcOrd="2" destOrd="0" presId="urn:microsoft.com/office/officeart/2005/8/layout/vList5"/>
    <dgm:cxn modelId="{890EA6A7-50B8-4FFC-96B5-07BB10E07142}" type="presParOf" srcId="{90263AA6-1A51-4541-B540-7F350469666A}" destId="{1A1178B4-6D79-44B2-BCF3-543F378577FA}" srcOrd="0" destOrd="0" presId="urn:microsoft.com/office/officeart/2005/8/layout/vList5"/>
    <dgm:cxn modelId="{9A38201F-27D9-4231-B7F7-74820593C4F5}" type="presParOf" srcId="{90263AA6-1A51-4541-B540-7F350469666A}" destId="{577EA718-CCC3-46E1-905B-EED12D64A566}" srcOrd="1" destOrd="0" presId="urn:microsoft.com/office/officeart/2005/8/layout/vList5"/>
    <dgm:cxn modelId="{0C423771-1C22-4B15-A599-70677E322539}" type="presParOf" srcId="{127C7AE4-AD54-4CE1-ACF2-98374667807C}" destId="{52602527-9F67-408C-AD03-C11A7688D4AB}" srcOrd="3" destOrd="0" presId="urn:microsoft.com/office/officeart/2005/8/layout/vList5"/>
    <dgm:cxn modelId="{F7E01B9C-539B-4B5D-B846-075F1E0E44DA}" type="presParOf" srcId="{127C7AE4-AD54-4CE1-ACF2-98374667807C}" destId="{F4396368-B358-4BE8-B91F-9F7A9E47FB7B}" srcOrd="4" destOrd="0" presId="urn:microsoft.com/office/officeart/2005/8/layout/vList5"/>
    <dgm:cxn modelId="{304E3539-A78C-46F0-B586-4B3F50174731}" type="presParOf" srcId="{F4396368-B358-4BE8-B91F-9F7A9E47FB7B}" destId="{056BFD25-EB4A-4533-A596-76AD0393FD33}" srcOrd="0" destOrd="0" presId="urn:microsoft.com/office/officeart/2005/8/layout/vList5"/>
    <dgm:cxn modelId="{45B072E7-2A4B-439A-B875-EDD16CFA0212}" type="presParOf" srcId="{F4396368-B358-4BE8-B91F-9F7A9E47FB7B}" destId="{E972CEA0-0454-4346-A190-57923AD4D6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5E615-1C16-43EC-81CF-7D9DB7ED9856}">
      <dsp:nvSpPr>
        <dsp:cNvPr id="0" name=""/>
        <dsp:cNvSpPr/>
      </dsp:nvSpPr>
      <dsp:spPr>
        <a:xfrm>
          <a:off x="0" y="8060"/>
          <a:ext cx="8371002" cy="1535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Приказ Минпросвещения России № 104 от 17.03.2020 г. «Об организации образовательной деятельности в организациях, реализующих программы  начального общего, основного общего,  среднего общего образования, образовательные программы  среднего профессионального образования, соответствующего дополнительного профессионального образования и  дополнительные общеобразовательные программы в условиях распространения новой коронавирусной инфекции в  Российской Федерации2</a:t>
          </a:r>
          <a:endParaRPr lang="ru-RU" sz="1600" kern="1200"/>
        </a:p>
      </dsp:txBody>
      <dsp:txXfrm>
        <a:off x="74934" y="82994"/>
        <a:ext cx="8221134" cy="1385172"/>
      </dsp:txXfrm>
    </dsp:sp>
    <dsp:sp modelId="{FBC425CA-2620-4E89-BB51-51DA4771CA42}">
      <dsp:nvSpPr>
        <dsp:cNvPr id="0" name=""/>
        <dsp:cNvSpPr/>
      </dsp:nvSpPr>
      <dsp:spPr>
        <a:xfrm>
          <a:off x="0" y="1589180"/>
          <a:ext cx="8371002" cy="1535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Письмо Министерства просвещения Российской Федерации  1Д-39/04 от 19 марта 2020 года «О Методических рекомендациях по реализации образовательных программ начального общего, основного общего, среднего общего образования, образовательных программ СПО и дополнительных общеобразовательных программ с применением электронного обучения и дистанционных образовательных технологий»</a:t>
          </a:r>
          <a:endParaRPr lang="ru-RU" sz="1600" kern="1200"/>
        </a:p>
      </dsp:txBody>
      <dsp:txXfrm>
        <a:off x="74934" y="1664114"/>
        <a:ext cx="8221134" cy="1385172"/>
      </dsp:txXfrm>
    </dsp:sp>
    <dsp:sp modelId="{5F3AFC1A-B3F9-42D8-8CAD-7BAC937A948D}">
      <dsp:nvSpPr>
        <dsp:cNvPr id="0" name=""/>
        <dsp:cNvSpPr/>
      </dsp:nvSpPr>
      <dsp:spPr>
        <a:xfrm>
          <a:off x="0" y="3170301"/>
          <a:ext cx="8371002" cy="1535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Приказ департамента образования и науки Костромской области №554 от 20.03.2020 г. о переходе общеобразовательных организаций на дистанционное обучение с 01.04 по 12.04 2020 г.</a:t>
          </a:r>
          <a:endParaRPr lang="ru-RU" sz="1600" kern="1200" dirty="0"/>
        </a:p>
      </dsp:txBody>
      <dsp:txXfrm>
        <a:off x="74934" y="3245235"/>
        <a:ext cx="8221134" cy="1385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2DD13-4E46-45C7-ADE2-810FA9347F1D}">
      <dsp:nvSpPr>
        <dsp:cNvPr id="0" name=""/>
        <dsp:cNvSpPr/>
      </dsp:nvSpPr>
      <dsp:spPr>
        <a:xfrm>
          <a:off x="0" y="149319"/>
          <a:ext cx="8811491" cy="427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Алгоритм действий</a:t>
          </a:r>
        </a:p>
      </dsp:txBody>
      <dsp:txXfrm>
        <a:off x="12523" y="161842"/>
        <a:ext cx="8786445" cy="402535"/>
      </dsp:txXfrm>
    </dsp:sp>
    <dsp:sp modelId="{07AFDC35-A226-4E64-9D2D-440ACB474382}">
      <dsp:nvSpPr>
        <dsp:cNvPr id="0" name=""/>
        <dsp:cNvSpPr/>
      </dsp:nvSpPr>
      <dsp:spPr>
        <a:xfrm>
          <a:off x="0" y="802279"/>
          <a:ext cx="1252104" cy="12521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18A2C-5805-4668-8115-7217FC325EFD}">
      <dsp:nvSpPr>
        <dsp:cNvPr id="0" name=""/>
        <dsp:cNvSpPr/>
      </dsp:nvSpPr>
      <dsp:spPr>
        <a:xfrm>
          <a:off x="1327230" y="802279"/>
          <a:ext cx="7484260" cy="125210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 Информирование обучающихся и их родителей о реализации образовательных программ или их частей с применением </a:t>
          </a:r>
          <a:r>
            <a:rPr lang="ru-RU" sz="1600" kern="1200" dirty="0" smtClean="0"/>
            <a:t>электронного обучения или дистанционных </a:t>
          </a:r>
          <a:r>
            <a:rPr lang="ru-RU" sz="1600" kern="1200" dirty="0"/>
            <a:t>образовательных технологий, в том числе </a:t>
          </a:r>
          <a:r>
            <a:rPr lang="ru-RU" sz="1600" kern="1200" dirty="0" smtClean="0"/>
            <a:t>знакомство </a:t>
          </a:r>
          <a:r>
            <a:rPr lang="ru-RU" sz="1600" kern="1200" dirty="0"/>
            <a:t>с расписанием занятий, графиком проведения контрольных работ, консультаций. </a:t>
          </a:r>
        </a:p>
      </dsp:txBody>
      <dsp:txXfrm>
        <a:off x="1388364" y="863413"/>
        <a:ext cx="7361992" cy="1129836"/>
      </dsp:txXfrm>
    </dsp:sp>
    <dsp:sp modelId="{CE392EDF-CE32-4DC3-995E-558687E8F892}">
      <dsp:nvSpPr>
        <dsp:cNvPr id="0" name=""/>
        <dsp:cNvSpPr/>
      </dsp:nvSpPr>
      <dsp:spPr>
        <a:xfrm>
          <a:off x="0" y="2204636"/>
          <a:ext cx="1252104" cy="12521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0B584-5A61-4637-B9B3-AFDC79E2897A}">
      <dsp:nvSpPr>
        <dsp:cNvPr id="0" name=""/>
        <dsp:cNvSpPr/>
      </dsp:nvSpPr>
      <dsp:spPr>
        <a:xfrm>
          <a:off x="1327230" y="2204636"/>
          <a:ext cx="7484260" cy="125210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Разработка и утверждение локального акта (приказ, положение) об организации дистанционного обучения, </a:t>
          </a:r>
          <a:r>
            <a:rPr lang="ru-RU" sz="1600" kern="1200" dirty="0" smtClean="0"/>
            <a:t>определяющего </a:t>
          </a:r>
          <a:r>
            <a:rPr lang="ru-RU" sz="1600" kern="1200" dirty="0"/>
            <a:t>в том числе порядок оказания учебно-методической помощи обучающимся (индивидуальных консультаций) и проведение текущего контроля и итогового контроля по учебным </a:t>
          </a:r>
          <a:r>
            <a:rPr lang="ru-RU" sz="1600" kern="1200" dirty="0" smtClean="0"/>
            <a:t>предметам</a:t>
          </a:r>
          <a:r>
            <a:rPr lang="ru-RU" sz="1600" kern="1200" dirty="0"/>
            <a:t>. </a:t>
          </a:r>
        </a:p>
      </dsp:txBody>
      <dsp:txXfrm>
        <a:off x="1388364" y="2265770"/>
        <a:ext cx="7361992" cy="1129836"/>
      </dsp:txXfrm>
    </dsp:sp>
    <dsp:sp modelId="{451E01DA-EA63-45E7-A0BD-2FDC0AA27959}">
      <dsp:nvSpPr>
        <dsp:cNvPr id="0" name=""/>
        <dsp:cNvSpPr/>
      </dsp:nvSpPr>
      <dsp:spPr>
        <a:xfrm>
          <a:off x="0" y="3606993"/>
          <a:ext cx="1252104" cy="12521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4DA49-397F-4E7C-8D50-5E2C6FB149E1}">
      <dsp:nvSpPr>
        <dsp:cNvPr id="0" name=""/>
        <dsp:cNvSpPr/>
      </dsp:nvSpPr>
      <dsp:spPr>
        <a:xfrm>
          <a:off x="1327230" y="3606993"/>
          <a:ext cx="7484260" cy="125210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Формирование расписания занятий на каждый учебный день в соответствии с учебным планом по </a:t>
          </a:r>
          <a:r>
            <a:rPr lang="ru-RU" sz="1600" kern="1200" dirty="0" smtClean="0"/>
            <a:t>каждому предмету. </a:t>
          </a:r>
          <a:r>
            <a:rPr lang="ru-RU" sz="1600" kern="1200" dirty="0"/>
            <a:t>В расписании предусмотреть </a:t>
          </a:r>
          <a:r>
            <a:rPr lang="ru-RU" sz="1600" kern="1200" dirty="0" smtClean="0"/>
            <a:t>сокращение </a:t>
          </a:r>
          <a:r>
            <a:rPr lang="ru-RU" sz="1600" kern="1200" dirty="0"/>
            <a:t>времени проведения урока до 30 мин. </a:t>
          </a:r>
        </a:p>
      </dsp:txBody>
      <dsp:txXfrm>
        <a:off x="1388364" y="3668127"/>
        <a:ext cx="7361992" cy="1129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2DD13-4E46-45C7-ADE2-810FA9347F1D}">
      <dsp:nvSpPr>
        <dsp:cNvPr id="0" name=""/>
        <dsp:cNvSpPr/>
      </dsp:nvSpPr>
      <dsp:spPr>
        <a:xfrm>
          <a:off x="0" y="149319"/>
          <a:ext cx="8811491" cy="427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Алгоритм действий</a:t>
          </a:r>
        </a:p>
      </dsp:txBody>
      <dsp:txXfrm>
        <a:off x="12523" y="161842"/>
        <a:ext cx="8786445" cy="402535"/>
      </dsp:txXfrm>
    </dsp:sp>
    <dsp:sp modelId="{07AFDC35-A226-4E64-9D2D-440ACB474382}">
      <dsp:nvSpPr>
        <dsp:cNvPr id="0" name=""/>
        <dsp:cNvSpPr/>
      </dsp:nvSpPr>
      <dsp:spPr>
        <a:xfrm>
          <a:off x="0" y="802279"/>
          <a:ext cx="1252104" cy="12521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18A2C-5805-4668-8115-7217FC325EFD}">
      <dsp:nvSpPr>
        <dsp:cNvPr id="0" name=""/>
        <dsp:cNvSpPr/>
      </dsp:nvSpPr>
      <dsp:spPr>
        <a:xfrm>
          <a:off x="1327230" y="802279"/>
          <a:ext cx="7484260" cy="125210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 Внести корректировки </a:t>
          </a:r>
          <a:r>
            <a:rPr lang="ru-RU" sz="1700" kern="1200" dirty="0" smtClean="0"/>
            <a:t>в тематические планы рабочих </a:t>
          </a:r>
          <a:r>
            <a:rPr lang="ru-RU" sz="1700" kern="1200" dirty="0"/>
            <a:t>программ </a:t>
          </a:r>
          <a:r>
            <a:rPr lang="ru-RU" sz="1700" kern="1200" dirty="0" smtClean="0"/>
            <a:t>(в календарно-тематические планы при </a:t>
          </a:r>
          <a:r>
            <a:rPr lang="ru-RU" sz="1700" kern="1200" dirty="0"/>
            <a:t>наличии) в части форм обучения (лекция, онлайн </a:t>
          </a:r>
          <a:r>
            <a:rPr lang="ru-RU" sz="1700" kern="1200" dirty="0" smtClean="0"/>
            <a:t>консультация и т.п.), </a:t>
          </a:r>
          <a:r>
            <a:rPr lang="ru-RU" sz="1700" kern="1200" dirty="0"/>
            <a:t>технических средств обучения. </a:t>
          </a:r>
        </a:p>
      </dsp:txBody>
      <dsp:txXfrm>
        <a:off x="1388364" y="863413"/>
        <a:ext cx="7361992" cy="1129836"/>
      </dsp:txXfrm>
    </dsp:sp>
    <dsp:sp modelId="{CE392EDF-CE32-4DC3-995E-558687E8F892}">
      <dsp:nvSpPr>
        <dsp:cNvPr id="0" name=""/>
        <dsp:cNvSpPr/>
      </dsp:nvSpPr>
      <dsp:spPr>
        <a:xfrm>
          <a:off x="0" y="2204636"/>
          <a:ext cx="1252104" cy="12521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0B584-5A61-4637-B9B3-AFDC79E2897A}">
      <dsp:nvSpPr>
        <dsp:cNvPr id="0" name=""/>
        <dsp:cNvSpPr/>
      </dsp:nvSpPr>
      <dsp:spPr>
        <a:xfrm>
          <a:off x="1327230" y="2204636"/>
          <a:ext cx="7484260" cy="125210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В соответствии с техническими возможностями организовать проведение учебных занятий, консультаций, </a:t>
          </a:r>
          <a:r>
            <a:rPr lang="ru-RU" sz="1700" kern="1200" dirty="0" err="1"/>
            <a:t>вебинаров</a:t>
          </a:r>
          <a:r>
            <a:rPr lang="ru-RU" sz="1700" kern="1200" dirty="0"/>
            <a:t> </a:t>
          </a:r>
          <a:r>
            <a:rPr lang="ru-RU" sz="1700" kern="1200" dirty="0" smtClean="0"/>
            <a:t>с использованием системы "Сетевой город образования" для дистанционного обучения, на </a:t>
          </a:r>
          <a:r>
            <a:rPr lang="ru-RU" sz="1700" kern="1200" dirty="0"/>
            <a:t>Школьном </a:t>
          </a:r>
          <a:r>
            <a:rPr lang="ru-RU" sz="1700" kern="1200" dirty="0" smtClean="0"/>
            <a:t>сайте </a:t>
          </a:r>
          <a:r>
            <a:rPr lang="ru-RU" sz="1700" kern="1200" dirty="0"/>
            <a:t>или иной </a:t>
          </a:r>
          <a:r>
            <a:rPr lang="ru-RU" sz="1700" kern="1200" dirty="0" smtClean="0"/>
            <a:t>образовательной платформе.</a:t>
          </a:r>
          <a:endParaRPr lang="ru-RU" sz="1700" kern="1200" dirty="0"/>
        </a:p>
      </dsp:txBody>
      <dsp:txXfrm>
        <a:off x="1388364" y="2265770"/>
        <a:ext cx="7361992" cy="1129836"/>
      </dsp:txXfrm>
    </dsp:sp>
    <dsp:sp modelId="{451E01DA-EA63-45E7-A0BD-2FDC0AA27959}">
      <dsp:nvSpPr>
        <dsp:cNvPr id="0" name=""/>
        <dsp:cNvSpPr/>
      </dsp:nvSpPr>
      <dsp:spPr>
        <a:xfrm>
          <a:off x="0" y="3606993"/>
          <a:ext cx="1252104" cy="12521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4DA49-397F-4E7C-8D50-5E2C6FB149E1}">
      <dsp:nvSpPr>
        <dsp:cNvPr id="0" name=""/>
        <dsp:cNvSpPr/>
      </dsp:nvSpPr>
      <dsp:spPr>
        <a:xfrm>
          <a:off x="1327230" y="3606993"/>
          <a:ext cx="7484260" cy="125210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Обеспечить ведение учета результатов образовательного процесса в </a:t>
          </a:r>
          <a:r>
            <a:rPr lang="ru-RU" sz="1700" kern="1200" dirty="0" smtClean="0"/>
            <a:t>электронном (бумажном) журнале.</a:t>
          </a:r>
          <a:endParaRPr lang="ru-RU" sz="1700" kern="1200" dirty="0"/>
        </a:p>
      </dsp:txBody>
      <dsp:txXfrm>
        <a:off x="1388364" y="3668127"/>
        <a:ext cx="7361992" cy="11298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2DD13-4E46-45C7-ADE2-810FA9347F1D}">
      <dsp:nvSpPr>
        <dsp:cNvPr id="0" name=""/>
        <dsp:cNvSpPr/>
      </dsp:nvSpPr>
      <dsp:spPr>
        <a:xfrm>
          <a:off x="795959" y="262"/>
          <a:ext cx="7219571" cy="3503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Учителям</a:t>
          </a:r>
        </a:p>
      </dsp:txBody>
      <dsp:txXfrm>
        <a:off x="806220" y="10523"/>
        <a:ext cx="7199049" cy="329810"/>
      </dsp:txXfrm>
    </dsp:sp>
    <dsp:sp modelId="{07AFDC35-A226-4E64-9D2D-440ACB474382}">
      <dsp:nvSpPr>
        <dsp:cNvPr id="0" name=""/>
        <dsp:cNvSpPr/>
      </dsp:nvSpPr>
      <dsp:spPr>
        <a:xfrm>
          <a:off x="795959" y="535256"/>
          <a:ext cx="1025894" cy="102589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18A2C-5805-4668-8115-7217FC325EFD}">
      <dsp:nvSpPr>
        <dsp:cNvPr id="0" name=""/>
        <dsp:cNvSpPr/>
      </dsp:nvSpPr>
      <dsp:spPr>
        <a:xfrm>
          <a:off x="1883407" y="535256"/>
          <a:ext cx="6132123" cy="102589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 учитель планирует свою педагогическую деятельность с учетом </a:t>
          </a:r>
          <a:r>
            <a:rPr lang="ru-RU" sz="1500" kern="1200" dirty="0" smtClean="0"/>
            <a:t>выбранной модели, </a:t>
          </a:r>
          <a:r>
            <a:rPr lang="ru-RU" sz="1500" kern="1200" dirty="0"/>
            <a:t>создаёт простейшие, нужные для обучающихся, ресурсы и задания</a:t>
          </a:r>
        </a:p>
      </dsp:txBody>
      <dsp:txXfrm>
        <a:off x="1933496" y="585345"/>
        <a:ext cx="6031945" cy="925716"/>
      </dsp:txXfrm>
    </dsp:sp>
    <dsp:sp modelId="{CE392EDF-CE32-4DC3-995E-558687E8F892}">
      <dsp:nvSpPr>
        <dsp:cNvPr id="0" name=""/>
        <dsp:cNvSpPr/>
      </dsp:nvSpPr>
      <dsp:spPr>
        <a:xfrm>
          <a:off x="795959" y="1684257"/>
          <a:ext cx="1025894" cy="102589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0B584-5A61-4637-B9B3-AFDC79E2897A}">
      <dsp:nvSpPr>
        <dsp:cNvPr id="0" name=""/>
        <dsp:cNvSpPr/>
      </dsp:nvSpPr>
      <dsp:spPr>
        <a:xfrm>
          <a:off x="1883407" y="1684257"/>
          <a:ext cx="6132123" cy="102589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обучающиеся выполняют задания (знакомятся, собирают информацию, создают мультимедиа образовательные продукты, участвуют в форумах и т.д.), обращаются к учителям за помощью в режиме онлайн</a:t>
          </a:r>
        </a:p>
      </dsp:txBody>
      <dsp:txXfrm>
        <a:off x="1933496" y="1734346"/>
        <a:ext cx="6031945" cy="925716"/>
      </dsp:txXfrm>
    </dsp:sp>
    <dsp:sp modelId="{451E01DA-EA63-45E7-A0BD-2FDC0AA27959}">
      <dsp:nvSpPr>
        <dsp:cNvPr id="0" name=""/>
        <dsp:cNvSpPr/>
      </dsp:nvSpPr>
      <dsp:spPr>
        <a:xfrm>
          <a:off x="795959" y="2833259"/>
          <a:ext cx="1025894" cy="102589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4DA49-397F-4E7C-8D50-5E2C6FB149E1}">
      <dsp:nvSpPr>
        <dsp:cNvPr id="0" name=""/>
        <dsp:cNvSpPr/>
      </dsp:nvSpPr>
      <dsp:spPr>
        <a:xfrm>
          <a:off x="1883407" y="2833259"/>
          <a:ext cx="6132123" cy="102589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учителя выражают свое отношение к работам обучающихся в виде текстовых или аудио рецензий, устных онлайн консультаций </a:t>
          </a:r>
        </a:p>
      </dsp:txBody>
      <dsp:txXfrm>
        <a:off x="1933496" y="2883348"/>
        <a:ext cx="6031945" cy="925716"/>
      </dsp:txXfrm>
    </dsp:sp>
    <dsp:sp modelId="{6F625FC3-5F50-4502-8BDC-178C16F2027E}">
      <dsp:nvSpPr>
        <dsp:cNvPr id="0" name=""/>
        <dsp:cNvSpPr/>
      </dsp:nvSpPr>
      <dsp:spPr>
        <a:xfrm>
          <a:off x="795959" y="3982260"/>
          <a:ext cx="1025894" cy="102589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49031-588C-4D5C-9F50-5E3CC4266AF9}">
      <dsp:nvSpPr>
        <dsp:cNvPr id="0" name=""/>
        <dsp:cNvSpPr/>
      </dsp:nvSpPr>
      <dsp:spPr>
        <a:xfrm>
          <a:off x="1883407" y="3982260"/>
          <a:ext cx="6132123" cy="102589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500" kern="1200" dirty="0"/>
            <a:t>все результаты деятельности </a:t>
          </a:r>
          <a:r>
            <a:rPr lang="ru-RU" sz="1500" kern="1200" dirty="0" smtClean="0"/>
            <a:t>собираются </a:t>
          </a:r>
          <a:r>
            <a:rPr lang="ru-RU" sz="1500" kern="1200" dirty="0"/>
            <a:t>и хранятся в </a:t>
          </a:r>
          <a:r>
            <a:rPr lang="ru-RU" sz="1500" kern="1200" dirty="0" smtClean="0"/>
            <a:t>электронных журналах (бумажных)</a:t>
          </a:r>
          <a:endParaRPr lang="ru-RU" sz="1500" kern="1200" dirty="0"/>
        </a:p>
      </dsp:txBody>
      <dsp:txXfrm>
        <a:off x="1933496" y="4032349"/>
        <a:ext cx="6031945" cy="9257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ED86A-520B-49DB-8A54-29EC522D33E9}">
      <dsp:nvSpPr>
        <dsp:cNvPr id="0" name=""/>
        <dsp:cNvSpPr/>
      </dsp:nvSpPr>
      <dsp:spPr>
        <a:xfrm rot="5400000">
          <a:off x="5155736" y="-1960539"/>
          <a:ext cx="1189196" cy="541207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подразумевает использование такого режима обучения, при котором обучающийся осваивает образовательную программу полностью удаленно с использованием системы дистанционного обучения </a:t>
          </a:r>
          <a:r>
            <a:rPr lang="ru-RU" sz="1200" kern="1200" dirty="0" smtClean="0"/>
            <a:t>(образовательной платформы</a:t>
          </a:r>
          <a:r>
            <a:rPr lang="ru-RU" sz="1200" kern="1200" dirty="0"/>
            <a:t>), функциональность которой обеспечивается </a:t>
          </a:r>
          <a:r>
            <a:rPr lang="ru-RU" sz="1200" kern="1200" dirty="0" smtClean="0"/>
            <a:t>организацией или . </a:t>
          </a:r>
          <a:r>
            <a:rPr lang="ru-RU" sz="1200" kern="1200" dirty="0"/>
            <a:t>Все коммуникации с педагогическим работником осуществляются посредством указанной системы дистанционного обучения </a:t>
          </a:r>
          <a:r>
            <a:rPr lang="ru-RU" sz="1200" kern="1200" dirty="0" smtClean="0"/>
            <a:t>(образовательной платформы</a:t>
          </a:r>
          <a:r>
            <a:rPr lang="ru-RU" sz="1200" kern="1200" dirty="0"/>
            <a:t>).</a:t>
          </a:r>
        </a:p>
      </dsp:txBody>
      <dsp:txXfrm rot="-5400000">
        <a:off x="3044295" y="208954"/>
        <a:ext cx="5354027" cy="1073092"/>
      </dsp:txXfrm>
    </dsp:sp>
    <dsp:sp modelId="{25C8FD93-19E1-4412-AAF0-862FA9B4DEE0}">
      <dsp:nvSpPr>
        <dsp:cNvPr id="0" name=""/>
        <dsp:cNvSpPr/>
      </dsp:nvSpPr>
      <dsp:spPr>
        <a:xfrm>
          <a:off x="0" y="2252"/>
          <a:ext cx="3044294" cy="14864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СДО и образовательные платформы</a:t>
          </a:r>
          <a:endParaRPr lang="ru-RU" sz="2000" kern="1200" dirty="0"/>
        </a:p>
      </dsp:txBody>
      <dsp:txXfrm>
        <a:off x="72565" y="74817"/>
        <a:ext cx="2899164" cy="1341365"/>
      </dsp:txXfrm>
    </dsp:sp>
    <dsp:sp modelId="{577EA718-CCC3-46E1-905B-EED12D64A566}">
      <dsp:nvSpPr>
        <dsp:cNvPr id="0" name=""/>
        <dsp:cNvSpPr/>
      </dsp:nvSpPr>
      <dsp:spPr>
        <a:xfrm rot="5400000">
          <a:off x="5155736" y="-399719"/>
          <a:ext cx="1189196" cy="541207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Модель, при которой происходит </a:t>
          </a:r>
          <a:r>
            <a:rPr lang="ru-RU" sz="1200" kern="1200" dirty="0" smtClean="0"/>
            <a:t>использование </a:t>
          </a:r>
          <a:r>
            <a:rPr lang="ru-RU" sz="1200" kern="1200" dirty="0"/>
            <a:t>дистанционных образовательных </a:t>
          </a:r>
          <a:r>
            <a:rPr lang="ru-RU" sz="1200" kern="1200" dirty="0" smtClean="0"/>
            <a:t>технологий (видеотрансляция или запись учебных занятий, </a:t>
          </a:r>
          <a:r>
            <a:rPr lang="en-US" sz="1200" kern="1200" dirty="0" smtClean="0"/>
            <a:t>on-line</a:t>
          </a:r>
          <a:r>
            <a:rPr lang="ru-RU" sz="1200" kern="1200" dirty="0" smtClean="0"/>
            <a:t> инструменты, электронная почта, </a:t>
          </a:r>
          <a:r>
            <a:rPr lang="ru-RU" sz="1200" kern="1200" dirty="0" smtClean="0"/>
            <a:t>образовательные интернет-форумы, </a:t>
          </a:r>
          <a:r>
            <a:rPr lang="ru-RU" sz="1200" kern="1200" dirty="0" smtClean="0"/>
            <a:t>социальные сети, мессенджеры и </a:t>
          </a:r>
          <a:r>
            <a:rPr lang="ru-RU" sz="1200" kern="1200" dirty="0" err="1" smtClean="0"/>
            <a:t>т.п</a:t>
          </a:r>
          <a:r>
            <a:rPr lang="ru-RU" sz="1200" kern="1200" dirty="0" smtClean="0"/>
            <a:t>).</a:t>
          </a:r>
          <a:endParaRPr lang="ru-RU" sz="1200" kern="1200" dirty="0"/>
        </a:p>
      </dsp:txBody>
      <dsp:txXfrm rot="-5400000">
        <a:off x="3044295" y="1769774"/>
        <a:ext cx="5354027" cy="1073092"/>
      </dsp:txXfrm>
    </dsp:sp>
    <dsp:sp modelId="{1A1178B4-6D79-44B2-BCF3-543F378577FA}">
      <dsp:nvSpPr>
        <dsp:cNvPr id="0" name=""/>
        <dsp:cNvSpPr/>
      </dsp:nvSpPr>
      <dsp:spPr>
        <a:xfrm>
          <a:off x="0" y="1563072"/>
          <a:ext cx="3044294" cy="14864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Использование ДОТ, </a:t>
          </a:r>
          <a:r>
            <a:rPr lang="ru-RU" sz="2000" kern="1200" dirty="0"/>
            <a:t>позволяющих организовать дистанционное </a:t>
          </a:r>
          <a:r>
            <a:rPr lang="ru-RU" sz="2000" kern="1200" dirty="0" smtClean="0"/>
            <a:t>обучение</a:t>
          </a:r>
          <a:endParaRPr lang="ru-RU" sz="2000" kern="1200" dirty="0"/>
        </a:p>
      </dsp:txBody>
      <dsp:txXfrm>
        <a:off x="72565" y="1635637"/>
        <a:ext cx="2899164" cy="1341365"/>
      </dsp:txXfrm>
    </dsp:sp>
    <dsp:sp modelId="{E972CEA0-0454-4346-A190-57923AD4D6FA}">
      <dsp:nvSpPr>
        <dsp:cNvPr id="0" name=""/>
        <dsp:cNvSpPr/>
      </dsp:nvSpPr>
      <dsp:spPr>
        <a:xfrm rot="5400000">
          <a:off x="5155736" y="1161100"/>
          <a:ext cx="1189196" cy="541207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Кейсовая</a:t>
          </a:r>
          <a:r>
            <a:rPr lang="ru-RU" sz="1200" kern="1200" dirty="0" smtClean="0"/>
            <a:t>-технология основывается на использовании наборов (кейсов) текстовых, аудиовизуальных и мультимедийных учебно-методических материалов и их передаче для самостоятельного изучения учащимся при организации регулярных консультаций. Способы передачи кейсов: </a:t>
          </a:r>
          <a:r>
            <a:rPr lang="en-US" sz="1200" kern="1200" dirty="0" smtClean="0"/>
            <a:t>USB-</a:t>
          </a:r>
          <a:r>
            <a:rPr lang="ru-RU" sz="1200" kern="1200" dirty="0" err="1" smtClean="0"/>
            <a:t>флеш</a:t>
          </a:r>
          <a:r>
            <a:rPr lang="ru-RU" sz="1200" kern="1200" dirty="0" smtClean="0"/>
            <a:t>-накопитель, </a:t>
          </a:r>
          <a:r>
            <a:rPr lang="en-US" sz="1200" b="1" i="0" kern="1200" dirty="0" smtClean="0"/>
            <a:t>CD</a:t>
          </a:r>
          <a:r>
            <a:rPr lang="en-US" sz="1200" b="0" i="0" kern="1200" dirty="0" smtClean="0"/>
            <a:t> / DVD</a:t>
          </a:r>
          <a:r>
            <a:rPr lang="ru-RU" sz="1200" b="0" i="0" kern="1200" dirty="0" smtClean="0"/>
            <a:t>, печатные носители и т.п.</a:t>
          </a:r>
          <a:r>
            <a:rPr lang="en-US" sz="1200" b="0" i="0" kern="1200" dirty="0" smtClean="0"/>
            <a:t> </a:t>
          </a:r>
          <a:r>
            <a:rPr lang="ru-RU" sz="1200" kern="1200" dirty="0" smtClean="0"/>
            <a:t> </a:t>
          </a:r>
          <a:endParaRPr lang="ru-RU" sz="1200" kern="1200" dirty="0"/>
        </a:p>
      </dsp:txBody>
      <dsp:txXfrm rot="-5400000">
        <a:off x="3044295" y="3330593"/>
        <a:ext cx="5354027" cy="1073092"/>
      </dsp:txXfrm>
    </dsp:sp>
    <dsp:sp modelId="{056BFD25-EB4A-4533-A596-76AD0393FD33}">
      <dsp:nvSpPr>
        <dsp:cNvPr id="0" name=""/>
        <dsp:cNvSpPr/>
      </dsp:nvSpPr>
      <dsp:spPr>
        <a:xfrm>
          <a:off x="0" y="3123892"/>
          <a:ext cx="3044294" cy="14864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Кейс-технология</a:t>
          </a:r>
          <a:endParaRPr lang="ru-RU" sz="2000" kern="1200" dirty="0"/>
        </a:p>
      </dsp:txBody>
      <dsp:txXfrm>
        <a:off x="72565" y="3196457"/>
        <a:ext cx="2899164" cy="1341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719E9-AB45-4228-BF12-DEBF8B9110F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35B4-594F-49A8-8209-8041F98E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3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B0B3C-31E5-478B-A3AC-7B2F0D64090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713A-12AB-4347-BDDB-B2E5F8AA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1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3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1" y="3814309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0"/>
            <a:ext cx="74703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5" y="0"/>
            <a:ext cx="73968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2" y="4467452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535" y="6356350"/>
            <a:ext cx="1951263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2941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0265" y="6356351"/>
            <a:ext cx="177164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-7482"/>
            <a:ext cx="789486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482"/>
            <a:ext cx="8245929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472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06" y="6011014"/>
            <a:ext cx="2057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257" y="6011013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6" y="6011014"/>
            <a:ext cx="20574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11" r:id="rId4"/>
    <p:sldLayoutId id="2147483712" r:id="rId5"/>
    <p:sldLayoutId id="2147483713" r:id="rId6"/>
    <p:sldLayoutId id="2147483701" r:id="rId7"/>
    <p:sldLayoutId id="2147483714" r:id="rId8"/>
    <p:sldLayoutId id="2147483715" r:id="rId9"/>
    <p:sldLayoutId id="2147483702" r:id="rId10"/>
    <p:sldLayoutId id="2147483716" r:id="rId11"/>
    <p:sldLayoutId id="2147483717" r:id="rId12"/>
    <p:sldLayoutId id="2147483718" r:id="rId13"/>
    <p:sldLayoutId id="2147483704" r:id="rId14"/>
    <p:sldLayoutId id="2147483719" r:id="rId15"/>
    <p:sldLayoutId id="2147483705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neorusedu.ru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universarium.org/project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tepik.org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foxford.ru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kyeng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resh.edu.ru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mes.mosedu.r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273-&#1092;&#1079;.&#1088;&#1092;/zakonodatelstvo/federalnyy-zakon-ot-29-dekabrya-2012-g-no-273-fz-ob-obrazovanii-v-rf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ducation.yandex.ru/lab/classes/78956/lessons/russian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uchi.ru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aklass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lecta.ru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mob-edu.ru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duportal44.ru/deko/SitePages/Distant.aspx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4447" y="2196696"/>
            <a:ext cx="6343650" cy="1102519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Реализация образовательных программ с применением электронного обучения и дистанционных образовательных технологий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4447" y="1071546"/>
            <a:ext cx="63222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ОГБОУ ДПО «Костромской областной институт развития образования»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85706" y="4879792"/>
            <a:ext cx="7301132" cy="13144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8006">
              <a:spcBef>
                <a:spcPts val="225"/>
              </a:spcBef>
              <a:buClr>
                <a:schemeClr val="accent3"/>
              </a:buClr>
              <a:defRPr/>
            </a:pPr>
            <a:r>
              <a:rPr lang="ru-RU" dirty="0">
                <a:solidFill>
                  <a:schemeClr val="tx2"/>
                </a:solidFill>
              </a:rPr>
              <a:t>Николаева Татьяна Викторовна, проректор по научно-методической работе, </a:t>
            </a:r>
            <a:r>
              <a:rPr lang="ru-RU" dirty="0" err="1">
                <a:solidFill>
                  <a:schemeClr val="tx2"/>
                </a:solidFill>
              </a:rPr>
              <a:t>к.п.н</a:t>
            </a:r>
            <a:r>
              <a:rPr lang="ru-RU" dirty="0">
                <a:solidFill>
                  <a:schemeClr val="tx2"/>
                </a:solidFill>
              </a:rPr>
              <a:t>., доцент</a:t>
            </a:r>
          </a:p>
        </p:txBody>
      </p:sp>
    </p:spTree>
    <p:extLst>
      <p:ext uri="{BB962C8B-B14F-4D97-AF65-F5344CB8AC3E}">
        <p14:creationId xmlns:p14="http://schemas.microsoft.com/office/powerpoint/2010/main" val="18812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Как провести видео-уроки?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516" y="3800854"/>
            <a:ext cx="7886700" cy="2512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516" y="1508288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/>
              <a:t>Выбрать </a:t>
            </a:r>
            <a:r>
              <a:rPr lang="ru-RU" sz="1600" b="1" dirty="0"/>
              <a:t>средства связи для проведения </a:t>
            </a:r>
            <a:r>
              <a:rPr lang="ru-RU" sz="1600" b="1" dirty="0" smtClean="0"/>
              <a:t>урока</a:t>
            </a:r>
          </a:p>
          <a:p>
            <a:pPr marL="342900" indent="-342900">
              <a:buAutoNum type="arabicPeriod"/>
            </a:pPr>
            <a:r>
              <a:rPr lang="ru-RU" sz="1600" b="1" dirty="0" smtClean="0"/>
              <a:t>Выбрать онлайн инструменты </a:t>
            </a:r>
            <a:r>
              <a:rPr lang="ru-RU" sz="1600" dirty="0"/>
              <a:t>(</a:t>
            </a:r>
            <a:r>
              <a:rPr lang="ru-RU" sz="1600" dirty="0"/>
              <a:t>Самое сложное в онлайн уроках это составить материал так, чтобы его было удобно использовать в онлайн </a:t>
            </a:r>
            <a:r>
              <a:rPr lang="ru-RU" sz="1600" dirty="0" smtClean="0"/>
              <a:t>формате. </a:t>
            </a:r>
            <a:r>
              <a:rPr lang="ru-RU" sz="1600" b="1" dirty="0" smtClean="0"/>
              <a:t>Самый простой способ - </a:t>
            </a:r>
            <a:r>
              <a:rPr lang="ru-RU" sz="1600" dirty="0" smtClean="0"/>
              <a:t>попросить учеников </a:t>
            </a:r>
            <a:r>
              <a:rPr lang="ru-RU" sz="1600" dirty="0"/>
              <a:t>открыть их печатные учебники и по ним и заниматься. В это время учитель может открыть электронную версию учебника у себя на компьютере, включить демонстрацию </a:t>
            </a:r>
            <a:r>
              <a:rPr lang="ru-RU" sz="1600" dirty="0" smtClean="0"/>
              <a:t>экрана. </a:t>
            </a:r>
          </a:p>
          <a:p>
            <a:r>
              <a:rPr lang="ru-RU" sz="1600" b="1" dirty="0" smtClean="0"/>
              <a:t>3.    Использовать облачное хранилище.</a:t>
            </a:r>
            <a:endParaRPr lang="ru-RU" sz="1600" b="1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680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8A1566-E4E1-4225-8F29-8A5ECAA50A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Современная цифровая образовательная среда в Российской Федерации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46676B-BBB4-43FB-A96F-ADFD4F82C3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информационный ресурс "одного окна" </a:t>
            </a:r>
          </a:p>
        </p:txBody>
      </p:sp>
    </p:spTree>
    <p:extLst>
      <p:ext uri="{BB962C8B-B14F-4D97-AF65-F5344CB8AC3E}">
        <p14:creationId xmlns:p14="http://schemas.microsoft.com/office/powerpoint/2010/main" val="32513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072" y="148029"/>
            <a:ext cx="8352928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«Современная цифровая образовательная среда»</a:t>
            </a:r>
            <a:br>
              <a:rPr lang="ru-RU" sz="2400" dirty="0"/>
            </a:br>
            <a:r>
              <a:rPr lang="en-US" sz="2400" dirty="0">
                <a:hlinkClick r:id="rId2"/>
              </a:rPr>
              <a:t>http://neorusedu.ru/</a:t>
            </a:r>
            <a:r>
              <a:rPr lang="ru-RU" sz="2400" dirty="0"/>
              <a:t>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858E0859-0718-4F36-B610-18F2ACB64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043" y="1752516"/>
            <a:ext cx="7977187" cy="4144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C69A9695-92A6-4AD1-A790-D4EAC402E3BE}"/>
              </a:ext>
            </a:extLst>
          </p:cNvPr>
          <p:cNvGrpSpPr/>
          <p:nvPr/>
        </p:nvGrpSpPr>
        <p:grpSpPr>
          <a:xfrm>
            <a:off x="1656080" y="1559476"/>
            <a:ext cx="6380479" cy="4123373"/>
            <a:chOff x="1656080" y="1559476"/>
            <a:chExt cx="6380479" cy="412337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D88B5A06-F600-4C5A-8A28-227AD2DE09A1}"/>
                </a:ext>
              </a:extLst>
            </p:cNvPr>
            <p:cNvSpPr/>
            <p:nvPr/>
          </p:nvSpPr>
          <p:spPr>
            <a:xfrm>
              <a:off x="1656080" y="4978400"/>
              <a:ext cx="2367280" cy="704449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xmlns="" id="{C0B48D16-3802-440B-935C-70B5C624C7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4241" y="4592320"/>
              <a:ext cx="579119" cy="3860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0C72974C-E6E7-45DE-B251-AA27ACA8AA3B}"/>
                </a:ext>
              </a:extLst>
            </p:cNvPr>
            <p:cNvSpPr/>
            <p:nvPr/>
          </p:nvSpPr>
          <p:spPr>
            <a:xfrm>
              <a:off x="6492240" y="1752516"/>
              <a:ext cx="914400" cy="704449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xmlns="" id="{014BD073-495C-49ED-BFE4-F453B5C834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57440" y="1559476"/>
              <a:ext cx="579119" cy="3860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84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E123E0-0777-4228-81CF-0D3511060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/>
              <a:t>Универсариум</a:t>
            </a:r>
            <a:r>
              <a:rPr lang="ru-RU" sz="3200" dirty="0"/>
              <a:t> </a:t>
            </a:r>
            <a:r>
              <a:rPr lang="ru-RU" sz="3200" dirty="0">
                <a:hlinkClick r:id="rId2"/>
              </a:rPr>
              <a:t>https://universarium.org/project</a:t>
            </a:r>
            <a:r>
              <a:rPr lang="ru-RU" sz="3200" dirty="0"/>
              <a:t>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ECA800B-B0A8-4051-9CDE-C4477AA13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517" y="1619462"/>
            <a:ext cx="6809014" cy="36190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D0771F-A5EA-4D48-9BC2-FF443DAF40E3}"/>
              </a:ext>
            </a:extLst>
          </p:cNvPr>
          <p:cNvSpPr txBox="1"/>
          <p:nvPr/>
        </p:nvSpPr>
        <p:spPr>
          <a:xfrm>
            <a:off x="446809" y="5486400"/>
            <a:ext cx="8177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Сетевая площадка, предоставляющая бесплатную предпрофильную подготовку и целевое профильное обучение конечным потребителям образовательных услуг с использованием </a:t>
            </a:r>
            <a:r>
              <a:rPr lang="ru-RU" dirty="0" err="1"/>
              <a:t>МУКов</a:t>
            </a:r>
            <a:r>
              <a:rPr lang="ru-RU" dirty="0"/>
              <a:t> (</a:t>
            </a:r>
            <a:r>
              <a:rPr lang="en-US" dirty="0"/>
              <a:t>MOOC </a:t>
            </a:r>
            <a:r>
              <a:rPr lang="ru-RU" dirty="0"/>
              <a:t>общедоступным открытым онлайн-курсам).</a:t>
            </a:r>
          </a:p>
        </p:txBody>
      </p:sp>
    </p:spTree>
    <p:extLst>
      <p:ext uri="{BB962C8B-B14F-4D97-AF65-F5344CB8AC3E}">
        <p14:creationId xmlns:p14="http://schemas.microsoft.com/office/powerpoint/2010/main" val="27994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4D26AB-D4CC-43C1-921E-10E01183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Stepik</a:t>
            </a:r>
            <a:r>
              <a:rPr lang="en-US" sz="3200" dirty="0"/>
              <a:t> </a:t>
            </a:r>
            <a:r>
              <a:rPr lang="en-US" sz="3200" dirty="0">
                <a:hlinkClick r:id="rId2"/>
              </a:rPr>
              <a:t>http://stepik.org/</a:t>
            </a:r>
            <a:r>
              <a:rPr lang="ru-RU" sz="3200" dirty="0"/>
              <a:t>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A9BAABC-C539-480A-837D-19EA092B4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281" y="1665815"/>
            <a:ext cx="6634595" cy="3526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E04AE2-F387-458E-9E5E-987788C3BC6F}"/>
              </a:ext>
            </a:extLst>
          </p:cNvPr>
          <p:cNvSpPr txBox="1"/>
          <p:nvPr/>
        </p:nvSpPr>
        <p:spPr>
          <a:xfrm>
            <a:off x="457200" y="5611091"/>
            <a:ext cx="7969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Образовательная платформа и конструктор онлайн-курсов, сотрудничает с авторами MOOC, участвуют в проведении олимпиад и программ переподготовки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330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5F2DE4-D68F-4265-8F3D-7F4239B6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On-line</a:t>
            </a:r>
            <a:r>
              <a:rPr lang="ru-RU" sz="3200" dirty="0"/>
              <a:t> школа </a:t>
            </a:r>
            <a:r>
              <a:rPr lang="ru-RU" sz="3200" dirty="0" err="1"/>
              <a:t>Фоксфорд</a:t>
            </a:r>
            <a:r>
              <a:rPr lang="ru-RU" dirty="0">
                <a:hlinkClick r:id="rId2"/>
              </a:rPr>
              <a:t/>
            </a:r>
            <a:br>
              <a:rPr lang="ru-RU" dirty="0">
                <a:hlinkClick r:id="rId2"/>
              </a:rPr>
            </a:br>
            <a:r>
              <a:rPr lang="en-US" sz="3200" dirty="0">
                <a:hlinkClick r:id="rId2"/>
              </a:rPr>
              <a:t>https://foxford.ru/</a:t>
            </a:r>
            <a:endParaRPr lang="ru-RU" sz="32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B5D025B-B097-4376-AA54-265C72544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6583" y="1490143"/>
            <a:ext cx="7929194" cy="4214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F9C123-328A-4C30-8669-B979E80CA215}"/>
              </a:ext>
            </a:extLst>
          </p:cNvPr>
          <p:cNvSpPr txBox="1"/>
          <p:nvPr/>
        </p:nvSpPr>
        <p:spPr>
          <a:xfrm>
            <a:off x="945385" y="5876671"/>
            <a:ext cx="7929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Предлагает онлайн-курсы и репетиторов для учащихся 3–11-х классов, подготовку к ЕГЭ, другим формам ГИА и олимпиадам, КПК для учителей.</a:t>
            </a:r>
          </a:p>
        </p:txBody>
      </p:sp>
    </p:spTree>
    <p:extLst>
      <p:ext uri="{BB962C8B-B14F-4D97-AF65-F5344CB8AC3E}">
        <p14:creationId xmlns:p14="http://schemas.microsoft.com/office/powerpoint/2010/main" val="12826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Образовательная платформа </a:t>
            </a:r>
            <a:r>
              <a:rPr lang="en-US" sz="3600" dirty="0">
                <a:hlinkClick r:id="rId2"/>
              </a:rPr>
              <a:t>https://skyeng.ru/</a:t>
            </a:r>
            <a:r>
              <a:rPr lang="ru-RU" sz="3600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203" y="1574276"/>
            <a:ext cx="5657721" cy="2887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639" y="4052354"/>
            <a:ext cx="6457361" cy="2805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7546" y="1599321"/>
            <a:ext cx="3308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Раздел с практическими заданиями УМК </a:t>
            </a:r>
            <a:r>
              <a:rPr lang="ru-RU" dirty="0" err="1"/>
              <a:t>Spotlight</a:t>
            </a:r>
            <a:r>
              <a:rPr lang="ru-RU" dirty="0"/>
              <a:t> для 5-11 классов. Эти задания тоже проверяются автоматически.</a:t>
            </a:r>
          </a:p>
          <a:p>
            <a:endParaRPr lang="ru-RU" dirty="0"/>
          </a:p>
          <a:p>
            <a:r>
              <a:rPr lang="ru-RU" dirty="0"/>
              <a:t>Библиотека мультимедийных материалов, грамматические упражнения и тесты для подготовки к ЕГЭ, ОГЭ, НИКО и ВПР.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814" y="4855012"/>
            <a:ext cx="2479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Статистика показывает прогресс учеников в течение года по отдельным навыкам.</a:t>
            </a:r>
          </a:p>
        </p:txBody>
      </p:sp>
    </p:spTree>
    <p:extLst>
      <p:ext uri="{BB962C8B-B14F-4D97-AF65-F5344CB8AC3E}">
        <p14:creationId xmlns:p14="http://schemas.microsoft.com/office/powerpoint/2010/main" val="8016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DA16BD-FF91-48F1-85F6-ADA03FD735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Федеральная информационно-сервисная платформа цифровой образовательной среды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1E7FB78-F94E-4A3F-8485-FD2BD5B48D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Образовательный маркетплейс - онлайн-платформа, на которой собраны образовательные сервисы, интерактивные материалы, контент всей системы образования </a:t>
            </a:r>
          </a:p>
        </p:txBody>
      </p:sp>
    </p:spTree>
    <p:extLst>
      <p:ext uri="{BB962C8B-B14F-4D97-AF65-F5344CB8AC3E}">
        <p14:creationId xmlns:p14="http://schemas.microsoft.com/office/powerpoint/2010/main" val="13786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«Российская электронная школа» </a:t>
            </a:r>
            <a:r>
              <a:rPr lang="en-US" sz="2400" dirty="0">
                <a:hlinkClick r:id="rId2"/>
              </a:rPr>
              <a:t>http://resh.edu.ru/</a:t>
            </a:r>
            <a:r>
              <a:rPr lang="ru-RU" sz="2400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-1" t="11973" r="133"/>
          <a:stretch/>
        </p:blipFill>
        <p:spPr>
          <a:xfrm>
            <a:off x="222816" y="1650896"/>
            <a:ext cx="8365329" cy="399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53EB71-B9A7-41E1-A652-1C2A3BEC890E}"/>
              </a:ext>
            </a:extLst>
          </p:cNvPr>
          <p:cNvSpPr txBox="1"/>
          <p:nvPr/>
        </p:nvSpPr>
        <p:spPr>
          <a:xfrm>
            <a:off x="399185" y="5740400"/>
            <a:ext cx="8188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Интерактивные уроки по всему школьному курсу с 1 по 11 класс. Это возможность для учителей побывать на «открытых уроках» своих коллег и перенять лучший опыт или подобрать к своим урокам разнообразные дополнительные материалы.</a:t>
            </a:r>
          </a:p>
        </p:txBody>
      </p:sp>
    </p:spTree>
    <p:extLst>
      <p:ext uri="{BB962C8B-B14F-4D97-AF65-F5344CB8AC3E}">
        <p14:creationId xmlns:p14="http://schemas.microsoft.com/office/powerpoint/2010/main" val="75897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BA3F69-8E8A-45BC-A6AB-8604309F7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Московская электронная школа (МЭШ) </a:t>
            </a:r>
            <a:r>
              <a:rPr lang="en-US" sz="2400" dirty="0">
                <a:hlinkClick r:id="rId2"/>
              </a:rPr>
              <a:t>http://mes.mosedu.ru/</a:t>
            </a:r>
            <a:r>
              <a:rPr lang="ru-RU" sz="2400" dirty="0"/>
              <a:t>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AF5977D-1405-48F9-9A37-CF279CDDA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611" y="1756064"/>
            <a:ext cx="8733953" cy="45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1165861" y="454810"/>
            <a:ext cx="7264004" cy="48696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 dirty="0"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ФЗ «Об образовании в РФ»</a:t>
            </a:r>
            <a:endParaRPr lang="ru-RU" sz="3600" dirty="0">
              <a:latin typeface="+mj-lt"/>
              <a:ea typeface="+mj-ea"/>
              <a:cs typeface="+mj-cs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 sz="21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5" name="Скругленный прямоугольник 2"/>
          <p:cNvSpPr>
            <a:spLocks noChangeArrowheads="1"/>
          </p:cNvSpPr>
          <p:nvPr/>
        </p:nvSpPr>
        <p:spPr bwMode="auto">
          <a:xfrm>
            <a:off x="500618" y="2417664"/>
            <a:ext cx="8299415" cy="304841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dirty="0">
                <a:solidFill>
                  <a:srgbClr val="C00000"/>
                </a:solidFill>
                <a:latin typeface="Times New Roman" panose="02020603050405020304" pitchFamily="18" charset="0"/>
              </a:rPr>
              <a:t>Статья 16</a:t>
            </a:r>
          </a:p>
          <a:p>
            <a:pPr algn="ctr" eaLnBrk="1" hangingPunct="1"/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</a:rPr>
              <a:t>Под электронным обучением понимается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организация образовательной деятельности с применением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обучающихся и педагогических работников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Скругленный прямоугольник 2"/>
          <p:cNvSpPr>
            <a:spLocks noChangeArrowheads="1"/>
          </p:cNvSpPr>
          <p:nvPr/>
        </p:nvSpPr>
        <p:spPr bwMode="auto">
          <a:xfrm>
            <a:off x="488050" y="1320800"/>
            <a:ext cx="8299416" cy="1513840"/>
          </a:xfrm>
          <a:prstGeom prst="roundRect">
            <a:avLst>
              <a:gd name="adj" fmla="val 27125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</a:rPr>
              <a:t>Статья 13</a:t>
            </a:r>
          </a:p>
          <a:p>
            <a:pPr algn="ctr" eaLnBrk="1" hangingPunct="1"/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При реализации образовательных программ используются различные образовательные технологии, в том числе </a:t>
            </a: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</a:rPr>
              <a:t>дистанционные образовательные технологии, электронное обучение.</a:t>
            </a:r>
          </a:p>
        </p:txBody>
      </p:sp>
      <p:sp>
        <p:nvSpPr>
          <p:cNvPr id="7" name="Скругленный прямоугольник 2"/>
          <p:cNvSpPr>
            <a:spLocks noChangeArrowheads="1"/>
          </p:cNvSpPr>
          <p:nvPr/>
        </p:nvSpPr>
        <p:spPr bwMode="auto">
          <a:xfrm>
            <a:off x="569737" y="5029200"/>
            <a:ext cx="8157546" cy="15138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</a:rPr>
              <a:t>Статья 16</a:t>
            </a:r>
          </a:p>
          <a:p>
            <a:pPr algn="ctr" eaLnBrk="1" hangingPunct="1"/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дистанционными образовательными технологиями понимаются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образовательные технологии, реализуемые в основном с применением информационно-телекоммуникационных сетей при опосредованном (на расстоянии) взаимодействии обучающихся и педагогических работников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/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4C8D9D-EEF2-44D4-A22B-6706F1E74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Яндекс.Учебник</a:t>
            </a:r>
            <a:r>
              <a:rPr lang="ru-RU" dirty="0"/>
              <a:t/>
            </a:r>
            <a:br>
              <a:rPr lang="ru-RU" dirty="0"/>
            </a:br>
            <a:r>
              <a:rPr lang="en-US" sz="2700" dirty="0">
                <a:hlinkClick r:id="rId2"/>
              </a:rPr>
              <a:t>https://education.yandex.ru/lab/classes/78956/lessons/russian/</a:t>
            </a:r>
            <a:r>
              <a:rPr lang="ru-RU" sz="2700" dirty="0"/>
              <a:t>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14B3A18-CA0D-457F-9071-9BE958DC1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06" y="1907458"/>
            <a:ext cx="9105082" cy="41885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F727AB2-7B6C-428C-B5E0-4062ED1A5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93" y="948147"/>
            <a:ext cx="1946786" cy="19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Образовательная платформа </a:t>
            </a:r>
            <a:r>
              <a:rPr lang="ru-RU" sz="3200" dirty="0" err="1"/>
              <a:t>Учи.ру</a:t>
            </a:r>
            <a:r>
              <a:rPr lang="ru-RU" sz="3200" dirty="0"/>
              <a:t> </a:t>
            </a:r>
            <a:r>
              <a:rPr lang="en-US" sz="3200" dirty="0">
                <a:hlinkClick r:id="rId2"/>
              </a:rPr>
              <a:t>https://uchi.ru/</a:t>
            </a:r>
            <a:r>
              <a:rPr lang="ru-RU" sz="3200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388" r="698" b="5201"/>
          <a:stretch/>
        </p:blipFill>
        <p:spPr>
          <a:xfrm>
            <a:off x="1090929" y="1318081"/>
            <a:ext cx="6913587" cy="3629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580" y="5103674"/>
            <a:ext cx="8345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Учителя могут использовать платформу совершенно бесплатно. Для учеников организован свободный доступ без ограничений во время школьных занятий с учителем на уроках (неограниченное число уроков до 16:00 по местному времени региона), а также дополнительный свободный доступ (до 20 заданий в день) в вечернее время и в выходные дни. В случае, если ученики захотят заниматься без ограничений, родители смогут приобрести для них доступ к расширенному аккаунту. </a:t>
            </a:r>
          </a:p>
        </p:txBody>
      </p:sp>
    </p:spTree>
    <p:extLst>
      <p:ext uri="{BB962C8B-B14F-4D97-AF65-F5344CB8AC3E}">
        <p14:creationId xmlns:p14="http://schemas.microsoft.com/office/powerpoint/2010/main" val="16293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D7F4E4-E7A9-4D44-B30F-23A05B0E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Якласс</a:t>
            </a:r>
            <a:r>
              <a:rPr lang="ru-RU" dirty="0"/>
              <a:t> </a:t>
            </a:r>
            <a:r>
              <a:rPr lang="en-US" sz="3200" dirty="0">
                <a:hlinkClick r:id="rId2"/>
              </a:rPr>
              <a:t>https://www.yaklass.ru/</a:t>
            </a:r>
            <a:r>
              <a:rPr lang="ru-RU" sz="3200" dirty="0"/>
              <a:t>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7E6EFA8-3491-4716-8C82-62ABB29D6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930" y="1548360"/>
            <a:ext cx="6784750" cy="32065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E2DC34-FD43-4AD6-9915-675430DB6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165" y="3952131"/>
            <a:ext cx="5323840" cy="2715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80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38972F-530A-48A1-971F-F3704D395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Образовательная платформа LECTA </a:t>
            </a:r>
            <a:r>
              <a:rPr lang="ru-RU" sz="3200" dirty="0">
                <a:hlinkClick r:id="rId2"/>
              </a:rPr>
              <a:t>https://lecta.ru</a:t>
            </a:r>
            <a:r>
              <a:rPr lang="ru-RU" sz="3200" dirty="0"/>
              <a:t>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12BB9CB-BD60-4D5D-984F-FF7C22C3D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819" y="1594054"/>
            <a:ext cx="7909642" cy="4204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9CFC22-98F7-4CCF-B833-95B95661A769}"/>
              </a:ext>
            </a:extLst>
          </p:cNvPr>
          <p:cNvSpPr txBox="1"/>
          <p:nvPr/>
        </p:nvSpPr>
        <p:spPr>
          <a:xfrm>
            <a:off x="1569027" y="6069520"/>
            <a:ext cx="671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Предоставляет платный доступ к любым электронным учебникам</a:t>
            </a:r>
          </a:p>
        </p:txBody>
      </p:sp>
    </p:spTree>
    <p:extLst>
      <p:ext uri="{BB962C8B-B14F-4D97-AF65-F5344CB8AC3E}">
        <p14:creationId xmlns:p14="http://schemas.microsoft.com/office/powerpoint/2010/main" val="37499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3AC1BF-1B35-4A57-9BF9-1A6802A1B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Мобильное электронное образование </a:t>
            </a:r>
            <a:r>
              <a:rPr lang="en-US" sz="2400" dirty="0">
                <a:hlinkClick r:id="rId2"/>
              </a:rPr>
              <a:t>https://mob-edu.ru/</a:t>
            </a:r>
            <a:r>
              <a:rPr lang="ru-RU" sz="2400" dirty="0"/>
              <a:t>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33251BE-0CFE-4190-AD5D-10020A330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509" y="1690799"/>
            <a:ext cx="8546974" cy="46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826" y="1895475"/>
            <a:ext cx="7404653" cy="3028950"/>
          </a:xfrm>
        </p:spPr>
        <p:txBody>
          <a:bodyPr>
            <a:normAutofit fontScale="62500" lnSpcReduction="20000"/>
          </a:bodyPr>
          <a:lstStyle/>
          <a:p>
            <a:pPr marL="34290" indent="0" algn="ctr">
              <a:buNone/>
            </a:pPr>
            <a:r>
              <a:rPr lang="ru-RU" sz="6450" dirty="0"/>
              <a:t> Спасибо за внимание!</a:t>
            </a:r>
          </a:p>
          <a:p>
            <a:pPr marL="34290" indent="0" algn="ctr">
              <a:buNone/>
            </a:pPr>
            <a:endParaRPr lang="ru-RU" sz="3300" dirty="0"/>
          </a:p>
          <a:p>
            <a:pPr marL="34290" indent="0" algn="ctr">
              <a:buNone/>
            </a:pPr>
            <a:endParaRPr lang="ru-RU" sz="3300" dirty="0"/>
          </a:p>
          <a:p>
            <a:pPr marL="34290" indent="0" algn="ctr">
              <a:buNone/>
            </a:pPr>
            <a:r>
              <a:rPr lang="ru-RU" sz="2400" dirty="0"/>
              <a:t>Контактная информация:</a:t>
            </a:r>
          </a:p>
          <a:p>
            <a:pPr marL="34290" indent="0" algn="ctr">
              <a:buNone/>
            </a:pPr>
            <a:r>
              <a:rPr lang="ru-RU" sz="2400" dirty="0"/>
              <a:t>Николаева Татьяна Викторовна, проректор по научно-методической работе ОГБОУ ДПО «Костромской областной институт развития образования», </a:t>
            </a:r>
            <a:r>
              <a:rPr lang="ru-RU" sz="2400" dirty="0" err="1"/>
              <a:t>к.п.н</a:t>
            </a:r>
            <a:r>
              <a:rPr lang="ru-RU" sz="2400" dirty="0"/>
              <a:t>.</a:t>
            </a:r>
          </a:p>
          <a:p>
            <a:pPr marL="34290" indent="0" algn="ctr">
              <a:buNone/>
            </a:pPr>
            <a:r>
              <a:rPr lang="ru-RU" sz="2400" dirty="0"/>
              <a:t>Адрес: ул. Ив. Сусанина, д. 52, ауд. 13</a:t>
            </a:r>
          </a:p>
          <a:p>
            <a:pPr marL="34290" indent="0" algn="ctr">
              <a:buNone/>
            </a:pPr>
            <a:r>
              <a:rPr lang="ru-RU" sz="2400" dirty="0"/>
              <a:t>Тел. (4942) 31-77-91</a:t>
            </a:r>
          </a:p>
          <a:p>
            <a:pPr marL="34290" indent="0" algn="ctr">
              <a:buNone/>
            </a:pPr>
            <a:r>
              <a:rPr lang="en-US" sz="2400" dirty="0"/>
              <a:t>E-mail: nikolaevatat@gmail.com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55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 bwMode="auto">
          <a:xfrm>
            <a:off x="965200" y="139065"/>
            <a:ext cx="6873241" cy="252079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>
                <a:latin typeface="+mj-lt"/>
                <a:ea typeface="+mj-ea"/>
                <a:cs typeface="+mj-cs"/>
              </a:rPr>
              <a:t>Порядок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 sz="1600" dirty="0">
              <a:latin typeface="+mj-lt"/>
              <a:ea typeface="+mj-ea"/>
              <a:cs typeface="+mj-cs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dirty="0">
                <a:latin typeface="+mj-lt"/>
                <a:ea typeface="+mj-ea"/>
                <a:cs typeface="+mj-cs"/>
              </a:rPr>
              <a:t>(Приказ Минобрнауки России от 23.08.2017 N 816)</a:t>
            </a:r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589280" y="2624455"/>
            <a:ext cx="8270240" cy="40944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 dirty="0"/>
              <a:t>5. При реализации образовательных программ или их частей с применением электронного обучения, дистанционных образовательных технологий:</a:t>
            </a:r>
          </a:p>
          <a:p>
            <a:pPr eaLnBrk="1" hangingPunct="1"/>
            <a:r>
              <a:rPr lang="ru-RU" sz="1600" dirty="0"/>
              <a:t>…</a:t>
            </a:r>
          </a:p>
          <a:p>
            <a:pPr eaLnBrk="1" hangingPunct="1"/>
            <a:r>
              <a:rPr lang="ru-RU" sz="1600" dirty="0"/>
              <a:t>организации самостоятельно определяют …</a:t>
            </a:r>
          </a:p>
          <a:p>
            <a:pPr eaLnBrk="1" hangingPunct="1"/>
            <a:endParaRPr lang="ru-RU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порядок оказания учебно-методической помощи обучающимся, в том числе в форме индивидуальных консультаций, оказываемых дистанционно с использованием информационных и телекоммуникационных технологий;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соотношение объема занятий, проводимых путем непосредственного взаимодействия педагогического работника с обучающимся, в том числе с применением электронного обучения, дистанционных образовательных технологий</a:t>
            </a:r>
          </a:p>
          <a:p>
            <a:pPr eaLnBrk="1" hangingPunct="1"/>
            <a:endParaRPr lang="ru-RU" sz="1600" dirty="0"/>
          </a:p>
          <a:p>
            <a:pPr eaLnBrk="1" hangingPunct="1"/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Документы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528203"/>
              </p:ext>
            </p:extLst>
          </p:nvPr>
        </p:nvGraphicFramePr>
        <p:xfrm>
          <a:off x="358219" y="1715678"/>
          <a:ext cx="8371002" cy="4713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6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970C4D-AC25-4459-8CCA-245D3414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Организация учебного процесса с применением ЭО и ДОТ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2DFE78DA-D7BE-4FF4-BEF0-9FB114D91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769987"/>
              </p:ext>
            </p:extLst>
          </p:nvPr>
        </p:nvGraphicFramePr>
        <p:xfrm>
          <a:off x="218209" y="1652155"/>
          <a:ext cx="8811491" cy="5008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66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970C4D-AC25-4459-8CCA-245D3414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Организация учебного процесса с применением ЭО и ДОТ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2DFE78DA-D7BE-4FF4-BEF0-9FB114D91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48500"/>
              </p:ext>
            </p:extLst>
          </p:nvPr>
        </p:nvGraphicFramePr>
        <p:xfrm>
          <a:off x="218209" y="1652155"/>
          <a:ext cx="8811491" cy="5008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15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970C4D-AC25-4459-8CCA-245D3414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-7482"/>
            <a:ext cx="7874000" cy="1325563"/>
          </a:xfrm>
        </p:spPr>
        <p:txBody>
          <a:bodyPr>
            <a:normAutofit/>
          </a:bodyPr>
          <a:lstStyle/>
          <a:p>
            <a:r>
              <a:rPr lang="ru-RU" sz="3200" dirty="0"/>
              <a:t>Организация учебного процесса с применением ЭО и ДОТ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2DFE78DA-D7BE-4FF4-BEF0-9FB114D91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427423"/>
              </p:ext>
            </p:extLst>
          </p:nvPr>
        </p:nvGraphicFramePr>
        <p:xfrm>
          <a:off x="218209" y="1652155"/>
          <a:ext cx="8811491" cy="5008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89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Модели внедрения и использования электронного обучения и ДОТ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469690"/>
              </p:ext>
            </p:extLst>
          </p:nvPr>
        </p:nvGraphicFramePr>
        <p:xfrm>
          <a:off x="467361" y="1971040"/>
          <a:ext cx="8456374" cy="461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16" y="1516618"/>
            <a:ext cx="1635919" cy="7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hlinkClick r:id="rId2"/>
              </a:rPr>
              <a:t/>
            </a:r>
            <a:br>
              <a:rPr lang="ru-RU" sz="1800" dirty="0" smtClean="0">
                <a:hlinkClick r:id="rId2"/>
              </a:rPr>
            </a:b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www.eduportal44.ru/deko/SitePages/Distant.aspx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161" y="1734532"/>
            <a:ext cx="8943431" cy="46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defcf4cb41325f1685ac5192fa17b3d221a5940"/>
</p:tagLst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6D9C76-E15C-4B3D-A21A-DB497EC9A4A5}"/>
</file>

<file path=customXml/itemProps2.xml><?xml version="1.0" encoding="utf-8"?>
<ds:datastoreItem xmlns:ds="http://schemas.openxmlformats.org/officeDocument/2006/customXml" ds:itemID="{AB29BBD1-2D09-402F-A9EA-F8ED584D2DE6}"/>
</file>

<file path=customXml/itemProps3.xml><?xml version="1.0" encoding="utf-8"?>
<ds:datastoreItem xmlns:ds="http://schemas.openxmlformats.org/officeDocument/2006/customXml" ds:itemID="{01EDB8E8-A0D9-4DF4-A4A0-D3113A97F2B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</TotalTime>
  <Words>1112</Words>
  <Application>Microsoft Office PowerPoint</Application>
  <PresentationFormat>Экран (4:3)</PresentationFormat>
  <Paragraphs>88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Garamond</vt:lpstr>
      <vt:lpstr>Symbol</vt:lpstr>
      <vt:lpstr>Times New Roman</vt:lpstr>
      <vt:lpstr>КОИРО2</vt:lpstr>
      <vt:lpstr>Реализация образовательных программ с применением электронного обучения и дистанционных образовательных технологий</vt:lpstr>
      <vt:lpstr>Презентация PowerPoint</vt:lpstr>
      <vt:lpstr>Презентация PowerPoint</vt:lpstr>
      <vt:lpstr>Документы</vt:lpstr>
      <vt:lpstr>Организация учебного процесса с применением ЭО и ДОТ</vt:lpstr>
      <vt:lpstr>Организация учебного процесса с применением ЭО и ДОТ</vt:lpstr>
      <vt:lpstr>Организация учебного процесса с применением ЭО и ДОТ</vt:lpstr>
      <vt:lpstr>Модели внедрения и использования электронного обучения и ДОТ</vt:lpstr>
      <vt:lpstr> http://www.eduportal44.ru/deko/SitePages/Distant.aspx </vt:lpstr>
      <vt:lpstr>Как провести видео-уроки?</vt:lpstr>
      <vt:lpstr>Современная цифровая образовательная среда в Российской Федерации</vt:lpstr>
      <vt:lpstr>«Современная цифровая образовательная среда» http://neorusedu.ru/ </vt:lpstr>
      <vt:lpstr>Универсариум https://universarium.org/project </vt:lpstr>
      <vt:lpstr>Stepik http://stepik.org/ </vt:lpstr>
      <vt:lpstr>On-line школа Фоксфорд https://foxford.ru/</vt:lpstr>
      <vt:lpstr>Образовательная платформа https://skyeng.ru/ </vt:lpstr>
      <vt:lpstr>Федеральная информационно-сервисная платформа цифровой образовательной среды </vt:lpstr>
      <vt:lpstr>«Российская электронная школа» http://resh.edu.ru/ </vt:lpstr>
      <vt:lpstr>Московская электронная школа (МЭШ) http://mes.mosedu.ru/ </vt:lpstr>
      <vt:lpstr>Яндекс.Учебник https://education.yandex.ru/lab/classes/78956/lessons/russian/ </vt:lpstr>
      <vt:lpstr>Образовательная платформа Учи.ру https://uchi.ru/ </vt:lpstr>
      <vt:lpstr>Якласс https://www.yaklass.ru/ </vt:lpstr>
      <vt:lpstr>Образовательная платформа LECTA https://lecta.ru </vt:lpstr>
      <vt:lpstr>Мобильное электронное образование https://mob-edu.ru/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проведения оценки соответствия содержания и качества подготовки обучающихся по образовательным программам требованиям ФГОС</dc:title>
  <dc:creator>USER</dc:creator>
  <cp:lastModifiedBy>USER</cp:lastModifiedBy>
  <cp:revision>251</cp:revision>
  <cp:lastPrinted>2020-03-24T11:44:43Z</cp:lastPrinted>
  <dcterms:created xsi:type="dcterms:W3CDTF">2018-01-15T07:04:23Z</dcterms:created>
  <dcterms:modified xsi:type="dcterms:W3CDTF">2020-03-24T11:49:02Z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