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0" r:id="rId6"/>
    <p:sldId id="263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94"/>
    <a:srgbClr val="6F267F"/>
    <a:srgbClr val="FECB00"/>
    <a:srgbClr val="729F11"/>
    <a:srgbClr val="111E3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D:/&#1056;&#1072;&#1073;&#1086;&#1095;&#1080;&#1081;%20&#1089;&#1090;&#1086;&#1083;/&#1063;&#1077;&#1088;&#1085;&#1086;&#1074;&#1072;/&#1053;&#1072;&#1088;&#1077;&#1079;&#1082;&#1072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vk.com/skmrus44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&#1088;&#1076;&#1096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id16116055" TargetMode="External"/><Relationship Id="rId5" Type="http://schemas.openxmlformats.org/officeDocument/2006/relationships/hyperlink" Target="https://vk.com/tastyandusefully" TargetMode="External"/><Relationship Id="rId4" Type="http://schemas.openxmlformats.org/officeDocument/2006/relationships/hyperlink" Target="https://rdsh.educ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132" y="2237020"/>
            <a:ext cx="5808372" cy="24895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6F267F"/>
                </a:solidFill>
                <a:latin typeface="Constantia" pitchFamily="18" charset="0"/>
              </a:rPr>
              <a:t/>
            </a:r>
            <a:br>
              <a:rPr lang="en-US" sz="3200" b="1" dirty="0" smtClean="0">
                <a:solidFill>
                  <a:srgbClr val="6F267F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6F267F"/>
                </a:solidFill>
                <a:latin typeface="Constantia" pitchFamily="18" charset="0"/>
              </a:rPr>
              <a:t/>
            </a:r>
            <a:br>
              <a:rPr lang="en-US" sz="3200" b="1" dirty="0">
                <a:solidFill>
                  <a:srgbClr val="6F267F"/>
                </a:solidFill>
                <a:latin typeface="Constantia" pitchFamily="18" charset="0"/>
              </a:rPr>
            </a:br>
            <a:r>
              <a:rPr lang="en-US" sz="3200" b="1" dirty="0" smtClean="0">
                <a:solidFill>
                  <a:srgbClr val="6F267F"/>
                </a:solidFill>
                <a:latin typeface="Constantia" pitchFamily="18" charset="0"/>
              </a:rPr>
              <a:t/>
            </a:r>
            <a:br>
              <a:rPr lang="en-US" sz="3200" b="1" dirty="0" smtClean="0">
                <a:solidFill>
                  <a:srgbClr val="6F267F"/>
                </a:solidFill>
                <a:latin typeface="Constantia" pitchFamily="18" charset="0"/>
              </a:rPr>
            </a:br>
            <a:r>
              <a:rPr lang="ru-RU" sz="2900" b="1" dirty="0">
                <a:solidFill>
                  <a:srgbClr val="6F267F"/>
                </a:solidFill>
                <a:latin typeface="Constantia" pitchFamily="18" charset="0"/>
              </a:rPr>
              <a:t>Р</a:t>
            </a:r>
            <a:r>
              <a:rPr lang="ru-RU" sz="2900" b="1" dirty="0" smtClean="0">
                <a:solidFill>
                  <a:srgbClr val="6F267F"/>
                </a:solidFill>
                <a:latin typeface="Constantia" pitchFamily="18" charset="0"/>
              </a:rPr>
              <a:t>егиональный компонент формирования социальной компетентности детей в деятельности РДШ</a:t>
            </a:r>
            <a:br>
              <a:rPr lang="ru-RU" sz="2900" b="1" dirty="0" smtClean="0">
                <a:solidFill>
                  <a:srgbClr val="6F267F"/>
                </a:solidFill>
                <a:latin typeface="Constantia" pitchFamily="18" charset="0"/>
              </a:rPr>
            </a:br>
            <a:r>
              <a:rPr lang="ru-RU" sz="3000" b="1" dirty="0" smtClean="0">
                <a:solidFill>
                  <a:srgbClr val="6F267F"/>
                </a:solidFill>
                <a:latin typeface="Constantia" pitchFamily="18" charset="0"/>
              </a:rPr>
              <a:t/>
            </a:r>
            <a:br>
              <a:rPr lang="ru-RU" sz="3000" b="1" dirty="0" smtClean="0">
                <a:solidFill>
                  <a:srgbClr val="6F267F"/>
                </a:solidFill>
                <a:latin typeface="Constantia" pitchFamily="18" charset="0"/>
              </a:rPr>
            </a:br>
            <a:r>
              <a:rPr lang="ru-RU" sz="1800" b="1" dirty="0" smtClean="0">
                <a:solidFill>
                  <a:srgbClr val="6F267F"/>
                </a:solidFill>
                <a:latin typeface="Constantia" pitchFamily="18" charset="0"/>
              </a:rPr>
              <a:t>Детская киностудия как инструмент </a:t>
            </a:r>
            <a:br>
              <a:rPr lang="ru-RU" sz="1800" b="1" dirty="0" smtClean="0">
                <a:solidFill>
                  <a:srgbClr val="6F267F"/>
                </a:solidFill>
                <a:latin typeface="Constantia" pitchFamily="18" charset="0"/>
              </a:rPr>
            </a:br>
            <a:r>
              <a:rPr lang="ru-RU" sz="1800" b="1" dirty="0" smtClean="0">
                <a:solidFill>
                  <a:srgbClr val="6F267F"/>
                </a:solidFill>
                <a:latin typeface="Constantia" pitchFamily="18" charset="0"/>
              </a:rPr>
              <a:t>в реализации информационно-</a:t>
            </a:r>
            <a:r>
              <a:rPr lang="ru-RU" sz="1800" b="1" dirty="0" err="1" smtClean="0">
                <a:solidFill>
                  <a:srgbClr val="6F267F"/>
                </a:solidFill>
                <a:latin typeface="Constantia" pitchFamily="18" charset="0"/>
              </a:rPr>
              <a:t>медийного</a:t>
            </a:r>
            <a:r>
              <a:rPr lang="ru-RU" sz="1800" b="1" dirty="0" smtClean="0">
                <a:solidFill>
                  <a:srgbClr val="6F267F"/>
                </a:solidFill>
                <a:latin typeface="Constantia" pitchFamily="18" charset="0"/>
              </a:rPr>
              <a:t> направления Российского движения школьников</a:t>
            </a:r>
            <a:br>
              <a:rPr lang="ru-RU" sz="1800" b="1" dirty="0" smtClean="0">
                <a:solidFill>
                  <a:srgbClr val="6F267F"/>
                </a:solidFill>
                <a:latin typeface="Constantia" pitchFamily="18" charset="0"/>
              </a:rPr>
            </a:br>
            <a:endParaRPr lang="en-US" sz="1800" b="1" dirty="0">
              <a:solidFill>
                <a:srgbClr val="6F267F"/>
              </a:solidFill>
              <a:latin typeface="Constant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011" y="4907955"/>
            <a:ext cx="5795493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EC3494"/>
                </a:solidFill>
                <a:latin typeface="Constantia" pitchFamily="18" charset="0"/>
              </a:rPr>
              <a:t>Елизавета Чернова, педагог-организатор МКОУ «Минская основная общеобразовательная школа имени Л.Д.Куколевского»,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EC3494"/>
                </a:solidFill>
                <a:latin typeface="Constantia" pitchFamily="18" charset="0"/>
              </a:rPr>
              <a:t>педагог дополнительного образования Дома Творчества Костромского района</a:t>
            </a:r>
            <a:endParaRPr lang="en-US" sz="1400" dirty="0">
              <a:solidFill>
                <a:srgbClr val="EC3494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76" y="528034"/>
            <a:ext cx="1347208" cy="1347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4" y="815272"/>
            <a:ext cx="459510" cy="7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857989"/>
            <a:ext cx="7160653" cy="5370490"/>
          </a:xfrm>
        </p:spPr>
      </p:pic>
    </p:spTree>
    <p:extLst>
      <p:ext uri="{BB962C8B-B14F-4D97-AF65-F5344CB8AC3E}">
        <p14:creationId xmlns:p14="http://schemas.microsoft.com/office/powerpoint/2010/main" val="23680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273623"/>
            <a:ext cx="7744968" cy="8962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F267F"/>
                </a:solidFill>
                <a:latin typeface="Constantia" pitchFamily="18" charset="0"/>
              </a:rPr>
              <a:t>РДШ: интересное найдётся для каждого!</a:t>
            </a:r>
            <a:endParaRPr lang="en-US" b="1" dirty="0">
              <a:solidFill>
                <a:srgbClr val="6F267F"/>
              </a:solidFill>
              <a:latin typeface="Constantia" pitchFamily="18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545459" y="1449263"/>
            <a:ext cx="5540380" cy="769938"/>
            <a:chOff x="1786" y="1885"/>
            <a:chExt cx="3490" cy="485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931" y="237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86" y="1885"/>
              <a:ext cx="3490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EC3494"/>
                  </a:solidFill>
                  <a:latin typeface="Constantia" pitchFamily="18" charset="0"/>
                </a:rPr>
                <a:t>Для руководителей школьных музеев, </a:t>
              </a:r>
            </a:p>
            <a:p>
              <a:pPr algn="ctr"/>
              <a:r>
                <a:rPr lang="ru-RU" sz="2200" b="1" dirty="0" smtClean="0">
                  <a:solidFill>
                    <a:srgbClr val="EC3494"/>
                  </a:solidFill>
                  <a:latin typeface="Constantia" pitchFamily="18" charset="0"/>
                </a:rPr>
                <a:t>учителей истории и географии</a:t>
              </a:r>
              <a:endParaRPr lang="en-US" sz="2200" b="1" dirty="0">
                <a:solidFill>
                  <a:srgbClr val="EC3494"/>
                </a:solidFill>
                <a:latin typeface="Constantia" pitchFamily="18" charset="0"/>
              </a:endParaRP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447034" y="3445344"/>
            <a:ext cx="5129213" cy="1243548"/>
            <a:chOff x="1248" y="-779229"/>
            <a:chExt cx="3231" cy="1243548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55" y="-779229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102" name="Line 23"/>
          <p:cNvSpPr>
            <a:spLocks noChangeShapeType="1"/>
          </p:cNvSpPr>
          <p:nvPr/>
        </p:nvSpPr>
        <p:spPr bwMode="gray">
          <a:xfrm>
            <a:off x="3707384" y="5021298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ÐÑÐµÑÐ¾ÑÑÐ¸Ð¹ÑÐºÐ°Ñ ÑÑÑÐ¸ÑÑÑÐºÐ¾-ÐºÑÐ°ÐµÐ²ÐµÐ´ÑÐµÑÐºÐ°Ñ ÑÐºÑÐ¿ÐµÐ´Ð¸ÑÐ¸Ñ Â«Ð¯ Ð¿Ð¾Ð·Ð½Ð°Ñ Ð Ð¾ÑÑÐ¸Ñ-2019Â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20" y="863486"/>
            <a:ext cx="2410159" cy="13557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gray">
          <a:xfrm>
            <a:off x="4028438" y="2675903"/>
            <a:ext cx="42950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EC3494"/>
                </a:solidFill>
                <a:latin typeface="Constantia" pitchFamily="18" charset="0"/>
              </a:rPr>
              <a:t>Для учителей русского языка </a:t>
            </a:r>
          </a:p>
          <a:p>
            <a:pPr algn="ctr"/>
            <a:r>
              <a:rPr lang="ru-RU" sz="2200" b="1" dirty="0" smtClean="0">
                <a:solidFill>
                  <a:srgbClr val="EC3494"/>
                </a:solidFill>
                <a:latin typeface="Constantia" pitchFamily="18" charset="0"/>
              </a:rPr>
              <a:t>и литературы</a:t>
            </a:r>
            <a:endParaRPr lang="en-US" sz="2200" b="1" dirty="0">
              <a:solidFill>
                <a:srgbClr val="EC3494"/>
              </a:solidFill>
              <a:latin typeface="Constantia" pitchFamily="18" charset="0"/>
            </a:endParaRPr>
          </a:p>
        </p:txBody>
      </p:sp>
      <p:pic>
        <p:nvPicPr>
          <p:cNvPr id="1028" name="Picture 4" descr="ÐÑÐµÑÐ¾ÑÑÐ¸Ð¹ÑÐºÐ°Ñ Ð°ÐºÑÐ¸Ñ Â«Ð§Ð¸ÑÐ°Ð¹ â ÑÑÑÐ°Ð½Ð°!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7" y="2244627"/>
            <a:ext cx="1990573" cy="1393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 ÐÐ¨ Ð·Ð°Ð¿ÑÑÐºÐ°ÐµÑ ÐÐ¸ÑÐµÑÐ°ÑÑÑÐ½ÑÐ¹ Ð¿Ð°ÑÑÐ¸Ð¾ÑÐ¸ÑÐµÑÐºÐ¸Ð¹ ÑÐµÑÑÐ¸Ð²Ð°Ð»Ñ Â«Ð ÑÑÑÐºÐ¸Ðµ ÑÐ¸ÑÐ¼Ñ. ÐÐµÑÐ¸Â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17" y="2805123"/>
            <a:ext cx="2107169" cy="10535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gray">
          <a:xfrm>
            <a:off x="3523234" y="4161299"/>
            <a:ext cx="54695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EC3494"/>
                </a:solidFill>
                <a:latin typeface="Constantia" pitchFamily="18" charset="0"/>
              </a:rPr>
              <a:t>Для учителей биологии и </a:t>
            </a:r>
          </a:p>
          <a:p>
            <a:pPr algn="ctr"/>
            <a:r>
              <a:rPr lang="ru-RU" sz="2200" b="1" dirty="0" smtClean="0">
                <a:solidFill>
                  <a:srgbClr val="EC3494"/>
                </a:solidFill>
                <a:latin typeface="Constantia" pitchFamily="18" charset="0"/>
              </a:rPr>
              <a:t>руководителей волонтёрских отрядов</a:t>
            </a:r>
            <a:endParaRPr lang="en-US" sz="2200" b="1" dirty="0">
              <a:solidFill>
                <a:srgbClr val="EC3494"/>
              </a:solidFill>
              <a:latin typeface="Constantia" pitchFamily="18" charset="0"/>
            </a:endParaRPr>
          </a:p>
        </p:txBody>
      </p:sp>
      <p:pic>
        <p:nvPicPr>
          <p:cNvPr id="1032" name="Picture 8" descr="ÐÑÐµÑÐ¾ÑÑÐ¸Ð¹ÑÐºÐ¸Ð¹ ÐºÐ¾Ð½ÐºÑÑÑ Â«ÐÐ° ÑÑÐ°ÑÑ, ÑÐºÐ¾-Ð¾ÑÑÑÐ´Â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4" y="3858708"/>
            <a:ext cx="2443269" cy="13746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23"/>
          <p:cNvSpPr>
            <a:spLocks noChangeShapeType="1"/>
          </p:cNvSpPr>
          <p:nvPr/>
        </p:nvSpPr>
        <p:spPr bwMode="gray">
          <a:xfrm>
            <a:off x="3733141" y="6410070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gray">
          <a:xfrm>
            <a:off x="3515083" y="5966173"/>
            <a:ext cx="518520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EC3494"/>
                </a:solidFill>
                <a:latin typeface="Constantia" pitchFamily="18" charset="0"/>
              </a:rPr>
              <a:t>Для учителей физической культуры</a:t>
            </a:r>
            <a:endParaRPr lang="en-US" sz="2200" b="1" dirty="0">
              <a:solidFill>
                <a:srgbClr val="EC3494"/>
              </a:solidFill>
              <a:latin typeface="Constantia" pitchFamily="18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245" y="5355356"/>
            <a:ext cx="2443269" cy="12216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273623"/>
            <a:ext cx="7744968" cy="8962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F267F"/>
                </a:solidFill>
                <a:latin typeface="Constantia" pitchFamily="18" charset="0"/>
              </a:rPr>
              <a:t>РДШ: интересное найдётся для каждого!</a:t>
            </a:r>
            <a:endParaRPr lang="en-US" b="1" dirty="0">
              <a:solidFill>
                <a:srgbClr val="6F267F"/>
              </a:solidFill>
              <a:latin typeface="Constantia" pitchFamily="18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808983" y="2492918"/>
            <a:ext cx="4800604" cy="769938"/>
            <a:chOff x="1952" y="2290"/>
            <a:chExt cx="3024" cy="485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952" y="2775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332" y="2290"/>
              <a:ext cx="2344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EC3494"/>
                  </a:solidFill>
                  <a:latin typeface="Constantia" pitchFamily="18" charset="0"/>
                </a:rPr>
                <a:t>Для руководителей </a:t>
              </a:r>
            </a:p>
            <a:p>
              <a:pPr algn="ctr"/>
              <a:r>
                <a:rPr lang="ru-RU" sz="2200" b="1" dirty="0" smtClean="0">
                  <a:solidFill>
                    <a:srgbClr val="EC3494"/>
                  </a:solidFill>
                  <a:latin typeface="Constantia" pitchFamily="18" charset="0"/>
                </a:rPr>
                <a:t>школьных пресс-центров</a:t>
              </a:r>
              <a:endParaRPr lang="en-US" sz="2200" b="1" dirty="0">
                <a:solidFill>
                  <a:srgbClr val="EC3494"/>
                </a:solidFill>
                <a:latin typeface="Constantia" pitchFamily="18" charset="0"/>
              </a:endParaRP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447034" y="4227213"/>
            <a:ext cx="5114925" cy="461679"/>
            <a:chOff x="1248" y="2640"/>
            <a:chExt cx="3222" cy="461679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6" y="366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102" name="Line 23"/>
          <p:cNvSpPr>
            <a:spLocks noChangeShapeType="1"/>
          </p:cNvSpPr>
          <p:nvPr/>
        </p:nvSpPr>
        <p:spPr bwMode="gray">
          <a:xfrm>
            <a:off x="3761357" y="6147000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gray">
          <a:xfrm>
            <a:off x="4283246" y="4191523"/>
            <a:ext cx="40616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EC3494"/>
                </a:solidFill>
                <a:latin typeface="Constantia" pitchFamily="18" charset="0"/>
              </a:rPr>
              <a:t>Для преподавателей вокала</a:t>
            </a:r>
            <a:endParaRPr lang="en-US" sz="2200" b="1" dirty="0">
              <a:solidFill>
                <a:srgbClr val="EC3494"/>
              </a:solidFill>
              <a:latin typeface="Constant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824" y="3413000"/>
            <a:ext cx="2268253" cy="12758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gray">
          <a:xfrm>
            <a:off x="3850848" y="5375145"/>
            <a:ext cx="47587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EC3494"/>
                </a:solidFill>
                <a:latin typeface="Constantia" pitchFamily="18" charset="0"/>
              </a:rPr>
              <a:t>Для учителей изобразительного </a:t>
            </a:r>
          </a:p>
          <a:p>
            <a:pPr algn="ctr"/>
            <a:r>
              <a:rPr lang="ru-RU" sz="2200" b="1" dirty="0" smtClean="0">
                <a:solidFill>
                  <a:srgbClr val="EC3494"/>
                </a:solidFill>
                <a:latin typeface="Constantia" pitchFamily="18" charset="0"/>
              </a:rPr>
              <a:t>искусства</a:t>
            </a:r>
            <a:endParaRPr lang="en-US" sz="2200" b="1" dirty="0">
              <a:solidFill>
                <a:srgbClr val="EC3494"/>
              </a:solidFill>
              <a:latin typeface="Constantia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312" y="4688892"/>
            <a:ext cx="2083011" cy="14581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618" y="1341156"/>
            <a:ext cx="2246558" cy="12638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15737"/>
            <a:ext cx="2318197" cy="13042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190" y="2092201"/>
            <a:ext cx="2246558" cy="1262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273623"/>
            <a:ext cx="7744968" cy="8962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F267F"/>
                </a:solidFill>
                <a:latin typeface="Constantia" pitchFamily="18" charset="0"/>
              </a:rPr>
              <a:t>РДШ: интересное найдётся для каждого!</a:t>
            </a:r>
            <a:endParaRPr lang="en-US" b="1" dirty="0">
              <a:solidFill>
                <a:srgbClr val="6F267F"/>
              </a:solidFill>
              <a:latin typeface="Constantia" pitchFamily="18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423217" y="2154781"/>
            <a:ext cx="5711832" cy="1108076"/>
            <a:chOff x="1709" y="2077"/>
            <a:chExt cx="3598" cy="698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952" y="2775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09" y="2077"/>
              <a:ext cx="3598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EC3494"/>
                  </a:solidFill>
                  <a:latin typeface="Constantia" pitchFamily="18" charset="0"/>
                </a:rPr>
                <a:t>Для кураторов </a:t>
              </a:r>
            </a:p>
            <a:p>
              <a:pPr algn="ctr"/>
              <a:r>
                <a:rPr lang="ru-RU" sz="2200" b="1" dirty="0" smtClean="0">
                  <a:solidFill>
                    <a:srgbClr val="EC3494"/>
                  </a:solidFill>
                  <a:latin typeface="Constantia" pitchFamily="18" charset="0"/>
                </a:rPr>
                <a:t>ученического самоуправления </a:t>
              </a:r>
            </a:p>
            <a:p>
              <a:pPr algn="ctr"/>
              <a:r>
                <a:rPr lang="ru-RU" sz="2200" b="1" dirty="0" smtClean="0">
                  <a:solidFill>
                    <a:srgbClr val="EC3494"/>
                  </a:solidFill>
                  <a:latin typeface="Constantia" pitchFamily="18" charset="0"/>
                </a:rPr>
                <a:t>и руководителей волонтёрских отрядов</a:t>
              </a:r>
              <a:endParaRPr lang="en-US" sz="2200" b="1" dirty="0">
                <a:solidFill>
                  <a:srgbClr val="EC3494"/>
                </a:solidFill>
                <a:latin typeface="Constantia" pitchFamily="18" charset="0"/>
              </a:endParaRP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447034" y="4227213"/>
            <a:ext cx="5114925" cy="519879"/>
            <a:chOff x="1248" y="2640"/>
            <a:chExt cx="3222" cy="519879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6" y="522519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102" name="Line 23"/>
          <p:cNvSpPr>
            <a:spLocks noChangeShapeType="1"/>
          </p:cNvSpPr>
          <p:nvPr/>
        </p:nvSpPr>
        <p:spPr bwMode="gray">
          <a:xfrm>
            <a:off x="3761357" y="6147000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gray">
          <a:xfrm>
            <a:off x="5109470" y="4369330"/>
            <a:ext cx="21775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EC3494"/>
                </a:solidFill>
                <a:latin typeface="Constantia" pitchFamily="18" charset="0"/>
              </a:rPr>
              <a:t>Для педагогов</a:t>
            </a:r>
            <a:endParaRPr lang="en-US" sz="2200" b="1" dirty="0">
              <a:solidFill>
                <a:srgbClr val="EC3494"/>
              </a:solidFill>
              <a:latin typeface="Constant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58" y="3340724"/>
            <a:ext cx="2782732" cy="15658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gray">
          <a:xfrm>
            <a:off x="4167448" y="5375145"/>
            <a:ext cx="4125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EC3494"/>
                </a:solidFill>
                <a:latin typeface="Constantia" pitchFamily="18" charset="0"/>
              </a:rPr>
              <a:t>Для школьников, педагогов </a:t>
            </a:r>
          </a:p>
          <a:p>
            <a:pPr algn="ctr"/>
            <a:r>
              <a:rPr lang="ru-RU" sz="2200" b="1" dirty="0" smtClean="0">
                <a:solidFill>
                  <a:srgbClr val="EC3494"/>
                </a:solidFill>
                <a:latin typeface="Constantia" pitchFamily="18" charset="0"/>
              </a:rPr>
              <a:t>и родителей</a:t>
            </a:r>
            <a:endParaRPr lang="en-US" sz="2200" b="1" dirty="0">
              <a:solidFill>
                <a:srgbClr val="EC3494"/>
              </a:solidFill>
              <a:latin typeface="Constantia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158" y="4981061"/>
            <a:ext cx="3037059" cy="12739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5050" y="2076915"/>
            <a:ext cx="1893931" cy="12638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699" y="1341156"/>
            <a:ext cx="1863225" cy="13042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фильм 3">
            <a:hlinkClick r:id="rId2" action="ppaction://hlinkfile" highlightClick="1"/>
          </p:cNvPr>
          <p:cNvSpPr/>
          <p:nvPr/>
        </p:nvSpPr>
        <p:spPr>
          <a:xfrm>
            <a:off x="3206839" y="2653048"/>
            <a:ext cx="3039415" cy="1886754"/>
          </a:xfrm>
          <a:prstGeom prst="actionButtonMovie">
            <a:avLst/>
          </a:prstGeom>
          <a:solidFill>
            <a:srgbClr val="EC3494"/>
          </a:solidFill>
          <a:ln>
            <a:solidFill>
              <a:srgbClr val="EC3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C3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job\Фильмы\КОМПОТ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3" y="4541374"/>
            <a:ext cx="2008375" cy="29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52346"/>
            <a:ext cx="2096083" cy="2978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09" y="4541374"/>
            <a:ext cx="2118172" cy="291311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699792" y="-313192"/>
            <a:ext cx="61598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909"/>
            <a:ext cx="2555776" cy="17358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57558"/>
            <a:ext cx="2012085" cy="288074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5" y="1813717"/>
            <a:ext cx="3557553" cy="2569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7908"/>
            <a:ext cx="4374098" cy="24592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38" y="1772335"/>
            <a:ext cx="3456384" cy="2605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71" y="4541374"/>
            <a:ext cx="2084035" cy="28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6"/>
          <p:cNvSpPr/>
          <p:nvPr/>
        </p:nvSpPr>
        <p:spPr>
          <a:xfrm>
            <a:off x="196486" y="945614"/>
            <a:ext cx="49421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https://xn--d1axz.xn--p1ai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официальный сайт Российского движения школьников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https://vk.com/skmrus44</a:t>
            </a:r>
            <a:r>
              <a:rPr lang="en-US" dirty="0" smtClean="0"/>
              <a:t> - </a:t>
            </a:r>
            <a:r>
              <a:rPr lang="ru-RU" dirty="0" smtClean="0"/>
              <a:t>страница Костромского регионального отделения РДШ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https://rdsh.education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- корпоративный университет РДШ</a:t>
            </a:r>
          </a:p>
          <a:p>
            <a:endParaRPr lang="ru-RU" dirty="0"/>
          </a:p>
          <a:p>
            <a:r>
              <a:rPr lang="en-US" dirty="0">
                <a:hlinkClick r:id="rId5"/>
              </a:rPr>
              <a:t>https://vk.com/tastyandusefully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страница киностудии «Компот»</a:t>
            </a:r>
            <a:endParaRPr lang="ru-RU" dirty="0"/>
          </a:p>
          <a:p>
            <a:endParaRPr lang="ru-RU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://vk.com/id16116055</a:t>
            </a:r>
            <a:r>
              <a:rPr lang="ru-RU" dirty="0" smtClean="0"/>
              <a:t>- моя страница </a:t>
            </a:r>
            <a:r>
              <a:rPr lang="ru-RU" dirty="0" err="1" smtClean="0"/>
              <a:t>ВКонтакте</a:t>
            </a:r>
            <a:endParaRPr lang="ru-RU" dirty="0" smtClean="0"/>
          </a:p>
          <a:p>
            <a:endParaRPr lang="ru-RU" dirty="0"/>
          </a:p>
          <a:p>
            <a:pPr algn="ctr"/>
            <a:endParaRPr lang="en-US" dirty="0" smtClean="0"/>
          </a:p>
        </p:txBody>
      </p:sp>
      <p:pic>
        <p:nvPicPr>
          <p:cNvPr id="15" name="Picture 2" descr="D:\Загрузки\156621595653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24" y="101936"/>
            <a:ext cx="3201754" cy="32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Загрузки\156629098864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53" y="3429000"/>
            <a:ext cx="3173696" cy="31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9506A5-4196-475D-92AA-F6A958722E31}"/>
</file>

<file path=customXml/itemProps2.xml><?xml version="1.0" encoding="utf-8"?>
<ds:datastoreItem xmlns:ds="http://schemas.openxmlformats.org/officeDocument/2006/customXml" ds:itemID="{1EBAA8B2-6CE2-4B0C-AEA9-DA3CCFE3D24F}"/>
</file>

<file path=customXml/itemProps3.xml><?xml version="1.0" encoding="utf-8"?>
<ds:datastoreItem xmlns:ds="http://schemas.openxmlformats.org/officeDocument/2006/customXml" ds:itemID="{B3FB8261-7ABD-4B53-9057-FD984B97629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141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  Региональный компонент формирования социальной компетентности детей в деятельности РДШ  Детская киностудия как инструмент  в реализации информационно-медийного направления Российского движения школьников </vt:lpstr>
      <vt:lpstr>Презентация PowerPoint</vt:lpstr>
      <vt:lpstr>РДШ: интересное найдётся для каждого!</vt:lpstr>
      <vt:lpstr>РДШ: интересное найдётся для каждого!</vt:lpstr>
      <vt:lpstr>РДШ: интересное найдётся для каждого!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-</cp:lastModifiedBy>
  <cp:revision>40</cp:revision>
  <dcterms:created xsi:type="dcterms:W3CDTF">2018-09-04T12:10:47Z</dcterms:created>
  <dcterms:modified xsi:type="dcterms:W3CDTF">2019-08-20T15:56:06Z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