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12" r:id="rId4"/>
  </p:sldMasterIdLst>
  <p:notesMasterIdLst>
    <p:notesMasterId r:id="rId14"/>
  </p:notesMasterIdLst>
  <p:handoutMasterIdLst>
    <p:handoutMasterId r:id="rId15"/>
  </p:handoutMasterIdLst>
  <p:sldIdLst>
    <p:sldId id="256" r:id="rId5"/>
    <p:sldId id="269" r:id="rId6"/>
    <p:sldId id="274" r:id="rId7"/>
    <p:sldId id="275" r:id="rId8"/>
    <p:sldId id="270" r:id="rId9"/>
    <p:sldId id="277" r:id="rId10"/>
    <p:sldId id="278" r:id="rId11"/>
    <p:sldId id="280" r:id="rId12"/>
    <p:sldId id="281" r:id="rId13"/>
  </p:sldIdLst>
  <p:sldSz cx="9145588" cy="7021513"/>
  <p:notesSz cx="6858000" cy="9144000"/>
  <p:defaultTextStyle>
    <a:defPPr>
      <a:defRPr lang="en-US"/>
    </a:defPPr>
    <a:lvl1pPr marL="0" algn="l" defTabSz="7972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98633" algn="l" defTabSz="7972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797265" algn="l" defTabSz="7972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195898" algn="l" defTabSz="7972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594531" algn="l" defTabSz="7972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1993163" algn="l" defTabSz="7972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391796" algn="l" defTabSz="7972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790429" algn="l" defTabSz="7972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189061" algn="l" defTabSz="7972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4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pos="959">
          <p15:clr>
            <a:srgbClr val="A4A3A4"/>
          </p15:clr>
        </p15:guide>
        <p15:guide id="5" pos="6719">
          <p15:clr>
            <a:srgbClr val="A4A3A4"/>
          </p15:clr>
        </p15:guide>
        <p15:guide id="6" orient="horz" pos="2212">
          <p15:clr>
            <a:srgbClr val="A4A3A4"/>
          </p15:clr>
        </p15:guide>
        <p15:guide id="7" orient="horz" pos="393">
          <p15:clr>
            <a:srgbClr val="A4A3A4"/>
          </p15:clr>
        </p15:guide>
        <p15:guide id="8" orient="horz" pos="3883">
          <p15:clr>
            <a:srgbClr val="A4A3A4"/>
          </p15:clr>
        </p15:guide>
        <p15:guide id="9" pos="720">
          <p15:clr>
            <a:srgbClr val="A4A3A4"/>
          </p15:clr>
        </p15:guide>
        <p15:guide id="10" pos="50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56"/>
      </p:cViewPr>
      <p:guideLst>
        <p:guide orient="horz" pos="2160"/>
        <p:guide orient="horz" pos="384"/>
        <p:guide orient="horz" pos="3792"/>
        <p:guide pos="959"/>
        <p:guide pos="6719"/>
        <p:guide orient="horz" pos="2212"/>
        <p:guide orient="horz" pos="393"/>
        <p:guide orient="horz" pos="3883"/>
        <p:guide pos="720"/>
        <p:guide pos="504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74EB7-856E-45FD-83F0-5F7C6F3E4372}" type="datetimeFigureOut">
              <a:rPr lang="ru-RU"/>
              <a:t>20.08.2019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86E15-F82A-4596-A46C-375C6D3981E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8308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0E40-8125-41F8-BB6C-139D8D531A4F}" type="datetimeFigureOut">
              <a:rPr lang="ru-RU"/>
              <a:t>20.08.2019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05DB2-FD3E-441D-8B7E-7AE83ECE27B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72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972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98633" algn="l" defTabSz="7972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97265" algn="l" defTabSz="7972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95898" algn="l" defTabSz="7972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94531" algn="l" defTabSz="7972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93163" algn="l" defTabSz="7972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91796" algn="l" defTabSz="7972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90429" algn="l" defTabSz="7972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89061" algn="l" defTabSz="7972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block"/>
          <p:cNvSpPr/>
          <p:nvPr/>
        </p:nvSpPr>
        <p:spPr>
          <a:xfrm>
            <a:off x="856432" y="1638354"/>
            <a:ext cx="8289156" cy="3354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727" tIns="39863" rIns="79727" bIns="39863" rtlCol="0" anchor="ctr"/>
          <a:lstStyle/>
          <a:p>
            <a:pPr algn="ctr"/>
            <a:endParaRPr lang="ru-RU" noProof="0" dirty="0"/>
          </a:p>
        </p:txBody>
      </p:sp>
      <p:grpSp>
        <p:nvGrpSpPr>
          <p:cNvPr id="7" name="top graphic"/>
          <p:cNvGrpSpPr/>
          <p:nvPr/>
        </p:nvGrpSpPr>
        <p:grpSpPr>
          <a:xfrm>
            <a:off x="959" y="0"/>
            <a:ext cx="9145683" cy="440015"/>
            <a:chOff x="1279" y="0"/>
            <a:chExt cx="12188952" cy="42976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</p:grpSp>
      <p:grpSp>
        <p:nvGrpSpPr>
          <p:cNvPr id="23" name="bottom graphic"/>
          <p:cNvGrpSpPr/>
          <p:nvPr/>
        </p:nvGrpSpPr>
        <p:grpSpPr>
          <a:xfrm>
            <a:off x="1" y="6225742"/>
            <a:ext cx="9146643" cy="795771"/>
            <a:chOff x="0" y="6080760"/>
            <a:chExt cx="12190231" cy="77724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306" y="5149109"/>
            <a:ext cx="6174878" cy="85818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39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97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95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94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93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91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90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89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307" y="1950421"/>
            <a:ext cx="6860976" cy="273058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8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949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778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23973" y="624134"/>
            <a:ext cx="857623" cy="5539193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2306" y="624134"/>
            <a:ext cx="5774655" cy="553919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403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064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306" y="1950421"/>
            <a:ext cx="6860978" cy="2730588"/>
          </a:xfrm>
        </p:spPr>
        <p:txBody>
          <a:bodyPr anchor="b">
            <a:normAutofit/>
          </a:bodyPr>
          <a:lstStyle>
            <a:lvl1pPr algn="l">
              <a:defRPr sz="47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306" y="4993076"/>
            <a:ext cx="6174878" cy="117025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986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972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958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945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93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917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904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890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58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2306" y="1950420"/>
            <a:ext cx="3328117" cy="4186412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166" y="1950420"/>
            <a:ext cx="3328117" cy="4186412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360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307" y="1872405"/>
            <a:ext cx="3316138" cy="7021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700" b="1"/>
            </a:lvl1pPr>
            <a:lvl2pPr marL="398633" indent="0">
              <a:buNone/>
              <a:defRPr sz="1700" b="1"/>
            </a:lvl2pPr>
            <a:lvl3pPr marL="797265" indent="0">
              <a:buNone/>
              <a:defRPr sz="1600" b="1"/>
            </a:lvl3pPr>
            <a:lvl4pPr marL="1195898" indent="0">
              <a:buNone/>
              <a:defRPr sz="1400" b="1"/>
            </a:lvl4pPr>
            <a:lvl5pPr marL="1594531" indent="0">
              <a:buNone/>
              <a:defRPr sz="1400" b="1"/>
            </a:lvl5pPr>
            <a:lvl6pPr marL="1993163" indent="0">
              <a:buNone/>
              <a:defRPr sz="1400" b="1"/>
            </a:lvl6pPr>
            <a:lvl7pPr marL="2391796" indent="0">
              <a:buNone/>
              <a:defRPr sz="1400" b="1"/>
            </a:lvl7pPr>
            <a:lvl8pPr marL="2790429" indent="0">
              <a:buNone/>
              <a:defRPr sz="1400" b="1"/>
            </a:lvl8pPr>
            <a:lvl9pPr marL="3189061" indent="0">
              <a:buNone/>
              <a:defRPr sz="14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2307" y="2652572"/>
            <a:ext cx="3316138" cy="3510757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87146" y="1872405"/>
            <a:ext cx="3316138" cy="7021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700" b="1"/>
            </a:lvl1pPr>
            <a:lvl2pPr marL="398633" indent="0">
              <a:buNone/>
              <a:defRPr sz="1700" b="1"/>
            </a:lvl2pPr>
            <a:lvl3pPr marL="797265" indent="0">
              <a:buNone/>
              <a:defRPr sz="1600" b="1"/>
            </a:lvl3pPr>
            <a:lvl4pPr marL="1195898" indent="0">
              <a:buNone/>
              <a:defRPr sz="1400" b="1"/>
            </a:lvl4pPr>
            <a:lvl5pPr marL="1594531" indent="0">
              <a:buNone/>
              <a:defRPr sz="1400" b="1"/>
            </a:lvl5pPr>
            <a:lvl6pPr marL="1993163" indent="0">
              <a:buNone/>
              <a:defRPr sz="1400" b="1"/>
            </a:lvl6pPr>
            <a:lvl7pPr marL="2391796" indent="0">
              <a:buNone/>
              <a:defRPr sz="1400" b="1"/>
            </a:lvl7pPr>
            <a:lvl8pPr marL="2790429" indent="0">
              <a:buNone/>
              <a:defRPr sz="1400" b="1"/>
            </a:lvl8pPr>
            <a:lvl9pPr marL="3189061" indent="0">
              <a:buNone/>
              <a:defRPr sz="14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87146" y="2652572"/>
            <a:ext cx="3316138" cy="3510757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367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23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ottom graphic"/>
          <p:cNvGrpSpPr/>
          <p:nvPr/>
        </p:nvGrpSpPr>
        <p:grpSpPr>
          <a:xfrm>
            <a:off x="1" y="6459792"/>
            <a:ext cx="9146643" cy="561721"/>
            <a:chOff x="0" y="6309360"/>
            <a:chExt cx="12190231" cy="54864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096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"/>
          <p:cNvSpPr/>
          <p:nvPr/>
        </p:nvSpPr>
        <p:spPr>
          <a:xfrm>
            <a:off x="913604" y="1043475"/>
            <a:ext cx="4596855" cy="4681009"/>
          </a:xfrm>
          <a:prstGeom prst="rect">
            <a:avLst/>
          </a:prstGeom>
          <a:noFill/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727" tIns="39863" rIns="79727" bIns="39863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4991" y="1404303"/>
            <a:ext cx="2344167" cy="2106454"/>
          </a:xfr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9433" y="1324335"/>
            <a:ext cx="4185196" cy="4119288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4991" y="3621157"/>
            <a:ext cx="2344167" cy="1840018"/>
          </a:xfrm>
        </p:spPr>
        <p:txBody>
          <a:bodyPr>
            <a:normAutofit/>
          </a:bodyPr>
          <a:lstStyle>
            <a:lvl1pPr marL="0" indent="0">
              <a:spcBef>
                <a:spcPts val="698"/>
              </a:spcBef>
              <a:buNone/>
              <a:defRPr sz="1400"/>
            </a:lvl1pPr>
            <a:lvl2pPr marL="398633" indent="0">
              <a:buNone/>
              <a:defRPr sz="1000"/>
            </a:lvl2pPr>
            <a:lvl3pPr marL="797265" indent="0">
              <a:buNone/>
              <a:defRPr sz="900"/>
            </a:lvl3pPr>
            <a:lvl4pPr marL="1195898" indent="0">
              <a:buNone/>
              <a:defRPr sz="800"/>
            </a:lvl4pPr>
            <a:lvl5pPr marL="1594531" indent="0">
              <a:buNone/>
              <a:defRPr sz="800"/>
            </a:lvl5pPr>
            <a:lvl6pPr marL="1993163" indent="0">
              <a:buNone/>
              <a:defRPr sz="800"/>
            </a:lvl6pPr>
            <a:lvl7pPr marL="2391796" indent="0">
              <a:buNone/>
              <a:defRPr sz="800"/>
            </a:lvl7pPr>
            <a:lvl8pPr marL="2790429" indent="0">
              <a:buNone/>
              <a:defRPr sz="800"/>
            </a:lvl8pPr>
            <a:lvl9pPr marL="3189061" indent="0">
              <a:buNone/>
              <a:defRPr sz="8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338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"/>
          <p:cNvSpPr/>
          <p:nvPr/>
        </p:nvSpPr>
        <p:spPr>
          <a:xfrm>
            <a:off x="913604" y="1043475"/>
            <a:ext cx="4596855" cy="4681009"/>
          </a:xfrm>
          <a:prstGeom prst="rect">
            <a:avLst/>
          </a:prstGeom>
          <a:noFill/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727" tIns="39863" rIns="79727" bIns="39863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4991" y="1404303"/>
            <a:ext cx="2344167" cy="2106454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50823" y="1230715"/>
            <a:ext cx="4322416" cy="4306528"/>
          </a:xfrm>
          <a:solidFill>
            <a:schemeClr val="bg1">
              <a:lumMod val="95000"/>
            </a:schemeClr>
          </a:solidFill>
        </p:spPr>
        <p:txBody>
          <a:bodyPr tIns="797265">
            <a:normAutofit/>
          </a:bodyPr>
          <a:lstStyle>
            <a:lvl1pPr marL="0" indent="0" algn="ctr">
              <a:spcBef>
                <a:spcPts val="0"/>
              </a:spcBef>
              <a:buNone/>
              <a:defRPr sz="2100"/>
            </a:lvl1pPr>
            <a:lvl2pPr marL="398633" indent="0">
              <a:buNone/>
              <a:defRPr sz="2400"/>
            </a:lvl2pPr>
            <a:lvl3pPr marL="797265" indent="0">
              <a:buNone/>
              <a:defRPr sz="2100"/>
            </a:lvl3pPr>
            <a:lvl4pPr marL="1195898" indent="0">
              <a:buNone/>
              <a:defRPr sz="1700"/>
            </a:lvl4pPr>
            <a:lvl5pPr marL="1594531" indent="0">
              <a:buNone/>
              <a:defRPr sz="1700"/>
            </a:lvl5pPr>
            <a:lvl6pPr marL="1993163" indent="0">
              <a:buNone/>
              <a:defRPr sz="1700"/>
            </a:lvl6pPr>
            <a:lvl7pPr marL="2391796" indent="0">
              <a:buNone/>
              <a:defRPr sz="1700"/>
            </a:lvl7pPr>
            <a:lvl8pPr marL="2790429" indent="0">
              <a:buNone/>
              <a:defRPr sz="1700"/>
            </a:lvl8pPr>
            <a:lvl9pPr marL="3189061" indent="0">
              <a:buNone/>
              <a:defRPr sz="17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4991" y="3621157"/>
            <a:ext cx="2344167" cy="1840020"/>
          </a:xfrm>
        </p:spPr>
        <p:txBody>
          <a:bodyPr>
            <a:normAutofit/>
          </a:bodyPr>
          <a:lstStyle>
            <a:lvl1pPr marL="0" indent="0">
              <a:spcBef>
                <a:spcPts val="698"/>
              </a:spcBef>
              <a:buNone/>
              <a:defRPr sz="1400"/>
            </a:lvl1pPr>
            <a:lvl2pPr marL="398633" indent="0">
              <a:buNone/>
              <a:defRPr sz="1000"/>
            </a:lvl2pPr>
            <a:lvl3pPr marL="797265" indent="0">
              <a:buNone/>
              <a:defRPr sz="900"/>
            </a:lvl3pPr>
            <a:lvl4pPr marL="1195898" indent="0">
              <a:buNone/>
              <a:defRPr sz="800"/>
            </a:lvl4pPr>
            <a:lvl5pPr marL="1594531" indent="0">
              <a:buNone/>
              <a:defRPr sz="800"/>
            </a:lvl5pPr>
            <a:lvl6pPr marL="1993163" indent="0">
              <a:buNone/>
              <a:defRPr sz="800"/>
            </a:lvl6pPr>
            <a:lvl7pPr marL="2391796" indent="0">
              <a:buNone/>
              <a:defRPr sz="800"/>
            </a:lvl7pPr>
            <a:lvl8pPr marL="2790429" indent="0">
              <a:buNone/>
              <a:defRPr sz="800"/>
            </a:lvl8pPr>
            <a:lvl9pPr marL="3189061" indent="0">
              <a:buNone/>
              <a:defRPr sz="8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968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bottom graphic"/>
          <p:cNvGrpSpPr/>
          <p:nvPr/>
        </p:nvGrpSpPr>
        <p:grpSpPr>
          <a:xfrm>
            <a:off x="1" y="6459792"/>
            <a:ext cx="9146643" cy="561721"/>
            <a:chOff x="0" y="6309360"/>
            <a:chExt cx="12190231" cy="54864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</p:grpSp>
      <p:grpSp>
        <p:nvGrpSpPr>
          <p:cNvPr id="10" name="top graphic"/>
          <p:cNvGrpSpPr/>
          <p:nvPr/>
        </p:nvGrpSpPr>
        <p:grpSpPr>
          <a:xfrm>
            <a:off x="959" y="0"/>
            <a:ext cx="9145683" cy="327671"/>
            <a:chOff x="1279" y="0"/>
            <a:chExt cx="12188952" cy="3200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279" y="0"/>
              <a:ext cx="12188952" cy="1702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279" y="170234"/>
              <a:ext cx="12188952" cy="14980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79" y="231421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653" y="624134"/>
            <a:ext cx="6860631" cy="1092235"/>
          </a:xfrm>
          <a:prstGeom prst="rect">
            <a:avLst/>
          </a:prstGeom>
        </p:spPr>
        <p:txBody>
          <a:bodyPr vert="horz" lIns="79727" tIns="39863" rIns="79727" bIns="39863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653" y="1950420"/>
            <a:ext cx="6860631" cy="4212908"/>
          </a:xfrm>
          <a:prstGeom prst="rect">
            <a:avLst/>
          </a:prstGeom>
        </p:spPr>
        <p:txBody>
          <a:bodyPr vert="horz" lIns="79727" tIns="39863" rIns="79727" bIns="39863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98375" y="6672245"/>
            <a:ext cx="996149" cy="234050"/>
          </a:xfrm>
          <a:prstGeom prst="rect">
            <a:avLst/>
          </a:prstGeom>
        </p:spPr>
        <p:txBody>
          <a:bodyPr vert="horz" lIns="79727" tIns="39863" rIns="79727" bIns="39863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ru-RU" noProof="0" smtClean="0"/>
              <a:pPr/>
              <a:t>20.08.2019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31115" y="6672245"/>
            <a:ext cx="4548583" cy="234050"/>
          </a:xfrm>
          <a:prstGeom prst="rect">
            <a:avLst/>
          </a:prstGeom>
        </p:spPr>
        <p:txBody>
          <a:bodyPr vert="horz" lIns="79727" tIns="39863" rIns="79727" bIns="39863" rtlCol="0" anchor="ctr"/>
          <a:lstStyle>
            <a:lvl1pPr algn="l">
              <a:defRPr sz="700" cap="all" baseline="0">
                <a:solidFill>
                  <a:schemeClr val="bg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00739" y="6672245"/>
            <a:ext cx="702544" cy="234050"/>
          </a:xfrm>
          <a:prstGeom prst="rect">
            <a:avLst/>
          </a:prstGeom>
        </p:spPr>
        <p:txBody>
          <a:bodyPr vert="horz" lIns="79727" tIns="39863" rIns="79727" bIns="39863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0884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797265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9180" indent="-239180" algn="l" defTabSz="797265" rtl="0" eaLnBrk="1" latinLnBrk="0" hangingPunct="1">
        <a:lnSpc>
          <a:spcPct val="90000"/>
        </a:lnSpc>
        <a:spcBef>
          <a:spcPts val="1569"/>
        </a:spcBef>
        <a:buClr>
          <a:schemeClr val="tx1"/>
        </a:buClr>
        <a:buSzPct val="80000"/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78359" indent="-199316" algn="l" defTabSz="797265" rtl="0" eaLnBrk="1" latinLnBrk="0" hangingPunct="1">
        <a:lnSpc>
          <a:spcPct val="90000"/>
        </a:lnSpc>
        <a:spcBef>
          <a:spcPts val="872"/>
        </a:spcBef>
        <a:buClr>
          <a:schemeClr val="tx1"/>
        </a:buClr>
        <a:buSzPct val="100000"/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39" indent="-199316" algn="l" defTabSz="797265" rtl="0" eaLnBrk="1" latinLnBrk="0" hangingPunct="1">
        <a:lnSpc>
          <a:spcPct val="90000"/>
        </a:lnSpc>
        <a:spcBef>
          <a:spcPts val="698"/>
        </a:spcBef>
        <a:buClr>
          <a:schemeClr val="tx1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56718" indent="-199316" algn="l" defTabSz="797265" rtl="0" eaLnBrk="1" latinLnBrk="0" hangingPunct="1">
        <a:lnSpc>
          <a:spcPct val="90000"/>
        </a:lnSpc>
        <a:spcBef>
          <a:spcPts val="698"/>
        </a:spcBef>
        <a:buClr>
          <a:schemeClr val="tx1"/>
        </a:buClr>
        <a:buSzPct val="100000"/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56035" indent="-199316" algn="l" defTabSz="797265" rtl="0" eaLnBrk="1" latinLnBrk="0" hangingPunct="1">
        <a:lnSpc>
          <a:spcPct val="90000"/>
        </a:lnSpc>
        <a:spcBef>
          <a:spcPts val="698"/>
        </a:spcBef>
        <a:buClr>
          <a:schemeClr val="tx1"/>
        </a:buClr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55351" indent="-199316" algn="l" defTabSz="797265" rtl="0" eaLnBrk="1" latinLnBrk="0" hangingPunct="1">
        <a:lnSpc>
          <a:spcPct val="90000"/>
        </a:lnSpc>
        <a:spcBef>
          <a:spcPts val="698"/>
        </a:spcBef>
        <a:buClr>
          <a:schemeClr val="tx1"/>
        </a:buClr>
        <a:buSzPct val="100000"/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667" indent="-199316" algn="l" defTabSz="797265" rtl="0" eaLnBrk="1" latinLnBrk="0" hangingPunct="1">
        <a:lnSpc>
          <a:spcPct val="90000"/>
        </a:lnSpc>
        <a:spcBef>
          <a:spcPts val="698"/>
        </a:spcBef>
        <a:buClr>
          <a:schemeClr val="tx1"/>
        </a:buClr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753984" indent="-199316" algn="l" defTabSz="797265" rtl="0" eaLnBrk="1" latinLnBrk="0" hangingPunct="1">
        <a:lnSpc>
          <a:spcPct val="90000"/>
        </a:lnSpc>
        <a:spcBef>
          <a:spcPts val="698"/>
        </a:spcBef>
        <a:buClr>
          <a:schemeClr val="tx1"/>
        </a:buClr>
        <a:buSzPct val="100000"/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953300" indent="-199316" algn="l" defTabSz="797265" rtl="0" eaLnBrk="1" latinLnBrk="0" hangingPunct="1">
        <a:lnSpc>
          <a:spcPct val="90000"/>
        </a:lnSpc>
        <a:spcBef>
          <a:spcPts val="698"/>
        </a:spcBef>
        <a:buClr>
          <a:schemeClr val="tx1"/>
        </a:buClr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797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633" algn="l" defTabSz="797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7265" algn="l" defTabSz="797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5898" algn="l" defTabSz="797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4531" algn="l" defTabSz="797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3163" algn="l" defTabSz="797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1796" algn="l" defTabSz="797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0429" algn="l" defTabSz="797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9061" algn="l" defTabSz="797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4602" y="5094932"/>
            <a:ext cx="6174878" cy="858185"/>
          </a:xfrm>
        </p:spPr>
        <p:txBody>
          <a:bodyPr>
            <a:normAutofit/>
          </a:bodyPr>
          <a:lstStyle/>
          <a:p>
            <a:r>
              <a:rPr lang="ru-RU" sz="1600" b="0" i="0" dirty="0" smtClean="0">
                <a:solidFill>
                  <a:srgbClr val="404040"/>
                </a:solidFill>
              </a:rPr>
              <a:t>Царькова Елена Геннадиевна</a:t>
            </a:r>
          </a:p>
          <a:p>
            <a:r>
              <a:rPr lang="ru-RU" sz="1600" dirty="0" smtClean="0">
                <a:solidFill>
                  <a:srgbClr val="404040"/>
                </a:solidFill>
              </a:rPr>
              <a:t>педагог-организатор программ образовательного туризма </a:t>
            </a:r>
            <a:endParaRPr lang="en-US" sz="1600" dirty="0" smtClean="0">
              <a:solidFill>
                <a:srgbClr val="404040"/>
              </a:solidFill>
            </a:endParaRPr>
          </a:p>
          <a:p>
            <a:r>
              <a:rPr lang="ru-RU" sz="1600" dirty="0" smtClean="0">
                <a:solidFill>
                  <a:srgbClr val="404040"/>
                </a:solidFill>
              </a:rPr>
              <a:t>МБУ ДО города Костромы ЦТР «Академия»</a:t>
            </a:r>
            <a:endParaRPr lang="ru-RU" sz="1600" b="0" i="0" dirty="0">
              <a:solidFill>
                <a:srgbClr val="40404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307" y="1950421"/>
            <a:ext cx="6860976" cy="228041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3600" dirty="0" smtClean="0">
                <a:effectLst>
                  <a:outerShdw blurRad="88900" algn="ctr">
                    <a:prstClr val="black">
                      <a:alpha val="35000"/>
                    </a:prstClr>
                  </a:outerShdw>
                </a:effectLst>
                <a:latin typeface="Euphemia"/>
              </a:rPr>
              <a:t>Сетевое взаимодействие при </a:t>
            </a:r>
            <a:r>
              <a:rPr lang="ru-RU" sz="3600" dirty="0">
                <a:effectLst>
                  <a:outerShdw blurRad="88900" algn="ctr">
                    <a:prstClr val="black">
                      <a:alpha val="35000"/>
                    </a:prstClr>
                  </a:outerShdw>
                </a:effectLst>
              </a:rPr>
              <a:t>реализации </a:t>
            </a:r>
            <a:r>
              <a:rPr lang="ru-RU" sz="3600" dirty="0" smtClean="0">
                <a:effectLst>
                  <a:outerShdw blurRad="88900" algn="ctr">
                    <a:prstClr val="black">
                      <a:alpha val="35000"/>
                    </a:prstClr>
                  </a:outerShdw>
                </a:effectLst>
              </a:rPr>
              <a:t>дополнительных общеразвивающих программ</a:t>
            </a:r>
            <a:r>
              <a:rPr lang="ru-RU" sz="3600" dirty="0">
                <a:effectLst>
                  <a:outerShdw blurRad="88900" algn="ctr">
                    <a:prstClr val="black">
                      <a:alpha val="35000"/>
                    </a:prstClr>
                  </a:outerShdw>
                </a:effectLst>
              </a:rPr>
              <a:t/>
            </a:r>
            <a:br>
              <a:rPr lang="ru-RU" sz="3600" dirty="0">
                <a:effectLst>
                  <a:outerShdw blurRad="88900" algn="ctr">
                    <a:prstClr val="black">
                      <a:alpha val="35000"/>
                    </a:prstClr>
                  </a:outerShdw>
                </a:effectLst>
              </a:rPr>
            </a:br>
            <a:r>
              <a:rPr lang="ru-RU" sz="3600" dirty="0">
                <a:effectLst>
                  <a:outerShdw blurRad="88900" algn="ctr">
                    <a:prstClr val="black">
                      <a:alpha val="35000"/>
                    </a:prstClr>
                  </a:outerShdw>
                </a:effectLst>
              </a:rPr>
              <a:t>образовательного </a:t>
            </a:r>
            <a:r>
              <a:rPr lang="ru-RU" sz="3600" dirty="0" smtClean="0">
                <a:effectLst>
                  <a:outerShdw blurRad="88900" algn="ctr">
                    <a:prstClr val="black">
                      <a:alpha val="35000"/>
                    </a:prstClr>
                  </a:outerShdw>
                </a:effectLst>
                <a:latin typeface="Euphemia"/>
              </a:rPr>
              <a:t>туризма</a:t>
            </a:r>
            <a:endParaRPr lang="ru-RU" sz="3600" dirty="0">
              <a:effectLst>
                <a:outerShdw blurRad="88900" algn="ctr">
                  <a:prstClr val="black">
                    <a:alpha val="35000"/>
                  </a:prstClr>
                </a:outerShdw>
              </a:effectLst>
              <a:latin typeface="Euphem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94" y="5056504"/>
            <a:ext cx="10175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42653" y="624135"/>
            <a:ext cx="6860631" cy="65437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A6B727"/>
                </a:solidFill>
                <a:latin typeface="Euphemia"/>
              </a:rPr>
              <a:t>Роль сетевого взаимодействия</a:t>
            </a:r>
            <a:endParaRPr lang="ru-RU" dirty="0">
              <a:solidFill>
                <a:srgbClr val="A6B727"/>
              </a:solidFill>
              <a:latin typeface="Euphemia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435519" y="1422524"/>
            <a:ext cx="5112568" cy="2232248"/>
          </a:xfrm>
        </p:spPr>
        <p:txBody>
          <a:bodyPr>
            <a:normAutofit/>
          </a:bodyPr>
          <a:lstStyle/>
          <a:p>
            <a:pPr marL="0" indent="0">
              <a:buClr>
                <a:srgbClr val="404040"/>
              </a:buClr>
              <a:buNone/>
            </a:pPr>
            <a:r>
              <a:rPr lang="ru-RU" sz="2400" dirty="0">
                <a:latin typeface="Cambria"/>
                <a:ea typeface="Calibri"/>
                <a:cs typeface="Times New Roman"/>
              </a:rPr>
              <a:t>в понятии «образовательный туризм» основной целью является получение новых знаний, </a:t>
            </a:r>
            <a:r>
              <a:rPr lang="ru-RU" sz="2400" dirty="0" smtClean="0">
                <a:latin typeface="Cambria"/>
                <a:ea typeface="Calibri"/>
                <a:cs typeface="Times New Roman"/>
              </a:rPr>
              <a:t>где </a:t>
            </a:r>
            <a:r>
              <a:rPr lang="ru-RU" sz="2400" i="1" dirty="0">
                <a:latin typeface="Cambria"/>
                <a:ea typeface="Calibri"/>
                <a:cs typeface="Times New Roman"/>
              </a:rPr>
              <a:t>туризм</a:t>
            </a:r>
            <a:r>
              <a:rPr lang="ru-RU" sz="2400" dirty="0">
                <a:latin typeface="Cambria"/>
                <a:ea typeface="Calibri"/>
                <a:cs typeface="Times New Roman"/>
              </a:rPr>
              <a:t> </a:t>
            </a:r>
            <a:r>
              <a:rPr lang="ru-RU" sz="2400" dirty="0" smtClean="0">
                <a:latin typeface="Cambria"/>
                <a:ea typeface="Calibri"/>
                <a:cs typeface="Times New Roman"/>
              </a:rPr>
              <a:t>– форма </a:t>
            </a:r>
            <a:r>
              <a:rPr lang="ru-RU" sz="2400" dirty="0">
                <a:latin typeface="Cambria"/>
                <a:ea typeface="Calibri"/>
                <a:cs typeface="Times New Roman"/>
              </a:rPr>
              <a:t>организации </a:t>
            </a:r>
            <a:r>
              <a:rPr lang="ru-RU" sz="2400" dirty="0" smtClean="0">
                <a:latin typeface="Cambria"/>
                <a:ea typeface="Calibri"/>
                <a:cs typeface="Times New Roman"/>
              </a:rPr>
              <a:t>(способ</a:t>
            </a:r>
            <a:r>
              <a:rPr lang="ru-RU" sz="2400" dirty="0">
                <a:latin typeface="Cambria"/>
                <a:ea typeface="Calibri"/>
                <a:cs typeface="Times New Roman"/>
              </a:rPr>
              <a:t>, формат, </a:t>
            </a:r>
            <a:r>
              <a:rPr lang="ru-RU" sz="2400" dirty="0" smtClean="0">
                <a:latin typeface="Cambria"/>
                <a:ea typeface="Calibri"/>
                <a:cs typeface="Times New Roman"/>
              </a:rPr>
              <a:t>технология) образовательного процесса</a:t>
            </a:r>
            <a:endParaRPr lang="ru-RU" dirty="0">
              <a:solidFill>
                <a:srgbClr val="404040"/>
              </a:solidFill>
              <a:latin typeface="Euphemi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1" y="1350516"/>
            <a:ext cx="2472283" cy="244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13"/>
          <p:cNvSpPr txBox="1">
            <a:spLocks/>
          </p:cNvSpPr>
          <p:nvPr/>
        </p:nvSpPr>
        <p:spPr>
          <a:xfrm>
            <a:off x="4721545" y="4014812"/>
            <a:ext cx="3816425" cy="1116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9727" tIns="39863" rIns="79727" bIns="39863" rtlCol="0">
            <a:normAutofit/>
          </a:bodyPr>
          <a:lstStyle>
            <a:lvl1pPr marL="239180" indent="-239180" algn="l" defTabSz="797265" rtl="0" eaLnBrk="1" latinLnBrk="0" hangingPunct="1">
              <a:lnSpc>
                <a:spcPct val="90000"/>
              </a:lnSpc>
              <a:spcBef>
                <a:spcPts val="1569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359" indent="-199316" algn="l" defTabSz="797265" rtl="0" eaLnBrk="1" latinLnBrk="0" hangingPunct="1">
              <a:lnSpc>
                <a:spcPct val="90000"/>
              </a:lnSpc>
              <a:spcBef>
                <a:spcPts val="872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39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6718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35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55351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667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53984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3300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404040"/>
              </a:buClr>
              <a:buFont typeface="Wingdings" pitchFamily="2" charset="2"/>
              <a:buNone/>
            </a:pPr>
            <a:r>
              <a:rPr lang="ru-RU" sz="2000" dirty="0" smtClean="0">
                <a:latin typeface="Cambria"/>
                <a:ea typeface="Calibri"/>
                <a:cs typeface="Times New Roman"/>
              </a:rPr>
              <a:t>«организационные задачи» – ресурс партнеров</a:t>
            </a:r>
            <a:endParaRPr lang="ru-RU" sz="2000" dirty="0">
              <a:solidFill>
                <a:srgbClr val="404040"/>
              </a:solidFill>
              <a:latin typeface="Euphemia"/>
            </a:endParaRPr>
          </a:p>
        </p:txBody>
      </p:sp>
      <p:sp>
        <p:nvSpPr>
          <p:cNvPr id="7" name="Объект 13"/>
          <p:cNvSpPr txBox="1">
            <a:spLocks/>
          </p:cNvSpPr>
          <p:nvPr/>
        </p:nvSpPr>
        <p:spPr>
          <a:xfrm>
            <a:off x="684360" y="4014812"/>
            <a:ext cx="3744417" cy="1116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9727" tIns="39863" rIns="79727" bIns="39863" rtlCol="0">
            <a:normAutofit/>
          </a:bodyPr>
          <a:lstStyle>
            <a:lvl1pPr marL="239180" indent="-239180" algn="l" defTabSz="797265" rtl="0" eaLnBrk="1" latinLnBrk="0" hangingPunct="1">
              <a:lnSpc>
                <a:spcPct val="90000"/>
              </a:lnSpc>
              <a:spcBef>
                <a:spcPts val="1569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359" indent="-199316" algn="l" defTabSz="797265" rtl="0" eaLnBrk="1" latinLnBrk="0" hangingPunct="1">
              <a:lnSpc>
                <a:spcPct val="90000"/>
              </a:lnSpc>
              <a:spcBef>
                <a:spcPts val="872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39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6718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35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55351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667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53984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3300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404040"/>
              </a:buClr>
              <a:buFont typeface="Wingdings" pitchFamily="2" charset="2"/>
              <a:buNone/>
            </a:pPr>
            <a:r>
              <a:rPr lang="ru-RU" sz="2000" dirty="0" smtClean="0">
                <a:latin typeface="Cambria"/>
                <a:ea typeface="Calibri"/>
                <a:cs typeface="Times New Roman"/>
              </a:rPr>
              <a:t>«образовательные задачи» - ресурс образовательной организации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194" y="5609322"/>
            <a:ext cx="729555" cy="75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13"/>
          <p:cNvSpPr txBox="1">
            <a:spLocks/>
          </p:cNvSpPr>
          <p:nvPr/>
        </p:nvSpPr>
        <p:spPr>
          <a:xfrm>
            <a:off x="691709" y="5273403"/>
            <a:ext cx="3737067" cy="1116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9727" tIns="39863" rIns="79727" bIns="39863" rtlCol="0">
            <a:normAutofit/>
          </a:bodyPr>
          <a:lstStyle>
            <a:lvl1pPr marL="239180" indent="-239180" algn="l" defTabSz="797265" rtl="0" eaLnBrk="1" latinLnBrk="0" hangingPunct="1">
              <a:lnSpc>
                <a:spcPct val="90000"/>
              </a:lnSpc>
              <a:spcBef>
                <a:spcPts val="1569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359" indent="-199316" algn="l" defTabSz="797265" rtl="0" eaLnBrk="1" latinLnBrk="0" hangingPunct="1">
              <a:lnSpc>
                <a:spcPct val="90000"/>
              </a:lnSpc>
              <a:spcBef>
                <a:spcPts val="872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39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6718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35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55351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667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53984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3300" indent="-199316" algn="l" defTabSz="797265" rtl="0" eaLnBrk="1" latinLnBrk="0" hangingPunct="1">
              <a:lnSpc>
                <a:spcPct val="90000"/>
              </a:lnSpc>
              <a:spcBef>
                <a:spcPts val="698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404040"/>
              </a:buClr>
              <a:buFont typeface="Wingdings" pitchFamily="2" charset="2"/>
              <a:buNone/>
            </a:pPr>
            <a:r>
              <a:rPr lang="ru-RU" sz="2000" dirty="0" smtClean="0">
                <a:latin typeface="Cambria"/>
                <a:ea typeface="Calibri"/>
                <a:cs typeface="Times New Roman"/>
              </a:rPr>
              <a:t>«образовательные задачи» - ресурс партнеров</a:t>
            </a:r>
          </a:p>
        </p:txBody>
      </p:sp>
    </p:spTree>
    <p:extLst>
      <p:ext uri="{BB962C8B-B14F-4D97-AF65-F5344CB8AC3E}">
        <p14:creationId xmlns:p14="http://schemas.microsoft.com/office/powerpoint/2010/main" val="2723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68338" y="486420"/>
            <a:ext cx="2736304" cy="58236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rgbClr val="A6B727"/>
                </a:solidFill>
                <a:latin typeface="Euphemia"/>
              </a:rPr>
              <a:t>Форматы</a:t>
            </a:r>
            <a:endParaRPr lang="ru-RU" dirty="0">
              <a:solidFill>
                <a:srgbClr val="A6B727"/>
              </a:solidFill>
              <a:latin typeface="Euphemia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494581" y="1062484"/>
            <a:ext cx="4222229" cy="624232"/>
          </a:xfrm>
        </p:spPr>
        <p:txBody>
          <a:bodyPr/>
          <a:lstStyle/>
          <a:p>
            <a:pPr marL="0" indent="0">
              <a:buClr>
                <a:srgbClr val="404040"/>
              </a:buClr>
              <a:buNone/>
            </a:pPr>
            <a:r>
              <a:rPr lang="ru-RU" sz="2400" dirty="0" smtClean="0">
                <a:latin typeface="Cambria"/>
                <a:ea typeface="Calibri"/>
                <a:cs typeface="Times New Roman"/>
              </a:rPr>
              <a:t>«не выходя из класса»</a:t>
            </a:r>
            <a:endParaRPr lang="ru-RU" dirty="0">
              <a:solidFill>
                <a:srgbClr val="404040"/>
              </a:solidFill>
              <a:latin typeface="Euphemi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194" y="5609322"/>
            <a:ext cx="729555" cy="75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5" b="13336"/>
          <a:stretch/>
        </p:blipFill>
        <p:spPr bwMode="auto">
          <a:xfrm>
            <a:off x="612354" y="1566541"/>
            <a:ext cx="2376264" cy="194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7" y="4013356"/>
            <a:ext cx="2381931" cy="1903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2354" y="3654772"/>
            <a:ext cx="295232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виртуальная экскурсия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12354" y="6051123"/>
            <a:ext cx="295232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макетная экскурсия</a:t>
            </a:r>
            <a:endParaRPr lang="ru-RU" dirty="0"/>
          </a:p>
        </p:txBody>
      </p:sp>
      <p:sp>
        <p:nvSpPr>
          <p:cNvPr id="10" name="Заголовок 12"/>
          <p:cNvSpPr txBox="1">
            <a:spLocks/>
          </p:cNvSpPr>
          <p:nvPr/>
        </p:nvSpPr>
        <p:spPr>
          <a:xfrm>
            <a:off x="4401044" y="486420"/>
            <a:ext cx="4536504" cy="582366"/>
          </a:xfrm>
          <a:prstGeom prst="rect">
            <a:avLst/>
          </a:prstGeom>
        </p:spPr>
        <p:txBody>
          <a:bodyPr vert="horz" lIns="79727" tIns="39863" rIns="79727" bIns="39863" rtlCol="0" anchor="b">
            <a:normAutofit/>
          </a:bodyPr>
          <a:lstStyle>
            <a:lvl1pPr algn="l" defTabSz="7972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rgbClr val="A6B727"/>
                </a:solidFill>
                <a:latin typeface="Euphemia"/>
              </a:rPr>
              <a:t>Партнеры</a:t>
            </a:r>
            <a:endParaRPr lang="ru-RU" dirty="0">
              <a:solidFill>
                <a:srgbClr val="A6B727"/>
              </a:solidFill>
              <a:latin typeface="Euphem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38" y="2358628"/>
            <a:ext cx="4629894" cy="201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70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571523" y="486420"/>
            <a:ext cx="2998093" cy="582366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A6B727"/>
                </a:solidFill>
                <a:latin typeface="Euphemia"/>
              </a:rPr>
              <a:t>Форматы</a:t>
            </a:r>
            <a:endParaRPr lang="ru-RU" dirty="0">
              <a:solidFill>
                <a:srgbClr val="A6B727"/>
              </a:solidFill>
              <a:latin typeface="Euphemia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494581" y="1062484"/>
            <a:ext cx="4222229" cy="624232"/>
          </a:xfrm>
        </p:spPr>
        <p:txBody>
          <a:bodyPr/>
          <a:lstStyle/>
          <a:p>
            <a:pPr marL="0" indent="0">
              <a:buClr>
                <a:srgbClr val="404040"/>
              </a:buClr>
              <a:buNone/>
            </a:pPr>
            <a:r>
              <a:rPr lang="ru-RU" sz="2400" dirty="0" smtClean="0">
                <a:latin typeface="Cambria"/>
                <a:ea typeface="Calibri"/>
                <a:cs typeface="Times New Roman"/>
              </a:rPr>
              <a:t>«выездные» путешествия</a:t>
            </a:r>
            <a:endParaRPr lang="ru-RU" dirty="0">
              <a:solidFill>
                <a:srgbClr val="404040"/>
              </a:solidFill>
              <a:latin typeface="Euphemi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194" y="5609322"/>
            <a:ext cx="729555" cy="75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2354" y="1854572"/>
            <a:ext cx="29523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800" dirty="0" smtClean="0"/>
              <a:t>Образовательная экскурсия</a:t>
            </a:r>
            <a:endParaRPr lang="ru-RU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76192" y="3294732"/>
            <a:ext cx="29523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800" dirty="0" smtClean="0"/>
              <a:t>Образовательный туристический маршрут</a:t>
            </a:r>
            <a:endParaRPr lang="ru-RU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98093" y="5073791"/>
            <a:ext cx="295232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800" dirty="0" smtClean="0"/>
              <a:t>Выездной семинар по учебному проектированию</a:t>
            </a:r>
            <a:endParaRPr lang="ru-RU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43" y="1409633"/>
            <a:ext cx="2088232" cy="14402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43" y="2973710"/>
            <a:ext cx="2088232" cy="14656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37" y="4523034"/>
            <a:ext cx="2070238" cy="1637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140746" y="630436"/>
            <a:ext cx="4438253" cy="653885"/>
          </a:xfrm>
        </p:spPr>
        <p:txBody>
          <a:bodyPr>
            <a:normAutofit fontScale="90000"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A6B727"/>
                </a:solidFill>
                <a:latin typeface="Euphemia"/>
              </a:rPr>
              <a:t>Партнеры – образовательный ресурс</a:t>
            </a:r>
            <a:endParaRPr lang="ru-RU" dirty="0">
              <a:solidFill>
                <a:srgbClr val="A6B727"/>
              </a:solidFill>
              <a:latin typeface="Euphemi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47" y="1566540"/>
            <a:ext cx="2315100" cy="168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1" y="4158828"/>
            <a:ext cx="2304256" cy="16082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194" y="5609322"/>
            <a:ext cx="729555" cy="75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0347" y="3383083"/>
            <a:ext cx="295232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Музей природы (Кострома)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программа «Галилео»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3463" y="5962493"/>
            <a:ext cx="346112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Музей военной техники (Кубинка)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программа «Лихачев» (история)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54" y="1566540"/>
            <a:ext cx="2395537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12754" y="3383083"/>
            <a:ext cx="37388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РКК «Энергия» (Королев)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программа «Основы космонавтики» 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54" y="4141126"/>
            <a:ext cx="2365419" cy="1625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12754" y="5962492"/>
            <a:ext cx="346112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Кидбург (Ярославль)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программа «Архимеды»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4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6330" y="414412"/>
            <a:ext cx="3312368" cy="65388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A6B727"/>
                </a:solidFill>
                <a:latin typeface="Euphemia"/>
              </a:rPr>
              <a:t>Сложный формат</a:t>
            </a:r>
            <a:endParaRPr lang="ru-RU" dirty="0">
              <a:solidFill>
                <a:srgbClr val="A6B727"/>
              </a:solidFill>
              <a:latin typeface="Euphemia"/>
            </a:endParaRPr>
          </a:p>
        </p:txBody>
      </p:sp>
      <p:sp>
        <p:nvSpPr>
          <p:cNvPr id="5" name="Объект 13"/>
          <p:cNvSpPr>
            <a:spLocks noGrp="1"/>
          </p:cNvSpPr>
          <p:nvPr>
            <p:ph idx="1"/>
          </p:nvPr>
        </p:nvSpPr>
        <p:spPr>
          <a:xfrm>
            <a:off x="494581" y="1062484"/>
            <a:ext cx="5806405" cy="624232"/>
          </a:xfrm>
        </p:spPr>
        <p:txBody>
          <a:bodyPr>
            <a:normAutofit/>
          </a:bodyPr>
          <a:lstStyle/>
          <a:p>
            <a:pPr marL="0" indent="0">
              <a:buClr>
                <a:srgbClr val="404040"/>
              </a:buClr>
              <a:buNone/>
            </a:pPr>
            <a:r>
              <a:rPr lang="ru-RU" sz="2400" dirty="0" smtClean="0">
                <a:latin typeface="Cambria"/>
                <a:ea typeface="Calibri"/>
                <a:cs typeface="Times New Roman"/>
              </a:rPr>
              <a:t>Семинар по учебному проектированию</a:t>
            </a:r>
            <a:endParaRPr lang="ru-RU" dirty="0">
              <a:solidFill>
                <a:srgbClr val="404040"/>
              </a:solidFill>
              <a:latin typeface="Euphemia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5" y="1535260"/>
            <a:ext cx="1800200" cy="1399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194" y="5609322"/>
            <a:ext cx="729555" cy="75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4051" y="2934692"/>
            <a:ext cx="209452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КГСХА (Кострома)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70" y="1535260"/>
            <a:ext cx="1728192" cy="139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72594" y="2934692"/>
            <a:ext cx="301214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Зоологический музей (СП-б)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090" y="1535260"/>
            <a:ext cx="1593850" cy="139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12675" y="2934692"/>
            <a:ext cx="293268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ДНЦ «Эврика» (Хельсинки)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2" y="3582764"/>
            <a:ext cx="1786979" cy="144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2680" y="5166940"/>
            <a:ext cx="256794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«</a:t>
            </a:r>
            <a:r>
              <a:rPr lang="ru-RU" dirty="0" err="1" smtClean="0"/>
              <a:t>Аквариа</a:t>
            </a:r>
            <a:r>
              <a:rPr lang="ru-RU" dirty="0" smtClean="0"/>
              <a:t>» (Стокгольм)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96" y="3582764"/>
            <a:ext cx="1713365" cy="148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60626" y="5166940"/>
            <a:ext cx="301214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Ботанический сад (Таллин)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2770" y="3725285"/>
            <a:ext cx="2532473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ru-RU" dirty="0" smtClean="0"/>
              <a:t>Проживание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ru-RU" dirty="0" smtClean="0"/>
              <a:t>Питание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ru-RU" dirty="0" smtClean="0"/>
              <a:t>Транспорт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ru-RU" dirty="0" smtClean="0"/>
              <a:t>Визы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ru-RU" dirty="0" smtClean="0"/>
              <a:t>Страховка </a:t>
            </a:r>
            <a:endParaRPr lang="ru-RU" dirty="0"/>
          </a:p>
        </p:txBody>
      </p:sp>
      <p:sp>
        <p:nvSpPr>
          <p:cNvPr id="2" name="Плюс 1"/>
          <p:cNvSpPr/>
          <p:nvPr/>
        </p:nvSpPr>
        <p:spPr>
          <a:xfrm>
            <a:off x="2772594" y="1926580"/>
            <a:ext cx="288032" cy="24779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93" y="1926580"/>
            <a:ext cx="2444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733" y="1960925"/>
            <a:ext cx="2444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60" y="4112003"/>
            <a:ext cx="2444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89" y="4073390"/>
            <a:ext cx="2444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8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40346" y="414412"/>
            <a:ext cx="2278013" cy="65388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A6B727"/>
                </a:solidFill>
                <a:latin typeface="Euphemia"/>
              </a:rPr>
              <a:t>Партнеры</a:t>
            </a:r>
            <a:endParaRPr lang="ru-RU" dirty="0">
              <a:solidFill>
                <a:srgbClr val="A6B727"/>
              </a:solidFill>
              <a:latin typeface="Euphemi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194" y="5609322"/>
            <a:ext cx="729555" cy="75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7" y="1422524"/>
            <a:ext cx="268610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1" r="31394"/>
          <a:stretch/>
        </p:blipFill>
        <p:spPr bwMode="auto">
          <a:xfrm>
            <a:off x="607617" y="3524659"/>
            <a:ext cx="2686104" cy="1646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10" y="1422524"/>
            <a:ext cx="811213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08698" y="2502644"/>
            <a:ext cx="4997215" cy="266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/>
              <a:t>разработка паспорта маршрута: 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ru-RU" sz="1800" dirty="0" smtClean="0">
                <a:solidFill>
                  <a:srgbClr val="404040"/>
                </a:solidFill>
              </a:rPr>
              <a:t>план маршрута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ru-RU" sz="1800" dirty="0" smtClean="0">
                <a:solidFill>
                  <a:srgbClr val="404040"/>
                </a:solidFill>
              </a:rPr>
              <a:t>образовательные возможности посещаемых объектов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ru-RU" sz="1800" dirty="0" smtClean="0">
                <a:solidFill>
                  <a:srgbClr val="404040"/>
                </a:solidFill>
              </a:rPr>
              <a:t>условия посещения</a:t>
            </a: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endParaRPr lang="ru-RU" sz="18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endParaRPr lang="ru-RU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903405" y="3096114"/>
            <a:ext cx="209452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Санкт-Петербург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3405" y="5320627"/>
            <a:ext cx="209452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/>
              <a:t>Обнинск</a:t>
            </a:r>
          </a:p>
        </p:txBody>
      </p:sp>
    </p:spTree>
    <p:extLst>
      <p:ext uri="{BB962C8B-B14F-4D97-AF65-F5344CB8AC3E}">
        <p14:creationId xmlns:p14="http://schemas.microsoft.com/office/powerpoint/2010/main" val="22163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3432" y="414412"/>
            <a:ext cx="2278013" cy="65388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A6B727"/>
                </a:solidFill>
                <a:latin typeface="Euphemia"/>
              </a:rPr>
              <a:t>продукты</a:t>
            </a:r>
            <a:endParaRPr lang="ru-RU" dirty="0">
              <a:solidFill>
                <a:srgbClr val="A6B727"/>
              </a:solidFill>
              <a:latin typeface="Euphemia"/>
            </a:endParaRPr>
          </a:p>
        </p:txBody>
      </p:sp>
      <p:sp>
        <p:nvSpPr>
          <p:cNvPr id="5" name="Объект 13"/>
          <p:cNvSpPr>
            <a:spLocks noGrp="1"/>
          </p:cNvSpPr>
          <p:nvPr>
            <p:ph idx="1"/>
          </p:nvPr>
        </p:nvSpPr>
        <p:spPr>
          <a:xfrm>
            <a:off x="494581" y="1062484"/>
            <a:ext cx="6022429" cy="624232"/>
          </a:xfrm>
        </p:spPr>
        <p:txBody>
          <a:bodyPr>
            <a:normAutofit/>
          </a:bodyPr>
          <a:lstStyle/>
          <a:p>
            <a:pPr marL="0" indent="0">
              <a:buClr>
                <a:srgbClr val="404040"/>
              </a:buClr>
              <a:buNone/>
            </a:pPr>
            <a:r>
              <a:rPr lang="ru-RU" sz="2400" dirty="0" smtClean="0">
                <a:latin typeface="Cambria"/>
                <a:ea typeface="Calibri"/>
                <a:cs typeface="Times New Roman"/>
              </a:rPr>
              <a:t>семинары по учебному проектированию</a:t>
            </a:r>
            <a:endParaRPr lang="ru-RU" dirty="0">
              <a:solidFill>
                <a:srgbClr val="404040"/>
              </a:solidFill>
              <a:latin typeface="Euphemi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194" y="5609322"/>
            <a:ext cx="729555" cy="75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4581" y="3432758"/>
            <a:ext cx="262761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Литературный Петербург программа «Лихачев»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22" y="1566540"/>
            <a:ext cx="2600120" cy="1728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53222" y="3432758"/>
            <a:ext cx="36004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«</a:t>
            </a:r>
            <a:r>
              <a:rPr lang="ru-RU" dirty="0" err="1" smtClean="0"/>
              <a:t>Этномир</a:t>
            </a:r>
            <a:r>
              <a:rPr lang="ru-RU" dirty="0" smtClean="0"/>
              <a:t>» (Калуга)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программа «Академия мастерства»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3432" y="5675767"/>
            <a:ext cx="262761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Всемирная лаборатория (Швейцария)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программа «Менделеев»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53222" y="5714331"/>
            <a:ext cx="262761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Устремленные в будущее (Москва)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программа «Галилео»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90" y="1607827"/>
            <a:ext cx="2299163" cy="1692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690" y="4027593"/>
            <a:ext cx="2379515" cy="15827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61" y="4101036"/>
            <a:ext cx="2700037" cy="152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8698" y="2034009"/>
            <a:ext cx="5436890" cy="1392910"/>
          </a:xfrm>
        </p:spPr>
        <p:txBody>
          <a:bodyPr>
            <a:noAutofit/>
          </a:bodyPr>
          <a:lstStyle/>
          <a:p>
            <a:r>
              <a:rPr lang="ru-RU" sz="1800" b="0" i="0" dirty="0" smtClean="0">
                <a:solidFill>
                  <a:schemeClr val="bg1"/>
                </a:solidFill>
              </a:rPr>
              <a:t>156000, г. Кострома, пр-т Текстильщиков, 17 а</a:t>
            </a:r>
          </a:p>
          <a:p>
            <a:endParaRPr lang="ru-RU" sz="1800" b="0" i="0" dirty="0" smtClean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тел. (4942) 31-30-98</a:t>
            </a:r>
          </a:p>
          <a:p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b="0" i="0" dirty="0" smtClean="0">
                <a:solidFill>
                  <a:schemeClr val="bg1"/>
                </a:solidFill>
              </a:rPr>
              <a:t>почта: </a:t>
            </a:r>
            <a:r>
              <a:rPr lang="en-US" sz="1800" b="0" i="0" dirty="0" smtClean="0">
                <a:solidFill>
                  <a:schemeClr val="bg1"/>
                </a:solidFill>
              </a:rPr>
              <a:t>avto44@bk.</a:t>
            </a:r>
            <a:r>
              <a:rPr lang="en-US" sz="1800" dirty="0" smtClean="0">
                <a:solidFill>
                  <a:schemeClr val="bg1"/>
                </a:solidFill>
              </a:rPr>
              <a:t>ru</a:t>
            </a:r>
            <a:endParaRPr lang="en-US" sz="1800" b="0" i="0" dirty="0" smtClean="0">
              <a:solidFill>
                <a:schemeClr val="bg1"/>
              </a:solidFill>
            </a:endParaRPr>
          </a:p>
          <a:p>
            <a:endParaRPr lang="en-US" sz="1800" b="0" i="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www.eduportal44.ru/sut44</a:t>
            </a:r>
            <a:endParaRPr lang="ru-RU" sz="1800" b="0" i="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2" y="1350516"/>
            <a:ext cx="2664296" cy="275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3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02801098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StripedBorder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98000"/>
              </a:schemeClr>
            </a:duotone>
          </a:blip>
          <a:tile tx="0" ty="0" sx="100000" sy="100000" flip="none" algn="ctr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StripedBorder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StripedBorder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362F82-DF38-4EDF-852E-390993B850F6}"/>
</file>

<file path=customXml/itemProps2.xml><?xml version="1.0" encoding="utf-8"?>
<ds:datastoreItem xmlns:ds="http://schemas.openxmlformats.org/officeDocument/2006/customXml" ds:itemID="{01A26010-38D7-4099-8B89-072BCB5E70E8}"/>
</file>

<file path=customXml/itemProps3.xml><?xml version="1.0" encoding="utf-8"?>
<ds:datastoreItem xmlns:ds="http://schemas.openxmlformats.org/officeDocument/2006/customXml" ds:itemID="{42276AE0-513E-4F30-AF99-BABF9D656D2A}"/>
</file>

<file path=docProps/app.xml><?xml version="1.0" encoding="utf-8"?>
<Properties xmlns="http://schemas.openxmlformats.org/officeDocument/2006/extended-properties" xmlns:vt="http://schemas.openxmlformats.org/officeDocument/2006/docPropsVTypes">
  <Template>tf02801098</Template>
  <TotalTime>0</TotalTime>
  <Words>262</Words>
  <Application>Microsoft Office PowerPoint</Application>
  <PresentationFormat>Произвольный</PresentationFormat>
  <Paragraphs>63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Cambria</vt:lpstr>
      <vt:lpstr>Euphemia</vt:lpstr>
      <vt:lpstr>Times New Roman</vt:lpstr>
      <vt:lpstr>Wingdings</vt:lpstr>
      <vt:lpstr>tf02801098</vt:lpstr>
      <vt:lpstr>Сетевое взаимодействие при реализации дополнительных общеразвивающих программ образовательного туризма</vt:lpstr>
      <vt:lpstr>Роль сетевого взаимодействия</vt:lpstr>
      <vt:lpstr>Форматы</vt:lpstr>
      <vt:lpstr>Форматы</vt:lpstr>
      <vt:lpstr>Партнеры – образовательный ресурс</vt:lpstr>
      <vt:lpstr>Сложный формат</vt:lpstr>
      <vt:lpstr>Партнеры</vt:lpstr>
      <vt:lpstr>продукты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2017-12-15T06:57:18Z</dcterms:created>
  <dcterms:modified xsi:type="dcterms:W3CDTF">2019-08-20T09:07:21Z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