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5" r:id="rId2"/>
    <p:sldId id="266" r:id="rId3"/>
    <p:sldId id="267" r:id="rId4"/>
    <p:sldId id="268" r:id="rId5"/>
    <p:sldId id="285" r:id="rId6"/>
    <p:sldId id="269" r:id="rId7"/>
    <p:sldId id="272" r:id="rId8"/>
    <p:sldId id="273" r:id="rId9"/>
    <p:sldId id="274" r:id="rId10"/>
    <p:sldId id="286" r:id="rId11"/>
    <p:sldId id="287" r:id="rId12"/>
    <p:sldId id="291" r:id="rId13"/>
    <p:sldId id="293" r:id="rId14"/>
    <p:sldId id="270" r:id="rId15"/>
    <p:sldId id="271" r:id="rId16"/>
    <p:sldId id="288" r:id="rId17"/>
    <p:sldId id="296" r:id="rId18"/>
    <p:sldId id="299" r:id="rId19"/>
    <p:sldId id="275" r:id="rId20"/>
    <p:sldId id="276" r:id="rId21"/>
    <p:sldId id="277" r:id="rId22"/>
    <p:sldId id="300" r:id="rId23"/>
    <p:sldId id="278" r:id="rId24"/>
    <p:sldId id="279" r:id="rId25"/>
    <p:sldId id="280" r:id="rId26"/>
    <p:sldId id="281" r:id="rId27"/>
    <p:sldId id="258" r:id="rId28"/>
    <p:sldId id="262" r:id="rId29"/>
    <p:sldId id="259" r:id="rId30"/>
    <p:sldId id="260" r:id="rId31"/>
    <p:sldId id="261" r:id="rId32"/>
    <p:sldId id="282" r:id="rId33"/>
    <p:sldId id="28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A621A-1592-4215-AFF1-7E12FD12DFF8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EA0C1-2FE9-4EDE-BFA5-FC422DBB3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4C5A-FAB8-4807-BDC8-495AF919746C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2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http://www.km-priroda.ru/files/images/g_6_482636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http://www.km-priroda.ru/files/images/g_6_1477615.jpg" TargetMode="Externa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обложка вар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512260" cy="68881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915816" y="44624"/>
            <a:ext cx="4464496" cy="88392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«Художник о войне». </a:t>
            </a:r>
          </a:p>
          <a:p>
            <a:pPr algn="ctr">
              <a:buNone/>
            </a:pPr>
            <a:r>
              <a:rPr lang="ru-RU" dirty="0" smtClean="0"/>
              <a:t>Батально-исторический жанр.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27384"/>
            <a:ext cx="3095328" cy="792088"/>
          </a:xfrm>
        </p:spPr>
        <p:txBody>
          <a:bodyPr>
            <a:noAutofit/>
          </a:bodyPr>
          <a:lstStyle/>
          <a:p>
            <a:r>
              <a:rPr lang="ru-RU" sz="2400" dirty="0" smtClean="0"/>
              <a:t>ВЫЕЗДНОЕ ЗАНЯТИЕ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725144"/>
            <a:ext cx="2979580" cy="201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27128"/>
            <a:ext cx="1925402" cy="286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437112"/>
            <a:ext cx="2436203" cy="237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908720"/>
            <a:ext cx="2188298" cy="207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3284984"/>
            <a:ext cx="2088232" cy="333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692696"/>
            <a:ext cx="204699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Содержимое 1"/>
          <p:cNvSpPr txBox="1">
            <a:spLocks/>
          </p:cNvSpPr>
          <p:nvPr/>
        </p:nvSpPr>
        <p:spPr>
          <a:xfrm>
            <a:off x="2411760" y="2996952"/>
            <a:ext cx="4392488" cy="1627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Воспоминания о днях войны в карандашных набросках,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сделанных на фронте и по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военным воспоминаниям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стали основой занятия. Автор рисунков - Павел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Гресс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работах - самые яркие моменты фронтового пути его родной стрелковой дивизии.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VLSTROM\Рабочий стол\выездное мероприятие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2448272"/>
          </a:xfrm>
        </p:spPr>
        <p:txBody>
          <a:bodyPr>
            <a:normAutofit/>
          </a:bodyPr>
          <a:lstStyle/>
          <a:p>
            <a:r>
              <a:rPr lang="ru-RU" dirty="0" smtClean="0"/>
              <a:t>Гимназия № 15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урок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ru-RU" sz="5400" b="1" dirty="0" smtClean="0">
                <a:solidFill>
                  <a:schemeClr val="tx1"/>
                </a:solidFill>
              </a:rPr>
              <a:t>Пейзаж </a:t>
            </a:r>
          </a:p>
          <a:p>
            <a:r>
              <a:rPr lang="ru-RU" sz="5400" b="1" dirty="0" smtClean="0">
                <a:solidFill>
                  <a:schemeClr val="tx1"/>
                </a:solidFill>
              </a:rPr>
              <a:t>в русском искусстве</a:t>
            </a:r>
            <a:endParaRPr lang="ru-RU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9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проект на 25.05 уменьш изображения\15 гимназия пейзаж 6.7 кл. 23.03.16\DSC_0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99" y="430808"/>
            <a:ext cx="8869739" cy="587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29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2" y="142852"/>
            <a:ext cx="6643734" cy="11381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</a:t>
            </a:r>
            <a:r>
              <a:rPr lang="ru-RU" dirty="0" smtClean="0"/>
              <a:t>раздничное мероприятие</a:t>
            </a:r>
            <a:br>
              <a:rPr lang="ru-RU" dirty="0" smtClean="0"/>
            </a:br>
            <a:r>
              <a:rPr lang="ru-RU" dirty="0" smtClean="0"/>
              <a:t>«Посвящение </a:t>
            </a:r>
            <a:r>
              <a:rPr lang="ru-RU" dirty="0" smtClean="0"/>
              <a:t>в </a:t>
            </a:r>
            <a:r>
              <a:rPr lang="ru-RU" dirty="0" smtClean="0"/>
              <a:t>художники»</a:t>
            </a:r>
            <a:endParaRPr lang="ru-RU" dirty="0"/>
          </a:p>
        </p:txBody>
      </p:sp>
      <p:pic>
        <p:nvPicPr>
          <p:cNvPr id="2050" name="Picture 2" descr="F:\проект на 25.05 уменьш изображения\15 гимн. посвящение в худ. 19.02.16\DSC_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214290"/>
            <a:ext cx="1957738" cy="2955078"/>
          </a:xfrm>
          <a:prstGeom prst="rect">
            <a:avLst/>
          </a:prstGeom>
          <a:noFill/>
        </p:spPr>
      </p:pic>
      <p:pic>
        <p:nvPicPr>
          <p:cNvPr id="2051" name="Picture 3" descr="F:\проект на 25.05 уменьш изображения\15 гимн. посвящение в худ. 19.02.16\DSC_17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357562"/>
            <a:ext cx="5143536" cy="3408932"/>
          </a:xfrm>
          <a:prstGeom prst="rect">
            <a:avLst/>
          </a:prstGeom>
          <a:noFill/>
        </p:spPr>
      </p:pic>
      <p:pic>
        <p:nvPicPr>
          <p:cNvPr id="2052" name="Picture 4" descr="F:\проект на 25.05 уменьш изображения\15 гимн. посвящение в худ. 19.02.16\DSC_17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5" y="1643050"/>
            <a:ext cx="2438400" cy="1616075"/>
          </a:xfrm>
          <a:prstGeom prst="rect">
            <a:avLst/>
          </a:prstGeom>
          <a:noFill/>
        </p:spPr>
      </p:pic>
      <p:pic>
        <p:nvPicPr>
          <p:cNvPr id="2053" name="Picture 5" descr="F:\проект на 25.05 уменьш изображения\15 гимн. посвящение в худ. 19.02.16\DSC_18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9" y="1643050"/>
            <a:ext cx="3320030" cy="5011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28794" y="142852"/>
            <a:ext cx="6858016" cy="1143000"/>
          </a:xfrm>
        </p:spPr>
        <p:txBody>
          <a:bodyPr>
            <a:noAutofit/>
          </a:bodyPr>
          <a:lstStyle/>
          <a:p>
            <a:pPr algn="r"/>
            <a:r>
              <a:rPr lang="ru-RU" dirty="0" smtClean="0"/>
              <a:t>Благодарим</a:t>
            </a:r>
            <a:r>
              <a:rPr lang="ru-RU" smtClean="0"/>
              <a:t>, тебя</a:t>
            </a:r>
            <a:br>
              <a:rPr lang="ru-RU" smtClean="0"/>
            </a:br>
            <a:r>
              <a:rPr lang="ru-RU" smtClean="0"/>
              <a:t> </a:t>
            </a:r>
            <a:r>
              <a:rPr lang="ru-RU" dirty="0" smtClean="0"/>
              <a:t>искусство!</a:t>
            </a:r>
            <a:endParaRPr lang="ru-RU" dirty="0"/>
          </a:p>
        </p:txBody>
      </p:sp>
      <p:pic>
        <p:nvPicPr>
          <p:cNvPr id="5" name="Рисунок 4" descr="28"/>
          <p:cNvPicPr/>
          <p:nvPr/>
        </p:nvPicPr>
        <p:blipFill>
          <a:blip r:embed="rId3" cstate="print">
            <a:lum bright="6000"/>
          </a:blip>
          <a:srcRect r="31708" b="4294"/>
          <a:stretch>
            <a:fillRect/>
          </a:stretch>
        </p:blipFill>
        <p:spPr bwMode="auto">
          <a:xfrm>
            <a:off x="2285984" y="1071547"/>
            <a:ext cx="3929090" cy="329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31"/>
          <p:cNvPicPr/>
          <p:nvPr/>
        </p:nvPicPr>
        <p:blipFill>
          <a:blip r:embed="rId4" cstate="print">
            <a:lum bright="6000"/>
          </a:blip>
          <a:srcRect r="2008" b="18898"/>
          <a:stretch>
            <a:fillRect/>
          </a:stretch>
        </p:blipFill>
        <p:spPr bwMode="auto">
          <a:xfrm>
            <a:off x="6429388" y="1500174"/>
            <a:ext cx="239279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2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71480"/>
            <a:ext cx="194421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4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857628"/>
            <a:ext cx="371477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MShaposhnikova\Desktop\Новая папка\DSC_19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3786190"/>
            <a:ext cx="4429124" cy="2933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/>
          </a:bodyPr>
          <a:lstStyle/>
          <a:p>
            <a:r>
              <a:rPr lang="ru-RU" dirty="0" smtClean="0"/>
              <a:t>Детская художественная школа № 1 им. Н.П.Шлеина</a:t>
            </a:r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500034" y="3645024"/>
            <a:ext cx="8229600" cy="2927248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ru-RU" sz="3200" dirty="0" smtClean="0">
                <a:latin typeface="+mj-lt"/>
                <a:ea typeface="+mj-ea"/>
                <a:cs typeface="+mj-cs"/>
              </a:rPr>
              <a:t>занятия по программе «История Искусств»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ru-RU" sz="3200" dirty="0" smtClean="0">
                <a:latin typeface="+mj-lt"/>
                <a:ea typeface="+mj-ea"/>
                <a:cs typeface="+mj-cs"/>
              </a:rPr>
              <a:t> – абонементная форма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276872"/>
            <a:ext cx="7848872" cy="2904728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tx1"/>
                </a:solidFill>
              </a:rPr>
              <a:t>Искусство Древней </a:t>
            </a:r>
            <a:r>
              <a:rPr lang="ru-RU" sz="4400" b="1" dirty="0" smtClean="0">
                <a:solidFill>
                  <a:schemeClr val="tx1"/>
                </a:solidFill>
              </a:rPr>
              <a:t>Греции </a:t>
            </a:r>
            <a:r>
              <a:rPr lang="ru-RU" sz="4400" b="1" dirty="0">
                <a:solidFill>
                  <a:schemeClr val="tx1"/>
                </a:solidFill>
              </a:rPr>
              <a:t>в архитектуре Костромы</a:t>
            </a:r>
          </a:p>
        </p:txBody>
      </p:sp>
    </p:spTree>
    <p:extLst>
      <p:ext uri="{BB962C8B-B14F-4D97-AF65-F5344CB8AC3E}">
        <p14:creationId xmlns="" xmlns:p14="http://schemas.microsoft.com/office/powerpoint/2010/main" val="17329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проект на 25.05 уменьш изображения\35 школа, 5 класс. Архитектура Древней Греции20.05.16\DSC_12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" y="-40420"/>
            <a:ext cx="4572000" cy="6898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проект на 25.05 уменьш изображения\35 школа, 5 класс. Архитектура Древней Греции20.05.16\DSC_12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131" y="3429000"/>
            <a:ext cx="4847869" cy="321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329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Конкурсная и выставочная деятельность</a:t>
            </a:r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67544" y="2708920"/>
            <a:ext cx="8229600" cy="3503312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  <a:buFontTx/>
              <a:buChar char="-"/>
            </a:pPr>
            <a:r>
              <a:rPr lang="ru-RU" sz="3200" dirty="0" smtClean="0">
                <a:latin typeface="+mj-lt"/>
                <a:ea typeface="+mj-ea"/>
                <a:cs typeface="+mj-cs"/>
              </a:rPr>
              <a:t> Выставки детского творчества для   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ru-RU" sz="3200" dirty="0" smtClean="0">
                <a:latin typeface="+mj-lt"/>
                <a:ea typeface="+mj-ea"/>
                <a:cs typeface="+mj-cs"/>
              </a:rPr>
              <a:t>  учреждений доп. образования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ru-RU" sz="3200" dirty="0" smtClean="0">
                <a:latin typeface="+mj-lt"/>
                <a:ea typeface="+mj-ea"/>
                <a:cs typeface="+mj-cs"/>
              </a:rPr>
              <a:t>- Конкурсы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фон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C:\Users\MPavlova.FOND\Desktop\ДОУ\Безымянный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09136" cy="6858000"/>
          </a:xfrm>
          <a:prstGeom prst="rect">
            <a:avLst/>
          </a:prstGeom>
          <a:noFill/>
        </p:spPr>
      </p:pic>
      <p:pic>
        <p:nvPicPr>
          <p:cNvPr id="5123" name="Picture 3" descr="C:\Users\MPavlova.FOND\Desktop\ДОУ\Безымянный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1552" y="2204864"/>
            <a:ext cx="5065128" cy="4429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Выставки детского творчества</a:t>
            </a:r>
            <a:endParaRPr lang="ru-RU" dirty="0"/>
          </a:p>
        </p:txBody>
      </p:sp>
      <p:pic>
        <p:nvPicPr>
          <p:cNvPr id="8195" name="Picture 2" descr="C:\Documents and Settings\VLSTROM\Рабочий стол\детская выста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71547"/>
            <a:ext cx="5000660" cy="437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D:\фото 2014\детская выставка\IMG_74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620" y="3714753"/>
            <a:ext cx="4418100" cy="294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 dirty="0"/>
          </a:p>
        </p:txBody>
      </p:sp>
      <p:pic>
        <p:nvPicPr>
          <p:cNvPr id="17412" name="Рисунок 3" descr="фон копи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4" descr="P12905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6" y="142876"/>
            <a:ext cx="288131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5" descr="DSC001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2409826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6" descr="P138032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4643438"/>
            <a:ext cx="28575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Рисунок 8" descr="быбн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13" y="2428876"/>
            <a:ext cx="2857500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Рисунок 9" descr="DSC0009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1" y="142876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Рисунок 11" descr="P150028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2428876"/>
            <a:ext cx="292893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Рисунок 12" descr="P1380647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50" y="4643439"/>
            <a:ext cx="2928938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TextBox 13"/>
          <p:cNvSpPr txBox="1">
            <a:spLocks noChangeArrowheads="1"/>
          </p:cNvSpPr>
          <p:nvPr/>
        </p:nvSpPr>
        <p:spPr bwMode="auto">
          <a:xfrm>
            <a:off x="3071814" y="4572009"/>
            <a:ext cx="2786071" cy="230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выставки детского творчества для учащихся  учреждений </a:t>
            </a:r>
          </a:p>
          <a:p>
            <a:pPr algn="ctr"/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доп. образования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21" name="Рисунок 14" descr="P1210650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71813" y="142876"/>
            <a:ext cx="288607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Конкурсы КМЗ 2019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Костромской областной творческий конкурс «Басни Ивана Крылова»,посвященный 250-летию со дня рождения И.А. Крылова </a:t>
            </a:r>
          </a:p>
          <a:p>
            <a:endParaRPr lang="ru-RU" dirty="0" smtClean="0"/>
          </a:p>
          <a:p>
            <a:r>
              <a:rPr lang="ru-RU" dirty="0" smtClean="0"/>
              <a:t>Семейный конкурс «Такие разные коровки»</a:t>
            </a:r>
          </a:p>
          <a:p>
            <a:endParaRPr lang="ru-RU" dirty="0" smtClean="0"/>
          </a:p>
          <a:p>
            <a:r>
              <a:rPr lang="ru-RU" dirty="0" smtClean="0"/>
              <a:t>Конкурс "Рисунок на асфальте" </a:t>
            </a:r>
          </a:p>
          <a:p>
            <a:endParaRPr lang="ru-RU" dirty="0" smtClean="0"/>
          </a:p>
          <a:p>
            <a:r>
              <a:rPr lang="ru-RU" dirty="0" smtClean="0"/>
              <a:t>Конкурс «</a:t>
            </a:r>
            <a:r>
              <a:rPr lang="ru-RU" dirty="0" err="1" smtClean="0"/>
              <a:t>Снегуркина</a:t>
            </a:r>
            <a:r>
              <a:rPr lang="ru-RU" dirty="0" smtClean="0"/>
              <a:t> рукавичка - варежке сестричка» </a:t>
            </a:r>
          </a:p>
          <a:p>
            <a:endParaRPr lang="ru-RU" dirty="0" smtClean="0"/>
          </a:p>
          <a:p>
            <a:r>
              <a:rPr lang="ru-RU" dirty="0" smtClean="0"/>
              <a:t>конкурс </a:t>
            </a:r>
            <a:r>
              <a:rPr lang="ru-RU" dirty="0" err="1" smtClean="0"/>
              <a:t>фотозон</a:t>
            </a:r>
            <a:r>
              <a:rPr lang="ru-RU" dirty="0" smtClean="0"/>
              <a:t> «Масленичные затеи в Слободе»</a:t>
            </a:r>
          </a:p>
          <a:p>
            <a:endParaRPr lang="ru-RU" dirty="0" smtClean="0"/>
          </a:p>
          <a:p>
            <a:r>
              <a:rPr lang="ru-RU" dirty="0" smtClean="0"/>
              <a:t>конкурс театрально - развлекательных и фольклорно - игровых программ «А мы Масленицу величаем!»</a:t>
            </a:r>
          </a:p>
          <a:p>
            <a:endParaRPr lang="ru-RU" dirty="0" smtClean="0"/>
          </a:p>
          <a:p>
            <a:r>
              <a:rPr lang="ru-RU" dirty="0" smtClean="0"/>
              <a:t>Областной открытый конкурс масленичных кукол «Государыня Масленица - 2019»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Каникулы в музее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43183"/>
            <a:ext cx="8229600" cy="3482981"/>
          </a:xfrm>
        </p:spPr>
        <p:txBody>
          <a:bodyPr/>
          <a:lstStyle/>
          <a:p>
            <a:r>
              <a:rPr lang="ru-RU" dirty="0" smtClean="0"/>
              <a:t>интересное проведение досуга</a:t>
            </a:r>
          </a:p>
          <a:p>
            <a:r>
              <a:rPr lang="ru-RU" dirty="0" smtClean="0"/>
              <a:t>«сделать и унести с собой»</a:t>
            </a:r>
          </a:p>
          <a:p>
            <a:r>
              <a:rPr lang="ru-RU" dirty="0" smtClean="0"/>
              <a:t>эксклюзивность и уникальность услуги</a:t>
            </a:r>
          </a:p>
          <a:p>
            <a:r>
              <a:rPr lang="ru-RU" dirty="0" smtClean="0"/>
              <a:t>значимость и видимость результата для родителей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MShaposhnikova\Desktop\Музейная программа\Музейная программа\IMG_2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29090" cy="2621440"/>
          </a:xfrm>
          <a:prstGeom prst="rect">
            <a:avLst/>
          </a:prstGeom>
          <a:noFill/>
        </p:spPr>
      </p:pic>
      <p:pic>
        <p:nvPicPr>
          <p:cNvPr id="4" name="Picture 2" descr="C:\Users\MShaposhnikova\Desktop\Музейная программа\Музейная программа\IMG_2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14290"/>
            <a:ext cx="4071934" cy="6357982"/>
          </a:xfrm>
          <a:prstGeom prst="rect">
            <a:avLst/>
          </a:prstGeom>
          <a:noFill/>
        </p:spPr>
      </p:pic>
      <p:pic>
        <p:nvPicPr>
          <p:cNvPr id="8" name="Picture 2" descr="C:\Users\MShaposhnikova\Desktop\Музейная программа\Музейная программа\IMG_28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29132"/>
            <a:ext cx="3640458" cy="2428868"/>
          </a:xfrm>
          <a:prstGeom prst="rect">
            <a:avLst/>
          </a:prstGeom>
          <a:noFill/>
        </p:spPr>
      </p:pic>
      <p:pic>
        <p:nvPicPr>
          <p:cNvPr id="10" name="Picture 2" descr="C:\Users\MShaposhnikova\Desktop\Музейная программа\Музейная программа\IMG_20171101_1009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2285993"/>
            <a:ext cx="3500430" cy="2625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MShaposhnikova\Desktop\Музейная программа\Музейная программа\IMG_2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277645" cy="2853991"/>
          </a:xfrm>
          <a:prstGeom prst="rect">
            <a:avLst/>
          </a:prstGeom>
          <a:noFill/>
        </p:spPr>
      </p:pic>
      <p:pic>
        <p:nvPicPr>
          <p:cNvPr id="5" name="Picture 2" descr="C:\Users\MShaposhnikova\Desktop\Музейная программа\Музейная программа\IMG_20171031_105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62" y="4167216"/>
            <a:ext cx="3492495" cy="2619371"/>
          </a:xfrm>
          <a:prstGeom prst="rect">
            <a:avLst/>
          </a:prstGeom>
          <a:noFill/>
        </p:spPr>
      </p:pic>
      <p:pic>
        <p:nvPicPr>
          <p:cNvPr id="7" name="Picture 2" descr="C:\Users\MShaposhnikova\Desktop\Музейная программа\Музейная программа\IMG_20171031_1225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845744"/>
            <a:ext cx="3921124" cy="2940843"/>
          </a:xfrm>
          <a:prstGeom prst="rect">
            <a:avLst/>
          </a:prstGeom>
          <a:noFill/>
        </p:spPr>
      </p:pic>
      <p:pic>
        <p:nvPicPr>
          <p:cNvPr id="8" name="Picture 3" descr="C:\Users\MShaposhnikova\Downloads\IMG_20171031_130439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214291"/>
            <a:ext cx="3635372" cy="2726529"/>
          </a:xfrm>
          <a:prstGeom prst="rect">
            <a:avLst/>
          </a:prstGeom>
          <a:noFill/>
        </p:spPr>
      </p:pic>
      <p:pic>
        <p:nvPicPr>
          <p:cNvPr id="6" name="Picture 2" descr="C:\Users\MShaposhnikova\Desktop\Музейная программа\Музейная программа\IMG_20171031_1055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3" y="2214554"/>
            <a:ext cx="3873499" cy="2905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MShaposhnikova\Desktop\Музейная программа\Музейная программа\IMG_2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7373" y="3646508"/>
            <a:ext cx="4385221" cy="2925764"/>
          </a:xfrm>
          <a:prstGeom prst="rect">
            <a:avLst/>
          </a:prstGeom>
          <a:noFill/>
        </p:spPr>
      </p:pic>
      <p:pic>
        <p:nvPicPr>
          <p:cNvPr id="4" name="Picture 2" descr="C:\Users\MShaposhnikova\Desktop\Музейная программа\Музейная программа\IMG_2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643314"/>
            <a:ext cx="4388539" cy="2928958"/>
          </a:xfrm>
          <a:prstGeom prst="rect">
            <a:avLst/>
          </a:prstGeom>
          <a:noFill/>
        </p:spPr>
      </p:pic>
      <p:pic>
        <p:nvPicPr>
          <p:cNvPr id="5" name="Picture 2" descr="C:\Users\MShaposhnikova\Desktop\Музейная программа\Музейная программа\IMG_2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285728"/>
            <a:ext cx="4390007" cy="2928958"/>
          </a:xfrm>
          <a:prstGeom prst="rect">
            <a:avLst/>
          </a:prstGeom>
          <a:noFill/>
        </p:spPr>
      </p:pic>
      <p:pic>
        <p:nvPicPr>
          <p:cNvPr id="6" name="Picture 2" descr="C:\Users\MShaposhnikova\Desktop\Музейная программа\Музейная программа\IMG_27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7972" y="285728"/>
            <a:ext cx="4390007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1602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latin typeface="+mn-lt"/>
              </a:rPr>
              <a:t>использование музейного предмета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 на ваших занятиях </a:t>
            </a:r>
            <a:endParaRPr lang="ru-RU" sz="3200" b="1" dirty="0">
              <a:latin typeface="+mn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Pavlova.FOND\Desktop\ДОУ\Безымянный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554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Pavlova.FOND\Desktop\ДОУ\Безымянный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728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1268" name="Рисунок 3" descr="фон копи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Рисунок 4" descr="P14703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"/>
            <a:ext cx="29289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Рисунок 5" descr="P14703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357438"/>
            <a:ext cx="29289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Рисунок 7" descr="P143041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142875"/>
            <a:ext cx="278606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Рисунок 8" descr="P147031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88" y="2357438"/>
            <a:ext cx="2786062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Рисунок 10" descr="P147031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88" y="2357438"/>
            <a:ext cx="28479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Рисунок 11" descr="8. Выставка Москва и Кострома в жизни Третьяковых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88" y="4572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39700"/>
            <a:ext cx="284797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312" y="4594052"/>
            <a:ext cx="2915343" cy="212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Pavlova.FOND\Desktop\ДОУ\Безымянный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Pavlova.FOND\Desktop\ДОУ\Безымянный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9379"/>
            <a:ext cx="9144000" cy="6398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930226"/>
          </a:xfrm>
        </p:spPr>
        <p:txBody>
          <a:bodyPr>
            <a:noAutofit/>
          </a:bodyPr>
          <a:lstStyle/>
          <a:p>
            <a:r>
              <a:rPr lang="ru-RU" sz="3600" dirty="0" smtClean="0"/>
              <a:t>Формы организации сотрудничества музея и </a:t>
            </a:r>
            <a:r>
              <a:rPr lang="ru-RU" sz="3600" dirty="0" smtClean="0"/>
              <a:t>учреждений дополнительного образования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4392488"/>
          </a:xfrm>
        </p:spPr>
        <p:txBody>
          <a:bodyPr>
            <a:normAutofit fontScale="70000" lnSpcReduction="20000"/>
          </a:bodyPr>
          <a:lstStyle/>
          <a:p>
            <a:r>
              <a:rPr lang="ru-RU" sz="4000" dirty="0" smtClean="0"/>
              <a:t>Разовые занятия </a:t>
            </a:r>
          </a:p>
          <a:p>
            <a:r>
              <a:rPr lang="ru-RU" sz="4000" dirty="0" smtClean="0"/>
              <a:t>Абонементы  </a:t>
            </a:r>
            <a:r>
              <a:rPr lang="ru-RU" sz="4000" dirty="0" smtClean="0"/>
              <a:t>(тематические или индивидуальные</a:t>
            </a:r>
            <a:r>
              <a:rPr lang="ru-RU" sz="4000" dirty="0" smtClean="0"/>
              <a:t>)</a:t>
            </a:r>
          </a:p>
          <a:p>
            <a:r>
              <a:rPr lang="ru-RU" sz="4000" dirty="0" smtClean="0"/>
              <a:t>Праздничные занятия</a:t>
            </a:r>
          </a:p>
          <a:p>
            <a:r>
              <a:rPr lang="ru-RU" sz="4000" dirty="0" smtClean="0"/>
              <a:t>Пленэрные практики</a:t>
            </a:r>
          </a:p>
          <a:p>
            <a:r>
              <a:rPr lang="ru-RU" sz="4000" dirty="0" smtClean="0"/>
              <a:t>Программы «Каникулы в музее»</a:t>
            </a:r>
          </a:p>
          <a:p>
            <a:r>
              <a:rPr lang="ru-RU" sz="4000" dirty="0" smtClean="0"/>
              <a:t>Выставки</a:t>
            </a:r>
          </a:p>
          <a:p>
            <a:r>
              <a:rPr lang="ru-RU" sz="4000" dirty="0" smtClean="0"/>
              <a:t>Конкурсы детского творчества</a:t>
            </a:r>
          </a:p>
          <a:p>
            <a:r>
              <a:rPr lang="ru-RU" sz="4000" dirty="0" smtClean="0"/>
              <a:t>Использование музейного ресурса в </a:t>
            </a:r>
            <a:r>
              <a:rPr lang="ru-RU" sz="4000" smtClean="0"/>
              <a:t>учебной деятельности</a:t>
            </a:r>
            <a:endParaRPr lang="ru-RU" sz="4000" dirty="0" smtClean="0"/>
          </a:p>
          <a:p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1051175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Рисунок 3" descr="фон копия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7" name="Рисунок 4" descr="P147057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142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Рисунок 5" descr="P132018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23574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6" descr="P139034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4572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Рисунок 7" descr="P151079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13" y="142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Рисунок 8" descr="P132012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33747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Рисунок 11" descr="P147006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50" y="142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Рисунок 12" descr="DSC0714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50" y="23574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Рисунок 13" descr="P1470178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00750" y="4572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Рисунок 10" descr="P1470416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33900" y="4572000"/>
            <a:ext cx="16097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Рисунок 9" descr="P1320051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71813" y="4572000"/>
            <a:ext cx="16081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Рисунок 4" descr="P147057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34888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Рисунок 5" descr="P132018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23574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Рисунок 6" descr="P139034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4572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2" name="Рисунок 11" descr="P147006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50" y="142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3" name="Рисунок 12" descr="DSC0714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50" y="23574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Рисунок 13" descr="P1470178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00750" y="4572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5" name="Рисунок 10" descr="P1470416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33900" y="4572000"/>
            <a:ext cx="16097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6" name="Рисунок 9" descr="P1320051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71813" y="4572000"/>
            <a:ext cx="16081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8" name="Рисунок 6" descr="P139034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4572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0" name="Рисунок 11" descr="P147006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50" y="142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1259632" y="1170618"/>
            <a:ext cx="664534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Главное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МУЗЕЙНЫЙ ПРЕДМЕТ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2772" name="Рисунок 3" descr="фон копи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755577" y="142875"/>
            <a:ext cx="81741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yril" pitchFamily="2" charset="0"/>
              </a:rPr>
              <a:t>МУЗЕЙНЫЙ </a:t>
            </a:r>
            <a:endParaRPr lang="ru-RU" sz="3200" b="1" dirty="0" smtClean="0">
              <a:latin typeface="Cyril" pitchFamily="2" charset="0"/>
            </a:endParaRPr>
          </a:p>
          <a:p>
            <a:pPr algn="ctr"/>
            <a:r>
              <a:rPr lang="ru-RU" sz="3200" b="1" dirty="0" smtClean="0">
                <a:latin typeface="Cyril" pitchFamily="2" charset="0"/>
              </a:rPr>
              <a:t>ОБРАЗОВАТЕЛЬНЫЙ ЦЕНТР</a:t>
            </a:r>
            <a:endParaRPr lang="ru-RU" sz="3200" dirty="0">
              <a:latin typeface="Cyril" pitchFamily="2" charset="0"/>
            </a:endParaRPr>
          </a:p>
        </p:txBody>
      </p:sp>
      <p:sp>
        <p:nvSpPr>
          <p:cNvPr id="32777" name="Прямоугольник 8"/>
          <p:cNvSpPr>
            <a:spLocks noChangeArrowheads="1"/>
          </p:cNvSpPr>
          <p:nvPr/>
        </p:nvSpPr>
        <p:spPr bwMode="auto">
          <a:xfrm>
            <a:off x="2071688" y="80963"/>
            <a:ext cx="41433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>
              <a:latin typeface="Calibri" pitchFamily="34" charset="0"/>
            </a:endParaRPr>
          </a:p>
          <a:p>
            <a:endParaRPr lang="ru-RU" sz="1100">
              <a:latin typeface="Calibri" pitchFamily="34" charset="0"/>
            </a:endParaRPr>
          </a:p>
        </p:txBody>
      </p:sp>
      <p:sp>
        <p:nvSpPr>
          <p:cNvPr id="32779" name="TextBox 10"/>
          <p:cNvSpPr txBox="1">
            <a:spLocks noChangeArrowheads="1"/>
          </p:cNvSpPr>
          <p:nvPr/>
        </p:nvSpPr>
        <p:spPr bwMode="auto">
          <a:xfrm>
            <a:off x="251520" y="1988840"/>
            <a:ext cx="8606161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libri" pitchFamily="34" charset="0"/>
              </a:rPr>
              <a:t>Направления работы: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массовые и праздничные мероприятия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музейно-образовательные программы</a:t>
            </a:r>
          </a:p>
          <a:p>
            <a:pPr>
              <a:buFontTx/>
              <a:buChar char="-"/>
            </a:pP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 smtClean="0">
                <a:latin typeface="Calibri" pitchFamily="34" charset="0"/>
              </a:rPr>
              <a:t>квесты</a:t>
            </a:r>
            <a:endParaRPr lang="ru-RU" sz="2400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</a:rPr>
              <a:t>интерактивные мероприятия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исследовательская деятельность учащихся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семинары и конференции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занятия для семейной аудитории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методическая работа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проектная и выставочная деятельность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студии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5776"/>
            <a:ext cx="9144000" cy="714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1331640" y="1556792"/>
            <a:ext cx="6643734" cy="2714644"/>
          </a:xfrm>
          <a:prstGeom prst="rect">
            <a:avLst/>
          </a:prstGeom>
        </p:spPr>
        <p:txBody>
          <a:bodyPr vert="horz" lIns="91432" tIns="45716" rIns="91432" bIns="45716" rtlCol="0" anchor="ctr">
            <a:normAutofit fontScale="97500"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defRPr/>
            </a:pPr>
            <a:r>
              <a:rPr lang="ru-RU" sz="4400" b="1" dirty="0" smtClean="0">
                <a:ea typeface="+mj-ea"/>
                <a:cs typeface="+mj-cs"/>
              </a:rPr>
              <a:t>ЗАНЯТИЯ И АБОНЕМЕНТЫ </a:t>
            </a:r>
            <a:endParaRPr lang="ru-RU" sz="4400" b="1" dirty="0"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08912" cy="3589260"/>
          </a:xfrm>
        </p:spPr>
        <p:txBody>
          <a:bodyPr>
            <a:normAutofit/>
          </a:bodyPr>
          <a:lstStyle/>
          <a:p>
            <a:r>
              <a:rPr lang="ru-RU" dirty="0" smtClean="0"/>
              <a:t>Гимназия № 15 </a:t>
            </a:r>
            <a:br>
              <a:rPr lang="ru-RU" dirty="0" smtClean="0"/>
            </a:br>
            <a:r>
              <a:rPr lang="ru-RU" dirty="0" smtClean="0"/>
              <a:t>художественно-эстетическое отделение</a:t>
            </a:r>
            <a:endParaRPr lang="ru-RU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95536" y="3212976"/>
            <a:ext cx="8280920" cy="2714644"/>
          </a:xfrm>
          <a:prstGeom prst="rect">
            <a:avLst/>
          </a:prstGeom>
        </p:spPr>
        <p:txBody>
          <a:bodyPr vert="horz" lIns="91432" tIns="45716" rIns="91432" bIns="45716" rtlCol="0" anchor="ctr">
            <a:normAutofit fontScale="82500" lnSpcReduction="10000"/>
          </a:bodyPr>
          <a:lstStyle/>
          <a:p>
            <a:pPr>
              <a:lnSpc>
                <a:spcPct val="170000"/>
              </a:lnSpc>
              <a:spcBef>
                <a:spcPct val="0"/>
              </a:spcBef>
              <a:buFontTx/>
              <a:buChar char="-"/>
              <a:defRPr/>
            </a:pPr>
            <a:r>
              <a:rPr lang="ru-RU" sz="3200" b="1" dirty="0" smtClean="0">
                <a:latin typeface="+mj-lt"/>
                <a:ea typeface="+mj-ea"/>
                <a:cs typeface="+mj-cs"/>
              </a:rPr>
              <a:t>внеурочные мероприятия с привлечением родителей</a:t>
            </a:r>
          </a:p>
          <a:p>
            <a:pPr>
              <a:lnSpc>
                <a:spcPct val="170000"/>
              </a:lnSpc>
              <a:spcBef>
                <a:spcPct val="0"/>
              </a:spcBef>
              <a:buFontTx/>
              <a:buChar char="-"/>
              <a:defRPr/>
            </a:pPr>
            <a:r>
              <a:rPr lang="ru-RU" sz="3200" b="1" dirty="0" smtClean="0">
                <a:latin typeface="+mj-lt"/>
                <a:ea typeface="+mj-ea"/>
                <a:cs typeface="+mj-cs"/>
              </a:rPr>
              <a:t> летние практики</a:t>
            </a:r>
          </a:p>
          <a:p>
            <a:pPr>
              <a:lnSpc>
                <a:spcPct val="170000"/>
              </a:lnSpc>
              <a:spcBef>
                <a:spcPct val="0"/>
              </a:spcBef>
              <a:buFontTx/>
              <a:buChar char="-"/>
              <a:defRPr/>
            </a:pPr>
            <a:r>
              <a:rPr lang="ru-RU" sz="3200" b="1" dirty="0" smtClean="0">
                <a:latin typeface="+mj-lt"/>
                <a:ea typeface="+mj-ea"/>
                <a:cs typeface="+mj-cs"/>
              </a:rPr>
              <a:t> занятия </a:t>
            </a:r>
            <a:endParaRPr lang="ru-RU" sz="3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2636912"/>
            <a:ext cx="6858016" cy="1143000"/>
          </a:xfrm>
        </p:spPr>
        <p:txBody>
          <a:bodyPr>
            <a:noAutofit/>
          </a:bodyPr>
          <a:lstStyle/>
          <a:p>
            <a:pPr algn="r"/>
            <a:r>
              <a:rPr lang="ru-RU" dirty="0" smtClean="0"/>
              <a:t>Летняя </a:t>
            </a:r>
            <a:r>
              <a:rPr lang="ru-RU" dirty="0" smtClean="0"/>
              <a:t>пленэрная </a:t>
            </a:r>
            <a:r>
              <a:rPr lang="ru-RU" dirty="0" smtClean="0"/>
              <a:t>практика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Рисунок 3"/>
          <p:cNvPicPr>
            <a:picLocks noChangeAspect="1" noChangeArrowheads="1"/>
          </p:cNvPicPr>
          <p:nvPr/>
        </p:nvPicPr>
        <p:blipFill>
          <a:blip r:embed="rId3" cstate="print"/>
          <a:srcRect t="9239" b="21739"/>
          <a:stretch>
            <a:fillRect/>
          </a:stretch>
        </p:blipFill>
        <p:spPr bwMode="auto">
          <a:xfrm>
            <a:off x="5940152" y="29869"/>
            <a:ext cx="3137366" cy="383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http://www.km-priroda.ru/files/images/g_6_1477615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-1" y="0"/>
            <a:ext cx="4382987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Охота волков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0" y="3573017"/>
            <a:ext cx="441649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Рисунок 4"/>
          <p:cNvPicPr>
            <a:picLocks noChangeAspect="1" noChangeArrowheads="1"/>
          </p:cNvPicPr>
          <p:nvPr/>
        </p:nvPicPr>
        <p:blipFill>
          <a:blip r:embed="rId8" cstate="print"/>
          <a:srcRect l="6299" r="16534"/>
          <a:stretch>
            <a:fillRect/>
          </a:stretch>
        </p:blipFill>
        <p:spPr bwMode="auto">
          <a:xfrm>
            <a:off x="4788024" y="4005064"/>
            <a:ext cx="3744416" cy="272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Рисунок 6" descr="K:\Ирина\Мои документы\Мои рисунки\Музей природы\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203848" cy="441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Рисунок 8" descr="K:\Ирина\Мои документы\Мои рисунки\Музей природы\1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8623" y="3356753"/>
            <a:ext cx="2359521" cy="345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Рисунок 9" descr="K:\Ирина\Мои документы\Мои рисунки\Музей природы\10005.jpg"/>
          <p:cNvPicPr>
            <a:picLocks noChangeAspect="1" noChangeArrowheads="1"/>
          </p:cNvPicPr>
          <p:nvPr/>
        </p:nvPicPr>
        <p:blipFill>
          <a:blip r:embed="rId5" cstate="print"/>
          <a:srcRect r="4231"/>
          <a:stretch>
            <a:fillRect/>
          </a:stretch>
        </p:blipFill>
        <p:spPr bwMode="auto">
          <a:xfrm>
            <a:off x="4880198" y="116632"/>
            <a:ext cx="4156298" cy="310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7508A0-53A9-487D-B9FD-606D7B54F880}"/>
</file>

<file path=customXml/itemProps2.xml><?xml version="1.0" encoding="utf-8"?>
<ds:datastoreItem xmlns:ds="http://schemas.openxmlformats.org/officeDocument/2006/customXml" ds:itemID="{6F85EE3D-81CD-4DAD-8C98-3CD6458ACB50}"/>
</file>

<file path=customXml/itemProps3.xml><?xml version="1.0" encoding="utf-8"?>
<ds:datastoreItem xmlns:ds="http://schemas.openxmlformats.org/officeDocument/2006/customXml" ds:itemID="{A0114715-09C2-4872-88DC-8BBE49778719}"/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317</Words>
  <Application>Microsoft Office PowerPoint</Application>
  <PresentationFormat>Экран (4:3)</PresentationFormat>
  <Paragraphs>72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Гимназия № 15  художественно-эстетическое отделение</vt:lpstr>
      <vt:lpstr>Летняя пленэрная практика</vt:lpstr>
      <vt:lpstr>Слайд 8</vt:lpstr>
      <vt:lpstr>Слайд 9</vt:lpstr>
      <vt:lpstr>ВЫЕЗДНОЕ ЗАНЯТИЕ</vt:lpstr>
      <vt:lpstr>Слайд 11</vt:lpstr>
      <vt:lpstr>Гимназия № 15   урок</vt:lpstr>
      <vt:lpstr>Слайд 13</vt:lpstr>
      <vt:lpstr>праздничное мероприятие «Посвящение в художники»</vt:lpstr>
      <vt:lpstr>Благодарим, тебя  искусство!</vt:lpstr>
      <vt:lpstr>Детская художественная школа № 1 им. Н.П.Шлеина</vt:lpstr>
      <vt:lpstr>Слайд 17</vt:lpstr>
      <vt:lpstr>Слайд 18</vt:lpstr>
      <vt:lpstr>Конкурсная и выставочная деятельность</vt:lpstr>
      <vt:lpstr>Выставки детского творчества</vt:lpstr>
      <vt:lpstr>Слайд 21</vt:lpstr>
      <vt:lpstr>Конкурсы КМЗ 2019</vt:lpstr>
      <vt:lpstr>Каникулы в музее</vt:lpstr>
      <vt:lpstr>Слайд 24</vt:lpstr>
      <vt:lpstr>Слайд 25</vt:lpstr>
      <vt:lpstr>Слайд 26</vt:lpstr>
      <vt:lpstr>использование музейного предмета  на ваших занятиях </vt:lpstr>
      <vt:lpstr>Слайд 28</vt:lpstr>
      <vt:lpstr>Слайд 29</vt:lpstr>
      <vt:lpstr>Слайд 30</vt:lpstr>
      <vt:lpstr>Слайд 31</vt:lpstr>
      <vt:lpstr>Формы организации сотрудничества музея и учреждений дополнительного образования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 А. Павлова</dc:creator>
  <cp:lastModifiedBy>MPavlova</cp:lastModifiedBy>
  <cp:revision>11</cp:revision>
  <dcterms:created xsi:type="dcterms:W3CDTF">2019-08-21T07:19:33Z</dcterms:created>
  <dcterms:modified xsi:type="dcterms:W3CDTF">2019-08-21T09:12:24Z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