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83" r:id="rId4"/>
    <p:sldId id="288" r:id="rId5"/>
    <p:sldId id="258" r:id="rId6"/>
    <p:sldId id="290" r:id="rId7"/>
    <p:sldId id="294" r:id="rId8"/>
    <p:sldId id="291" r:id="rId9"/>
    <p:sldId id="264" r:id="rId10"/>
    <p:sldId id="284" r:id="rId11"/>
    <p:sldId id="285" r:id="rId12"/>
    <p:sldId id="286" r:id="rId13"/>
    <p:sldId id="292" r:id="rId14"/>
    <p:sldId id="287" r:id="rId15"/>
    <p:sldId id="293" r:id="rId16"/>
  </p:sldIdLst>
  <p:sldSz cx="7556500" cy="533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23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AA29"/>
    <a:srgbClr val="0C17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/>
    <p:restoredTop sz="94643"/>
  </p:normalViewPr>
  <p:slideViewPr>
    <p:cSldViewPr snapToGrid="0" snapToObjects="1">
      <p:cViewPr varScale="1">
        <p:scale>
          <a:sx n="89" d="100"/>
          <a:sy n="89" d="100"/>
        </p:scale>
        <p:origin x="-1284" y="-102"/>
      </p:cViewPr>
      <p:guideLst>
        <p:guide orient="horz" pos="1680"/>
        <p:guide pos="23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30466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67213" y="1653538"/>
            <a:ext cx="6428422" cy="11201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34426" y="2987038"/>
            <a:ext cx="5293998" cy="13335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half" idx="1"/>
          </p:nvPr>
        </p:nvSpPr>
        <p:spPr>
          <a:xfrm>
            <a:off x="797241" y="1789214"/>
            <a:ext cx="5968368" cy="260731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797241" y="1789214"/>
            <a:ext cx="5968368" cy="260731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1166743" y="1515641"/>
            <a:ext cx="2796540" cy="26803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1000" b="0">
                <a:latin typeface="Tahoma"/>
                <a:ea typeface="Tahoma"/>
                <a:cs typeface="Tahoma"/>
                <a:sym typeface="Tahoma"/>
              </a:defRPr>
            </a:lvl1pPr>
            <a:lvl2pPr>
              <a:defRPr sz="1000" b="0">
                <a:latin typeface="Tahoma"/>
                <a:ea typeface="Tahoma"/>
                <a:cs typeface="Tahoma"/>
                <a:sym typeface="Tahoma"/>
              </a:defRPr>
            </a:lvl2pPr>
            <a:lvl3pPr>
              <a:defRPr sz="1000" b="0">
                <a:latin typeface="Tahoma"/>
                <a:ea typeface="Tahoma"/>
                <a:cs typeface="Tahoma"/>
                <a:sym typeface="Tahoma"/>
              </a:defRPr>
            </a:lvl3pPr>
            <a:lvl4pPr>
              <a:defRPr sz="1000" b="0">
                <a:latin typeface="Tahoma"/>
                <a:ea typeface="Tahoma"/>
                <a:cs typeface="Tahoma"/>
                <a:sym typeface="Tahoma"/>
              </a:defRPr>
            </a:lvl4pPr>
            <a:lvl5pPr>
              <a:defRPr sz="1000" b="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48155" y="362239"/>
            <a:ext cx="5466539" cy="636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217733" y="1896533"/>
            <a:ext cx="2959631" cy="34374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932245" y="4960620"/>
            <a:ext cx="25246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4732803" y="0"/>
            <a:ext cx="177928" cy="142105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4985445" y="204568"/>
            <a:ext cx="236362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Захарова Татьяна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Ананьевна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, заместитель директора по </a:t>
            </a:r>
            <a:r>
              <a:rPr lang="ru-RU" sz="1400" b="0" dirty="0" err="1" smtClean="0">
                <a:solidFill>
                  <a:schemeClr val="accent1">
                    <a:lumMod val="50000"/>
                  </a:schemeClr>
                </a:solidFill>
              </a:rPr>
              <a:t>увр</a:t>
            </a:r>
            <a:endParaRPr lang="ru-RU" sz="14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ГБУ «Дворец творчества»</a:t>
            </a:r>
            <a:r>
              <a:rPr sz="14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212923" y="1687319"/>
            <a:ext cx="5865209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2900" b="1">
                <a:solidFill>
                  <a:srgbClr val="061B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  <a:latin typeface="Journal Sans New"/>
                <a:cs typeface="Journal Sans New"/>
              </a:rPr>
              <a:t>Внедрение регионального механизма организации деятельности разновозрастных детских объединений  как средство организации системы       социальных практик сельских школьников</a:t>
            </a:r>
          </a:p>
        </p:txBody>
      </p:sp>
      <p:pic>
        <p:nvPicPr>
          <p:cNvPr id="3" name="Изображение 2" descr="element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99" y="0"/>
            <a:ext cx="431550" cy="35480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521626" y="353668"/>
            <a:ext cx="25648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10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4106" y="1225686"/>
            <a:ext cx="5360466" cy="402034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521626" y="353668"/>
            <a:ext cx="25648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11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1621" y="1225686"/>
            <a:ext cx="5025436" cy="402034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393384" y="353668"/>
            <a:ext cx="384722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412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1621" y="1351322"/>
            <a:ext cx="5025436" cy="376907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911870" y="170663"/>
            <a:ext cx="474870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6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16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521626" y="353668"/>
            <a:ext cx="25648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13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5272" y="65502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8105" y="1524083"/>
            <a:ext cx="5105029" cy="38287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11870" y="602024"/>
            <a:ext cx="5769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Семинар-совещание руководителей муниципальных штабов на базе профильного лагеря актива «Соколенок»- 68 чел из 24 муниципалитетов.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393384" y="353668"/>
            <a:ext cx="384722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414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1621" y="1351322"/>
            <a:ext cx="5025436" cy="3769077"/>
          </a:xfrm>
          <a:prstGeom prst="rect">
            <a:avLst/>
          </a:prstGeom>
          <a:noFill/>
        </p:spPr>
      </p:pic>
      <p:pic>
        <p:nvPicPr>
          <p:cNvPr id="3074" name="Picture 2" descr="C:\Users\Zaharova\Desktop\2019-2020\Августовская конференция 20.08.2019\Дворец конференция\фото\jvtX1RXbxYg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013" y="1405301"/>
            <a:ext cx="5574825" cy="37150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399058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393384" y="353668"/>
            <a:ext cx="384722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315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8" name="Shape 96"/>
          <p:cNvSpPr/>
          <p:nvPr/>
        </p:nvSpPr>
        <p:spPr>
          <a:xfrm>
            <a:off x="911870" y="3069771"/>
            <a:ext cx="594761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4000" b="1" dirty="0" smtClean="0">
                <a:solidFill>
                  <a:srgbClr val="4EAA29"/>
                </a:solidFill>
              </a:rPr>
              <a:t>Спасибо за внимание!</a:t>
            </a:r>
            <a:endParaRPr lang="ru-RU" sz="4000" b="1" dirty="0">
              <a:solidFill>
                <a:srgbClr val="4EAA2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6449" y="0"/>
            <a:ext cx="1584695" cy="15846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399058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62458" y="353668"/>
            <a:ext cx="115647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2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8" name="Shape 96"/>
          <p:cNvSpPr/>
          <p:nvPr/>
        </p:nvSpPr>
        <p:spPr>
          <a:xfrm>
            <a:off x="778105" y="2146869"/>
            <a:ext cx="630376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dirty="0" smtClean="0"/>
              <a:t>Активно действуют </a:t>
            </a:r>
            <a:r>
              <a:rPr lang="ru-RU" b="1" dirty="0" smtClean="0"/>
              <a:t>348 </a:t>
            </a:r>
            <a:r>
              <a:rPr lang="ru-RU" dirty="0" smtClean="0"/>
              <a:t>разновозрастных объединений, базой которых являются различные организации – библиотеки, Дома культуры, учреждения дополнительного образования, учреждения молодежной политики и спорта.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1021" y="0"/>
            <a:ext cx="1940853" cy="19408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399058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49866" y="353668"/>
            <a:ext cx="12824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3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96"/>
          <p:cNvSpPr/>
          <p:nvPr/>
        </p:nvSpPr>
        <p:spPr>
          <a:xfrm>
            <a:off x="778105" y="2146869"/>
            <a:ext cx="594761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dirty="0" smtClean="0"/>
              <a:t>в летние каникулы, объединив свои усилия в рамках деятельности разновозрастного объединения, школьники при содействии заинтересованных взрослых могут познакомиться с предложенным перечнем 44 событий, выбрать для себя самые интересные и организовать их по месту жительства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1021" y="0"/>
            <a:ext cx="1940853" cy="19408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49866" y="353668"/>
            <a:ext cx="12824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4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9186" y="1338944"/>
            <a:ext cx="6270175" cy="35269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49866" y="353668"/>
            <a:ext cx="12824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6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106" y="1137722"/>
            <a:ext cx="5360466" cy="41962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49866" y="353668"/>
            <a:ext cx="12824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Journal Sans New"/>
                <a:cs typeface="Journal Sans New"/>
              </a:rPr>
              <a:t>4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9867" y="1338944"/>
            <a:ext cx="5175722" cy="38817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399058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49866" y="353668"/>
            <a:ext cx="12824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Journal Sans New"/>
                <a:cs typeface="Journal Sans New"/>
              </a:rPr>
              <a:t>7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168475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Цель проекта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96"/>
          <p:cNvSpPr/>
          <p:nvPr/>
        </p:nvSpPr>
        <p:spPr>
          <a:xfrm>
            <a:off x="778105" y="2146869"/>
            <a:ext cx="594761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условий для безопасного и продуктивного каникулярного отдыха детей, способствующих их самореализации, раскрытии их духовного и творческого </a:t>
            </a:r>
            <a:r>
              <a:rPr lang="ru-RU" dirty="0" smtClean="0"/>
              <a:t>потенциала </a:t>
            </a:r>
            <a:r>
              <a:rPr lang="ru-RU" dirty="0"/>
              <a:t>в разновозрастных детских объединениях.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1021" y="0"/>
            <a:ext cx="1940853" cy="19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160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68459" y="170663"/>
            <a:ext cx="397256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>
                <a:solidFill>
                  <a:srgbClr val="4EAA29"/>
                </a:solidFill>
              </a:rPr>
              <a:t>Областной проект «РВО- 44 события лета»»</a:t>
            </a:r>
            <a:endParaRPr sz="2400"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49866" y="353668"/>
            <a:ext cx="12824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Journal Sans New"/>
                <a:cs typeface="Journal Sans New"/>
              </a:rPr>
              <a:t>8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1870" y="1802353"/>
            <a:ext cx="38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b="1" dirty="0" smtClean="0">
                <a:solidFill>
                  <a:srgbClr val="4EAA29"/>
                </a:solidFill>
              </a:rPr>
              <a:t>Ключевая идея проекта </a:t>
            </a:r>
            <a:r>
              <a:rPr lang="ru-RU" b="1" dirty="0" err="1" smtClean="0">
                <a:solidFill>
                  <a:srgbClr val="4EAA29"/>
                </a:solidFill>
              </a:rPr>
              <a:t>проекта</a:t>
            </a:r>
            <a:r>
              <a:rPr lang="ru-RU" b="1" dirty="0" smtClean="0">
                <a:solidFill>
                  <a:srgbClr val="4EAA29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135" y="170663"/>
            <a:ext cx="1201122" cy="1168280"/>
          </a:xfrm>
          <a:prstGeom prst="rect">
            <a:avLst/>
          </a:prstGeom>
        </p:spPr>
      </p:pic>
      <p:pic>
        <p:nvPicPr>
          <p:cNvPr id="2050" name="Picture 2" descr="C:\Users\Zaharova\Desktop\2019-2020\Августовская конференция 20.08.2019\Дворец конференция\фото\ufa3ZAtbCK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7413" y="1709921"/>
            <a:ext cx="5175722" cy="3881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1869" y="801092"/>
            <a:ext cx="5311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 сложное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проекте 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выстроить содержание  так, чтобы это было продуктивно, интересно для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Этому вопросу посвящены семинары,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element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3" y="-2200"/>
            <a:ext cx="397857" cy="942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1175239" y="78026"/>
            <a:ext cx="531475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400" b="1">
                <a:solidFill>
                  <a:srgbClr val="051C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Участники проекта рассказывают в созданной группе «</a:t>
            </a:r>
            <a:r>
              <a:rPr lang="ru-RU" dirty="0" err="1" smtClean="0"/>
              <a:t>ВКонтакте</a:t>
            </a:r>
            <a:r>
              <a:rPr lang="ru-RU" dirty="0" smtClean="0"/>
              <a:t>»( 265 записей)ежедневно идет информациях о делах и событиях в РВО</a:t>
            </a:r>
            <a:endParaRPr dirty="0">
              <a:solidFill>
                <a:srgbClr val="4EAA29"/>
              </a:solidFill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49865" y="353668"/>
            <a:ext cx="128240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Journal Sans New"/>
                <a:cs typeface="Journal Sans New"/>
              </a:rPr>
              <a:t>9</a:t>
            </a:r>
            <a:endParaRPr dirty="0">
              <a:solidFill>
                <a:schemeClr val="bg1"/>
              </a:solidFill>
              <a:latin typeface="Journal Sans New"/>
              <a:cs typeface="Journal Sans New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175239" y="1161538"/>
            <a:ext cx="87203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96"/>
          <p:cNvSpPr/>
          <p:nvPr/>
        </p:nvSpPr>
        <p:spPr>
          <a:xfrm>
            <a:off x="514013" y="1511248"/>
            <a:ext cx="594761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dirty="0"/>
              <a:t>«</a:t>
            </a:r>
            <a:r>
              <a:rPr lang="ru-RU" b="1" i="1" dirty="0"/>
              <a:t>Обновление содержания</a:t>
            </a:r>
            <a:r>
              <a:rPr lang="ru-RU" i="1" dirty="0"/>
              <a:t> дополнительного образования в соответствии с интересами семей, потребностями семьи и общества</a:t>
            </a:r>
            <a:r>
              <a:rPr lang="ru-RU" dirty="0"/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013" y="2792631"/>
            <a:ext cx="68011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i="1" dirty="0" smtClean="0"/>
              <a:t>…</a:t>
            </a:r>
            <a:r>
              <a:rPr lang="ru-RU" i="1" dirty="0" smtClean="0"/>
              <a:t> «Таким </a:t>
            </a:r>
            <a:r>
              <a:rPr lang="ru-RU" i="1" dirty="0"/>
              <a:t>образом, сфера дополнительного образования детей создает особые возможности для развития образования в целом, в том числе для расширения доступа к глобальным знаниям и информации, опережающего обновления его содержания в соответствии с задачами перспективного развития </a:t>
            </a:r>
            <a:r>
              <a:rPr lang="ru-RU" i="1" dirty="0" smtClean="0"/>
              <a:t>страны»</a:t>
            </a:r>
            <a:endParaRPr lang="ru-RU" i="1" dirty="0"/>
          </a:p>
        </p:txBody>
      </p:sp>
      <p:sp>
        <p:nvSpPr>
          <p:cNvPr id="11" name="Shape 101"/>
          <p:cNvSpPr/>
          <p:nvPr/>
        </p:nvSpPr>
        <p:spPr>
          <a:xfrm>
            <a:off x="1168459" y="2515632"/>
            <a:ext cx="258243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51B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Проблемы и состояние: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1067"/>
          <a:stretch>
            <a:fillRect/>
          </a:stretch>
        </p:blipFill>
        <p:spPr bwMode="auto">
          <a:xfrm>
            <a:off x="-377606" y="725424"/>
            <a:ext cx="7934106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882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413B9F-B80C-4CA9-A7B7-C1945373E7D2}"/>
</file>

<file path=customXml/itemProps2.xml><?xml version="1.0" encoding="utf-8"?>
<ds:datastoreItem xmlns:ds="http://schemas.openxmlformats.org/officeDocument/2006/customXml" ds:itemID="{A6E07E4C-938D-472C-8E13-DD55A13F3F75}"/>
</file>

<file path=customXml/itemProps3.xml><?xml version="1.0" encoding="utf-8"?>
<ds:datastoreItem xmlns:ds="http://schemas.openxmlformats.org/officeDocument/2006/customXml" ds:itemID="{C38B52BE-9FD3-4056-BBB5-89E7F8B90C4D}"/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421</Words>
  <Application>Microsoft Office PowerPoint</Application>
  <PresentationFormat>Произвольный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блок</dc:title>
  <dc:creator>Наталья</dc:creator>
  <cp:lastModifiedBy>Shashkina</cp:lastModifiedBy>
  <cp:revision>73</cp:revision>
  <dcterms:modified xsi:type="dcterms:W3CDTF">2019-08-21T06:53:51Z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