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дополнительных образовательных программ, которые включены в систему ПФДОД на 1.09.2019 г.</a:t>
            </a:r>
          </a:p>
        </c:rich>
      </c:tx>
      <c:layout>
        <c:manualLayout>
          <c:xMode val="edge"/>
          <c:yMode val="edge"/>
          <c:x val="0.1000964613991326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99972075787655E-2"/>
          <c:y val="0.38446576923551706"/>
          <c:w val="0.81258385640967901"/>
          <c:h val="0.5215878791245417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/>
                      <a:t>включены в ПФДОД
32%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Лист1!$P$3:$P$4</c:f>
              <c:strCache>
                <c:ptCount val="2"/>
                <c:pt idx="0">
                  <c:v>всего программ</c:v>
                </c:pt>
                <c:pt idx="1">
                  <c:v>включены в ПФДОД</c:v>
                </c:pt>
              </c:strCache>
            </c:strRef>
          </c:cat>
          <c:val>
            <c:numRef>
              <c:f>Лист1!$Q$3:$Q$4</c:f>
              <c:numCache>
                <c:formatCode>General</c:formatCode>
                <c:ptCount val="2"/>
                <c:pt idx="0">
                  <c:v>180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вошедшие в систему ПФДОД из числа имеющих лицензию на ДО  на 1.09.</a:t>
            </a:r>
            <a:r>
              <a:rPr lang="ru-RU" sz="11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</a:t>
            </a:r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166666666666663E-2"/>
          <c:y val="0.36575787401574805"/>
          <c:w val="0.81388888888888888"/>
          <c:h val="0.63424212598425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37"/>
          </c:dPt>
          <c:dLbls>
            <c:dLbl>
              <c:idx val="0"/>
              <c:delete val="1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Лист1!$Q$7:$Q$8</c:f>
              <c:strCache>
                <c:ptCount val="2"/>
                <c:pt idx="0">
                  <c:v>образовательные учреждения</c:v>
                </c:pt>
                <c:pt idx="1">
                  <c:v>в ПФДОД</c:v>
                </c:pt>
              </c:strCache>
            </c:strRef>
          </c:cat>
          <c:val>
            <c:numRef>
              <c:f>Лист1!$R$7:$R$8</c:f>
              <c:numCache>
                <c:formatCode>General</c:formatCode>
                <c:ptCount val="2"/>
                <c:pt idx="0">
                  <c:v>19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9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9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1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5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9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8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5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881B-A78D-4156-8465-F5246AC058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343A-2870-4B00-BDB3-3F82C4A88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3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redu.ru/opornyi_zen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37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системы дополнительного образования детей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Костромского муниципального района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9609" y="5038067"/>
            <a:ext cx="44849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Гудас Инесса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Узаировна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ДО «Дом творчества Костромского муниципального района»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spkrk.ru/images/m7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" y="34925"/>
            <a:ext cx="8825899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581128"/>
            <a:ext cx="3850557" cy="157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662078"/>
            <a:ext cx="792089" cy="9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970832"/>
              </p:ext>
            </p:extLst>
          </p:nvPr>
        </p:nvGraphicFramePr>
        <p:xfrm>
          <a:off x="323528" y="790735"/>
          <a:ext cx="5688632" cy="578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705"/>
                <a:gridCol w="3814927"/>
              </a:tblGrid>
              <a:tr h="722319">
                <a:tc>
                  <a:txBody>
                    <a:bodyPr/>
                    <a:lstStyle/>
                    <a:p>
                      <a:r>
                        <a:rPr lang="ru-RU" dirty="0" smtClean="0"/>
                        <a:t>До 2019</a:t>
                      </a:r>
                      <a:r>
                        <a:rPr lang="ru-RU" baseline="0" dirty="0" smtClean="0"/>
                        <a:t>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г. </a:t>
                      </a:r>
                      <a:endParaRPr lang="ru-RU" dirty="0"/>
                    </a:p>
                  </a:txBody>
                  <a:tcPr/>
                </a:tc>
              </a:tr>
              <a:tr h="5024689">
                <a:tc>
                  <a:txBody>
                    <a:bodyPr/>
                    <a:lstStyle/>
                    <a:p>
                      <a:pPr marL="0" indent="355600" algn="just">
                        <a:buFontTx/>
                        <a:buChar char="-"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355600" algn="l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единой системы учета предоставления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 дополнительного образования населению, проживающему  на территории Костромского муниципального района. </a:t>
                      </a:r>
                    </a:p>
                    <a:p>
                      <a:pPr marL="0" indent="355600" algn="just">
                        <a:buFontTx/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355600" algn="l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отдельных учреждений,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которые предоставляют услуги ДО, в том числе на платной основе.</a:t>
                      </a:r>
                    </a:p>
                    <a:p>
                      <a:pPr marL="0" indent="355600" algn="just">
                        <a:buFontTx/>
                        <a:buChar char="-"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355600" algn="just">
                        <a:buFontTx/>
                        <a:buChar char="-"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just">
                        <a:buFontTx/>
                        <a:buChar char="-"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355600" algn="just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муниципальная межведомственная рабочая группа;</a:t>
                      </a:r>
                    </a:p>
                    <a:p>
                      <a:pPr marL="0" indent="355600" algn="just">
                        <a:buFontTx/>
                        <a:buChar char="-"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355600" algn="just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 муниципальный опорный центр, который ведет реестры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поставщиков и потребителей услуг дополнительного образования на территории Костромского муниципального района;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Утверждены нормативно-правовые акты по внедрению системы персонифицированного финансирования дополнительного образования в муниципальных образованиях Костромской области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 сайт муниципального опорного центра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https://kredu.ru/opornyi_zentr/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Char char="-"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Продолжается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информационная кампания среди потребителей образовательных услуг о введении системы персонифицированного финансирования.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4462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системы дополнительного образования детей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Костромского муниципального района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6032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664296" cy="54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671018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лидирующие позиции по исполнению шагов «Дорожной Карты» в регионе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8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462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системы дополнительного образования детей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Костромского муниципального района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2" y="124872"/>
            <a:ext cx="504056" cy="63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7" b="3398"/>
          <a:stretch/>
        </p:blipFill>
        <p:spPr bwMode="auto">
          <a:xfrm>
            <a:off x="2136454" y="3963771"/>
            <a:ext cx="4853057" cy="29216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513570"/>
              </p:ext>
            </p:extLst>
          </p:nvPr>
        </p:nvGraphicFramePr>
        <p:xfrm>
          <a:off x="4788024" y="908720"/>
          <a:ext cx="43559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671766"/>
              </p:ext>
            </p:extLst>
          </p:nvPr>
        </p:nvGraphicFramePr>
        <p:xfrm>
          <a:off x="-180528" y="836712"/>
          <a:ext cx="49320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36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462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системы дополнительного образования детей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Костромского муниципального района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2" y="124872"/>
            <a:ext cx="504056" cy="63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3692"/>
            <a:ext cx="7972160" cy="59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8540" y="836712"/>
            <a:ext cx="7985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«Вопросы внедрения персонифицированного финансирования в систему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Костромского муниципального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968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462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системы дополнительного образования детей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Костромского муниципального района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2" y="124872"/>
            <a:ext cx="504056" cy="63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6033" y="1080755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ПФДОД:</a:t>
            </a:r>
          </a:p>
          <a:p>
            <a:pPr lvl="0"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управления процессом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в Интернет родителей и детей, проживающих на территории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убедить родителей создать личный кабинет, занести данные свои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 продолжать работать на сайте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межмуницпальные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межбюджетные отношения ограничивают свободу выбора детей и родителей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видятся и с наступлением нового финансового года: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обновление правовой базы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(ряд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постановлений!)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бюджетные 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номинала сертификата и, как следствие, отток потребителя услуг (конкурентная среда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8347" y="970054"/>
            <a:ext cx="4572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ПУТИ РЕШЕНИЯ проблем: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	</a:t>
            </a:r>
          </a:p>
          <a:p>
            <a:pPr algn="ctr"/>
            <a:endParaRPr lang="ru-RU" sz="1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ряд обучающих мероприятий для педагогов и ответственных за работу в Навигаторе дополнительного образования. Создан приказ о назначении ответственных в каждом образовательном учреждении за прием заявлений и выдачу сертификатов на местах.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образовательных учреждениях созданы условия для оказания консультативной помощи родителей при работе в Навигаторе,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родительских собраний, а также в индивидуальном порядке проходят беседы педагога с родителями о значимости включения ребенка в систему персонифицированного учета, демонстрация достижений педагога и обучающихся, с целью привлечения обучения в объединении. </a:t>
            </a:r>
          </a:p>
          <a:p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учреждениях муниципалитета выбор направленностей может быть ограничен, и тогда с помощью навигатора родитель подбирает интересующее его объединение в учреждениях, которые находятся в территориальной доступности.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избежание конкуренции с городом в Костромском муниципальном районе идет работа по укреплению и дальнейшему развитию сетевого взаимодействия.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3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66383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59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6D3506-04A9-42AF-9B19-BA2475FA54B8}"/>
</file>

<file path=customXml/itemProps2.xml><?xml version="1.0" encoding="utf-8"?>
<ds:datastoreItem xmlns:ds="http://schemas.openxmlformats.org/officeDocument/2006/customXml" ds:itemID="{67DAE849-9FC8-4F32-9923-9DF801DF0A4C}"/>
</file>

<file path=customXml/itemProps3.xml><?xml version="1.0" encoding="utf-8"?>
<ds:datastoreItem xmlns:ds="http://schemas.openxmlformats.org/officeDocument/2006/customXml" ds:itemID="{D8AC13CE-8CC9-4937-8632-6E5C68F05472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317</Words>
  <Application>Microsoft Office PowerPoint</Application>
  <PresentationFormat>Экран (4:3)</PresentationFormat>
  <Paragraphs>62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Обновление системы дополнительного образования детей  Костромского муниципального района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системы дополнительного образования детей Костромского муниципального района</dc:title>
  <dc:creator>Vinogradova Lubov</dc:creator>
  <cp:lastModifiedBy>Windows User</cp:lastModifiedBy>
  <cp:revision>15</cp:revision>
  <dcterms:created xsi:type="dcterms:W3CDTF">2019-08-20T09:54:25Z</dcterms:created>
  <dcterms:modified xsi:type="dcterms:W3CDTF">2019-08-21T06:18:27Z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