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7" r:id="rId4"/>
    <p:sldId id="268" r:id="rId5"/>
    <p:sldId id="261" r:id="rId6"/>
    <p:sldId id="270" r:id="rId7"/>
    <p:sldId id="269" r:id="rId8"/>
    <p:sldId id="259" r:id="rId9"/>
    <p:sldId id="271" r:id="rId10"/>
    <p:sldId id="272" r:id="rId11"/>
    <p:sldId id="273" r:id="rId12"/>
    <p:sldId id="274" r:id="rId13"/>
    <p:sldId id="275" r:id="rId14"/>
    <p:sldId id="262" r:id="rId15"/>
    <p:sldId id="276" r:id="rId16"/>
    <p:sldId id="277" r:id="rId17"/>
    <p:sldId id="280" r:id="rId18"/>
    <p:sldId id="281" r:id="rId19"/>
    <p:sldId id="278" r:id="rId20"/>
    <p:sldId id="279" r:id="rId21"/>
    <p:sldId id="282" r:id="rId22"/>
    <p:sldId id="283" r:id="rId23"/>
    <p:sldId id="263" r:id="rId24"/>
    <p:sldId id="265" r:id="rId25"/>
    <p:sldId id="264" r:id="rId26"/>
    <p:sldId id="266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FB070-19CE-4B74-9211-330EBCF7BA8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2DDB7-0420-4550-A5C0-E25DA712077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творить</a:t>
          </a:r>
          <a:endParaRPr lang="ru-RU" sz="4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3D1AF5-697C-4216-BBCE-1BF438FB3C25}" type="parTrans" cxnId="{E3F5DFE0-EA7A-4979-96FB-4A1DEE30A2FF}">
      <dgm:prSet/>
      <dgm:spPr/>
      <dgm:t>
        <a:bodyPr/>
        <a:lstStyle/>
        <a:p>
          <a:endParaRPr lang="ru-RU"/>
        </a:p>
      </dgm:t>
    </dgm:pt>
    <dgm:pt modelId="{A281851B-EB35-4443-87F4-4CB1C7C3D707}" type="sibTrans" cxnId="{E3F5DFE0-EA7A-4979-96FB-4A1DEE30A2F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7BAA0DD-4443-4B08-BF76-ACDB639B8B9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rgbClr val="0070C0"/>
              </a:solidFill>
            </a:rPr>
            <a:t>познавать</a:t>
          </a:r>
          <a:endParaRPr lang="ru-RU" sz="4400" b="1" dirty="0">
            <a:solidFill>
              <a:srgbClr val="0070C0"/>
            </a:solidFill>
          </a:endParaRPr>
        </a:p>
      </dgm:t>
    </dgm:pt>
    <dgm:pt modelId="{5DD50945-A6BA-4648-BA1C-F3C4157CA527}" type="parTrans" cxnId="{84D1DB2E-768B-4EBA-AB13-091C0F7644EF}">
      <dgm:prSet/>
      <dgm:spPr/>
      <dgm:t>
        <a:bodyPr/>
        <a:lstStyle/>
        <a:p>
          <a:endParaRPr lang="ru-RU"/>
        </a:p>
      </dgm:t>
    </dgm:pt>
    <dgm:pt modelId="{B1E911CD-3401-4978-8E3B-589AAF232672}" type="sibTrans" cxnId="{84D1DB2E-768B-4EBA-AB13-091C0F7644E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D03E20A1-9176-40F5-9801-77DEFCC185C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4400" b="1" dirty="0" smtClean="0">
              <a:solidFill>
                <a:schemeClr val="accent6">
                  <a:lumMod val="50000"/>
                </a:schemeClr>
              </a:solidFill>
            </a:rPr>
            <a:t>чувствовать</a:t>
          </a:r>
          <a:endParaRPr lang="ru-RU" sz="4400" b="1" dirty="0">
            <a:solidFill>
              <a:schemeClr val="accent6">
                <a:lumMod val="50000"/>
              </a:schemeClr>
            </a:solidFill>
          </a:endParaRPr>
        </a:p>
      </dgm:t>
    </dgm:pt>
    <dgm:pt modelId="{9FF15DC4-0F3F-4B24-AD46-CD9ED7F88342}" type="parTrans" cxnId="{E83909DD-6CA9-4F2A-BD06-5B93C55E3102}">
      <dgm:prSet/>
      <dgm:spPr/>
      <dgm:t>
        <a:bodyPr/>
        <a:lstStyle/>
        <a:p>
          <a:endParaRPr lang="ru-RU"/>
        </a:p>
      </dgm:t>
    </dgm:pt>
    <dgm:pt modelId="{6DB1A966-DCE0-417A-A347-7C4A3B4EAAF1}" type="sibTrans" cxnId="{E83909DD-6CA9-4F2A-BD06-5B93C55E3102}">
      <dgm:prSet/>
      <dgm:spPr/>
      <dgm:t>
        <a:bodyPr/>
        <a:lstStyle/>
        <a:p>
          <a:endParaRPr lang="ru-RU"/>
        </a:p>
      </dgm:t>
    </dgm:pt>
    <dgm:pt modelId="{B5C8919C-C9F0-4EE1-AA65-F1C33956D87B}" type="pres">
      <dgm:prSet presAssocID="{902FB070-19CE-4B74-9211-330EBCF7BA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8F74E-0BB5-47E0-AA6B-AAFDB557C68C}" type="pres">
      <dgm:prSet presAssocID="{902FB070-19CE-4B74-9211-330EBCF7BA82}" presName="dummyMaxCanvas" presStyleCnt="0">
        <dgm:presLayoutVars/>
      </dgm:prSet>
      <dgm:spPr/>
    </dgm:pt>
    <dgm:pt modelId="{838D50EC-D552-4C3F-BE78-7A1544477623}" type="pres">
      <dgm:prSet presAssocID="{902FB070-19CE-4B74-9211-330EBCF7BA8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6E90C-27C2-41F2-ACEE-6858BDE0C755}" type="pres">
      <dgm:prSet presAssocID="{902FB070-19CE-4B74-9211-330EBCF7BA8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448B-D1C9-40FA-8448-0B754D59E9B1}" type="pres">
      <dgm:prSet presAssocID="{902FB070-19CE-4B74-9211-330EBCF7BA82}" presName="ThreeNodes_3" presStyleLbl="node1" presStyleIdx="2" presStyleCnt="3" custLinFactNeighborX="-2901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CE14-8F59-4CAB-8270-7E3BB8249D08}" type="pres">
      <dgm:prSet presAssocID="{902FB070-19CE-4B74-9211-330EBCF7BA82}" presName="ThreeConn_1-2" presStyleLbl="fgAccFollowNode1" presStyleIdx="0" presStyleCnt="2" custAng="10800000" custLinFactX="-200000" custLinFactNeighborX="-226848" custLinFactNeighborY="-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4F10-21FE-4A1A-90E4-631E382C8C99}" type="pres">
      <dgm:prSet presAssocID="{902FB070-19CE-4B74-9211-330EBCF7BA82}" presName="ThreeConn_2-3" presStyleLbl="fgAccFollowNode1" presStyleIdx="1" presStyleCnt="2" custAng="10800000" custLinFactX="-124284" custLinFactNeighborX="-200000" custLinFactNeighborY="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8AF7B-AB9B-4B33-A7F6-034AF6373539}" type="pres">
      <dgm:prSet presAssocID="{902FB070-19CE-4B74-9211-330EBCF7BA8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C0625-6FAD-4033-8682-A16B8EAD9E62}" type="pres">
      <dgm:prSet presAssocID="{902FB070-19CE-4B74-9211-330EBCF7BA8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40EF-28C1-4532-9221-A7D5A9B7EA39}" type="pres">
      <dgm:prSet presAssocID="{902FB070-19CE-4B74-9211-330EBCF7BA8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075E9-DF4B-421B-A0B1-9B8554162674}" type="presOf" srcId="{D03E20A1-9176-40F5-9801-77DEFCC185C0}" destId="{A2A240EF-28C1-4532-9221-A7D5A9B7EA39}" srcOrd="1" destOrd="0" presId="urn:microsoft.com/office/officeart/2005/8/layout/vProcess5"/>
    <dgm:cxn modelId="{E776CD97-7833-48C1-A65C-7B3FACEDE8CA}" type="presOf" srcId="{A281851B-EB35-4443-87F4-4CB1C7C3D707}" destId="{6EEBCE14-8F59-4CAB-8270-7E3BB8249D08}" srcOrd="0" destOrd="0" presId="urn:microsoft.com/office/officeart/2005/8/layout/vProcess5"/>
    <dgm:cxn modelId="{A32DC7A9-9FF1-40C1-9798-4F8AF01A20B2}" type="presOf" srcId="{B1E911CD-3401-4978-8E3B-589AAF232672}" destId="{C14F4F10-21FE-4A1A-90E4-631E382C8C99}" srcOrd="0" destOrd="0" presId="urn:microsoft.com/office/officeart/2005/8/layout/vProcess5"/>
    <dgm:cxn modelId="{1DB82E27-6311-45A6-847C-3D25C1459011}" type="presOf" srcId="{0B52DDB7-0420-4550-A5C0-E25DA712077D}" destId="{E7A8AF7B-AB9B-4B33-A7F6-034AF6373539}" srcOrd="1" destOrd="0" presId="urn:microsoft.com/office/officeart/2005/8/layout/vProcess5"/>
    <dgm:cxn modelId="{2ECD33B2-80B7-4FAA-B9AA-25CC05A22EB4}" type="presOf" srcId="{0B52DDB7-0420-4550-A5C0-E25DA712077D}" destId="{838D50EC-D552-4C3F-BE78-7A1544477623}" srcOrd="0" destOrd="0" presId="urn:microsoft.com/office/officeart/2005/8/layout/vProcess5"/>
    <dgm:cxn modelId="{77C40F42-73BD-40F2-B72A-F4AFE44DF655}" type="presOf" srcId="{A7BAA0DD-4443-4B08-BF76-ACDB639B8B9F}" destId="{1F8C0625-6FAD-4033-8682-A16B8EAD9E62}" srcOrd="1" destOrd="0" presId="urn:microsoft.com/office/officeart/2005/8/layout/vProcess5"/>
    <dgm:cxn modelId="{84D1DB2E-768B-4EBA-AB13-091C0F7644EF}" srcId="{902FB070-19CE-4B74-9211-330EBCF7BA82}" destId="{A7BAA0DD-4443-4B08-BF76-ACDB639B8B9F}" srcOrd="1" destOrd="0" parTransId="{5DD50945-A6BA-4648-BA1C-F3C4157CA527}" sibTransId="{B1E911CD-3401-4978-8E3B-589AAF232672}"/>
    <dgm:cxn modelId="{E3F5DFE0-EA7A-4979-96FB-4A1DEE30A2FF}" srcId="{902FB070-19CE-4B74-9211-330EBCF7BA82}" destId="{0B52DDB7-0420-4550-A5C0-E25DA712077D}" srcOrd="0" destOrd="0" parTransId="{013D1AF5-697C-4216-BBCE-1BF438FB3C25}" sibTransId="{A281851B-EB35-4443-87F4-4CB1C7C3D707}"/>
    <dgm:cxn modelId="{0D2867FC-CC7D-4653-AF05-30FD165DDDA8}" type="presOf" srcId="{A7BAA0DD-4443-4B08-BF76-ACDB639B8B9F}" destId="{3286E90C-27C2-41F2-ACEE-6858BDE0C755}" srcOrd="0" destOrd="0" presId="urn:microsoft.com/office/officeart/2005/8/layout/vProcess5"/>
    <dgm:cxn modelId="{E83909DD-6CA9-4F2A-BD06-5B93C55E3102}" srcId="{902FB070-19CE-4B74-9211-330EBCF7BA82}" destId="{D03E20A1-9176-40F5-9801-77DEFCC185C0}" srcOrd="2" destOrd="0" parTransId="{9FF15DC4-0F3F-4B24-AD46-CD9ED7F88342}" sibTransId="{6DB1A966-DCE0-417A-A347-7C4A3B4EAAF1}"/>
    <dgm:cxn modelId="{DDC6907F-8825-4F32-B545-D81168D3FD32}" type="presOf" srcId="{902FB070-19CE-4B74-9211-330EBCF7BA82}" destId="{B5C8919C-C9F0-4EE1-AA65-F1C33956D87B}" srcOrd="0" destOrd="0" presId="urn:microsoft.com/office/officeart/2005/8/layout/vProcess5"/>
    <dgm:cxn modelId="{4119C7B7-BCA4-49AB-9D77-2F7F9E8A7063}" type="presOf" srcId="{D03E20A1-9176-40F5-9801-77DEFCC185C0}" destId="{EE34448B-D1C9-40FA-8448-0B754D59E9B1}" srcOrd="0" destOrd="0" presId="urn:microsoft.com/office/officeart/2005/8/layout/vProcess5"/>
    <dgm:cxn modelId="{76A76897-2898-4ED1-917D-C54AEE81CCEC}" type="presParOf" srcId="{B5C8919C-C9F0-4EE1-AA65-F1C33956D87B}" destId="{1A18F74E-0BB5-47E0-AA6B-AAFDB557C68C}" srcOrd="0" destOrd="0" presId="urn:microsoft.com/office/officeart/2005/8/layout/vProcess5"/>
    <dgm:cxn modelId="{84D1DEBA-AE6B-48EE-88A7-3E58C58647B9}" type="presParOf" srcId="{B5C8919C-C9F0-4EE1-AA65-F1C33956D87B}" destId="{838D50EC-D552-4C3F-BE78-7A1544477623}" srcOrd="1" destOrd="0" presId="urn:microsoft.com/office/officeart/2005/8/layout/vProcess5"/>
    <dgm:cxn modelId="{DE99BDA3-C870-4054-A487-F28FF39A2B77}" type="presParOf" srcId="{B5C8919C-C9F0-4EE1-AA65-F1C33956D87B}" destId="{3286E90C-27C2-41F2-ACEE-6858BDE0C755}" srcOrd="2" destOrd="0" presId="urn:microsoft.com/office/officeart/2005/8/layout/vProcess5"/>
    <dgm:cxn modelId="{79030526-7FEF-4960-AEEB-79968EED1977}" type="presParOf" srcId="{B5C8919C-C9F0-4EE1-AA65-F1C33956D87B}" destId="{EE34448B-D1C9-40FA-8448-0B754D59E9B1}" srcOrd="3" destOrd="0" presId="urn:microsoft.com/office/officeart/2005/8/layout/vProcess5"/>
    <dgm:cxn modelId="{7D8B40AE-CEA1-4F46-B223-3AB7C7BCD79D}" type="presParOf" srcId="{B5C8919C-C9F0-4EE1-AA65-F1C33956D87B}" destId="{6EEBCE14-8F59-4CAB-8270-7E3BB8249D08}" srcOrd="4" destOrd="0" presId="urn:microsoft.com/office/officeart/2005/8/layout/vProcess5"/>
    <dgm:cxn modelId="{3E5ED7CF-F9C3-48B4-815C-D89D3DEAB564}" type="presParOf" srcId="{B5C8919C-C9F0-4EE1-AA65-F1C33956D87B}" destId="{C14F4F10-21FE-4A1A-90E4-631E382C8C99}" srcOrd="5" destOrd="0" presId="urn:microsoft.com/office/officeart/2005/8/layout/vProcess5"/>
    <dgm:cxn modelId="{EBE692F6-BDCD-4B0A-A5AC-0155ECE801DD}" type="presParOf" srcId="{B5C8919C-C9F0-4EE1-AA65-F1C33956D87B}" destId="{E7A8AF7B-AB9B-4B33-A7F6-034AF6373539}" srcOrd="6" destOrd="0" presId="urn:microsoft.com/office/officeart/2005/8/layout/vProcess5"/>
    <dgm:cxn modelId="{19004AF8-4C92-4C9C-A45F-A465C58D20F8}" type="presParOf" srcId="{B5C8919C-C9F0-4EE1-AA65-F1C33956D87B}" destId="{1F8C0625-6FAD-4033-8682-A16B8EAD9E62}" srcOrd="7" destOrd="0" presId="urn:microsoft.com/office/officeart/2005/8/layout/vProcess5"/>
    <dgm:cxn modelId="{D610414E-3CB6-4F57-B5F7-0799080BDDC0}" type="presParOf" srcId="{B5C8919C-C9F0-4EE1-AA65-F1C33956D87B}" destId="{A2A240EF-28C1-4532-9221-A7D5A9B7EA39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5184-8130-46B9-A5E8-799C76A21C0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7F45-B08B-48C0-AEED-61408EA6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9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DB1F-ADF6-4DB5-A9C6-FA1A9D6CA8D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BAB9-447B-442C-92F6-228D63A0E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r\Desktop\Новая папка\aab anal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5" y="3000372"/>
            <a:ext cx="337706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71670" y="785794"/>
            <a:ext cx="6786610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ОГБОУ ДПО «Костромской областной институт развития образования»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1785926"/>
            <a:ext cx="4357718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«Техническое конструирование – тип детского конструирования»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000240"/>
            <a:ext cx="66437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Методические рекомендации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885" y="363557"/>
            <a:ext cx="8254651" cy="126482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67836" y="576198"/>
            <a:ext cx="594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 строительного материала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004" y="2004164"/>
            <a:ext cx="8170481" cy="4572000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является наиболее доступным и лёгким видом конструирования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детей дошкольного возраста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Рисунок 10" descr="k,MzMyNTM5NzksMTMwOTk1,f,step7696.jpg"/>
          <p:cNvPicPr>
            <a:picLocks noChangeAspect="1"/>
          </p:cNvPicPr>
          <p:nvPr/>
        </p:nvPicPr>
        <p:blipFill>
          <a:blip r:embed="rId3"/>
          <a:srcRect t="5907"/>
          <a:stretch>
            <a:fillRect/>
          </a:stretch>
        </p:blipFill>
        <p:spPr>
          <a:xfrm>
            <a:off x="5010411" y="3469710"/>
            <a:ext cx="3369501" cy="289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N1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14" y="3507285"/>
            <a:ext cx="3632548" cy="284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6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49" y="150312"/>
            <a:ext cx="1954061" cy="191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885" y="363557"/>
            <a:ext cx="8254651" cy="126482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67836" y="576198"/>
            <a:ext cx="594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 деталей конструктора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004" y="2004164"/>
            <a:ext cx="8170481" cy="4572000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5" name="Рисунок 14" descr="600-98785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51" y="4430510"/>
            <a:ext cx="3986487" cy="1970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12776710.rkzlbwm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8246">
            <a:off x="927915" y="348585"/>
            <a:ext cx="2367419" cy="1423321"/>
          </a:xfrm>
          <a:prstGeom prst="rect">
            <a:avLst/>
          </a:prstGeom>
        </p:spPr>
      </p:pic>
      <p:pic>
        <p:nvPicPr>
          <p:cNvPr id="17" name="Рисунок 16" descr="55072-8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75" y="4121061"/>
            <a:ext cx="3674300" cy="2420655"/>
          </a:xfrm>
          <a:prstGeom prst="rect">
            <a:avLst/>
          </a:prstGeom>
        </p:spPr>
      </p:pic>
      <p:pic>
        <p:nvPicPr>
          <p:cNvPr id="18" name="Рисунок 17" descr="020743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792" y="2293327"/>
            <a:ext cx="3782862" cy="1761029"/>
          </a:xfrm>
          <a:prstGeom prst="rect">
            <a:avLst/>
          </a:prstGeom>
        </p:spPr>
      </p:pic>
      <p:pic>
        <p:nvPicPr>
          <p:cNvPr id="19" name="Рисунок 18" descr="1283843453_32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30" y="2102284"/>
            <a:ext cx="2455101" cy="20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4705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из крупногабаритных модулей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3" name="Рисунок 12" descr="razvitie-s-konstruktorom-460x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1" y="1861889"/>
            <a:ext cx="3919603" cy="308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290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30" y="2627334"/>
            <a:ext cx="3483280" cy="34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компьютерное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конструирование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2242159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406" y="608398"/>
            <a:ext cx="3169086" cy="2009541"/>
          </a:xfrm>
          <a:prstGeom prst="rect">
            <a:avLst/>
          </a:prstGeom>
        </p:spPr>
      </p:pic>
      <p:pic>
        <p:nvPicPr>
          <p:cNvPr id="11" name="Рисунок 10" descr="tes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78" y="2627705"/>
            <a:ext cx="5089481" cy="35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5984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Формы организации обучения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детей дошкольного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возраста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конструированию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раздел.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r\Desktop\Новая папка\hello_html_m7448a9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05" y="3857628"/>
            <a:ext cx="253560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899" y="338203"/>
            <a:ext cx="8421001" cy="124007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8099" y="447052"/>
            <a:ext cx="844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Формы организации обучения детей конструктивной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703540"/>
            <a:ext cx="8383423" cy="465319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>
                <a:solidFill>
                  <a:srgbClr val="7030A0"/>
                </a:solidFill>
              </a:rPr>
              <a:t>Конструирование по образцу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по условиям</a:t>
            </a:r>
          </a:p>
          <a:p>
            <a:pPr marL="342900" indent="-342900" algn="r">
              <a:buFont typeface="+mj-lt"/>
              <a:buAutoNum type="arabicParenR"/>
            </a:pPr>
            <a:r>
              <a:rPr lang="ru-RU" sz="2400" b="1" dirty="0" smtClean="0">
                <a:solidFill>
                  <a:srgbClr val="C00000"/>
                </a:solidFill>
              </a:rPr>
              <a:t>Конструирование по замыслу</a:t>
            </a:r>
          </a:p>
          <a:p>
            <a:pPr marL="342900" indent="-342900" algn="r">
              <a:buFont typeface="+mj-lt"/>
              <a:buAutoNum type="arabicParenR"/>
            </a:pPr>
            <a:endParaRPr lang="ru-RU" dirty="0" smtClean="0"/>
          </a:p>
          <a:p>
            <a:pPr marL="342900" indent="-342900" algn="r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197" y="1628383"/>
            <a:ext cx="787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Picture 3" descr="J:\конструирование\b_2000004503_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820" y="3782861"/>
            <a:ext cx="2004164" cy="2417523"/>
          </a:xfrm>
          <a:prstGeom prst="rect">
            <a:avLst/>
          </a:prstGeom>
          <a:noFill/>
        </p:spPr>
      </p:pic>
      <p:pic>
        <p:nvPicPr>
          <p:cNvPr id="2052" name="Picture 4" descr="J:\конструирование\259704a804c6d94861f870480d736418.jpg.jpg"/>
          <p:cNvPicPr>
            <a:picLocks noChangeAspect="1" noChangeArrowheads="1"/>
          </p:cNvPicPr>
          <p:nvPr/>
        </p:nvPicPr>
        <p:blipFill>
          <a:blip r:embed="rId4"/>
          <a:srcRect l="2525" t="2345" r="12257"/>
          <a:stretch>
            <a:fillRect/>
          </a:stretch>
        </p:blipFill>
        <p:spPr bwMode="auto">
          <a:xfrm>
            <a:off x="363255" y="2853724"/>
            <a:ext cx="2718148" cy="2306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4" name="Picture 6" descr="J:\конструирование\279_0139.jpg"/>
          <p:cNvPicPr>
            <a:picLocks noChangeAspect="1" noChangeArrowheads="1"/>
          </p:cNvPicPr>
          <p:nvPr/>
        </p:nvPicPr>
        <p:blipFill>
          <a:blip r:embed="rId5"/>
          <a:srcRect l="9890" t="10661" r="3973"/>
          <a:stretch>
            <a:fillRect/>
          </a:stretch>
        </p:blipFill>
        <p:spPr bwMode="auto">
          <a:xfrm>
            <a:off x="5586608" y="4153509"/>
            <a:ext cx="3156559" cy="23286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образцу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4" name="Рисунок 13" descr="51761_html_12e4de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14" y="2768252"/>
            <a:ext cx="5649238" cy="3482236"/>
          </a:xfrm>
          <a:prstGeom prst="rect">
            <a:avLst/>
          </a:prstGeom>
        </p:spPr>
      </p:pic>
      <p:pic>
        <p:nvPicPr>
          <p:cNvPr id="15" name="Рисунок 14" descr="1356897520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75" y="288098"/>
            <a:ext cx="2553292" cy="221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модели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" name="Рисунок 9" descr="51761_html_mce7dd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79" y="2818357"/>
            <a:ext cx="5799551" cy="2567836"/>
          </a:xfrm>
          <a:prstGeom prst="rect">
            <a:avLst/>
          </a:prstGeom>
        </p:spPr>
      </p:pic>
      <p:pic>
        <p:nvPicPr>
          <p:cNvPr id="12" name="Рисунок 11" descr="44653_html_m6bae2df1.jpg"/>
          <p:cNvPicPr>
            <a:picLocks noChangeAspect="1"/>
          </p:cNvPicPr>
          <p:nvPr/>
        </p:nvPicPr>
        <p:blipFill>
          <a:blip r:embed="rId4"/>
          <a:srcRect t="21998" b="27850"/>
          <a:stretch>
            <a:fillRect/>
          </a:stretch>
        </p:blipFill>
        <p:spPr>
          <a:xfrm>
            <a:off x="620734" y="440362"/>
            <a:ext cx="3324965" cy="125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801666" y="300625"/>
            <a:ext cx="2730674" cy="170353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51562" y="250521"/>
            <a:ext cx="2780778" cy="170354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3879" y="538620"/>
            <a:ext cx="786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конструирование по простейшим чертежам и наглядным схемам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054268"/>
            <a:ext cx="7907434" cy="428993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C:\Users\Userr\Desktop\15638_html_730480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71" y="3920645"/>
            <a:ext cx="3708374" cy="22421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C:\Users\Userr\Desktop\1504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67" y="2214214"/>
            <a:ext cx="3732755" cy="2395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условиям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1" name="Рисунок 10" descr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52" y="2431771"/>
            <a:ext cx="5469267" cy="3680929"/>
          </a:xfrm>
          <a:prstGeom prst="rect">
            <a:avLst/>
          </a:prstGeom>
        </p:spPr>
      </p:pic>
      <p:pic>
        <p:nvPicPr>
          <p:cNvPr id="13" name="Рисунок 12" descr="konstruktor_tsvetnoy_26_detaley_00048516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927" y="300625"/>
            <a:ext cx="1741118" cy="174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3108" y="1785926"/>
            <a:ext cx="6643734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2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Методические рекомендации посвящены </a:t>
            </a:r>
          </a:p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проблеме развития детского конструирования  как деятельности,  в процессе которой развивается и сам ребенок. Особое внимание уделяется одному из типов  конструирования </a:t>
            </a:r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– техническому конструированию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. Рассматриваются разные </a:t>
            </a:r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виды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 технического  конструирования, а также </a:t>
            </a:r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формы организации обучения 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конструированию: конструирование </a:t>
            </a:r>
            <a:r>
              <a:rPr lang="ru-RU" sz="2200" i="1" dirty="0">
                <a:solidFill>
                  <a:srgbClr val="C00000"/>
                </a:solidFill>
                <a:latin typeface="Cambria" pitchFamily="18" charset="0"/>
              </a:rPr>
              <a:t>по образцу; 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конструирование </a:t>
            </a:r>
            <a:r>
              <a:rPr lang="ru-RU" sz="2200" i="1" dirty="0">
                <a:solidFill>
                  <a:srgbClr val="C00000"/>
                </a:solidFill>
                <a:latin typeface="Cambria" pitchFamily="18" charset="0"/>
              </a:rPr>
              <a:t>по условиям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;</a:t>
            </a:r>
          </a:p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200" i="1" dirty="0">
                <a:solidFill>
                  <a:srgbClr val="C00000"/>
                </a:solidFill>
                <a:latin typeface="Cambria" pitchFamily="18" charset="0"/>
              </a:rPr>
              <a:t>конструирование по </a:t>
            </a:r>
            <a:r>
              <a:rPr lang="ru-RU" sz="2200" i="1" dirty="0" smtClean="0">
                <a:solidFill>
                  <a:srgbClr val="C00000"/>
                </a:solidFill>
                <a:latin typeface="Cambria" pitchFamily="18" charset="0"/>
              </a:rPr>
              <a:t>замыслу.</a:t>
            </a: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r\Desktop\Новая папка\1281754168_toy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3929066"/>
            <a:ext cx="2568123" cy="26353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857232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Методические рекомендации предназначены для воспитателей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замыслу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" name="Рисунок 9" descr="956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1" y="325676"/>
            <a:ext cx="2655257" cy="1856449"/>
          </a:xfrm>
          <a:prstGeom prst="rect">
            <a:avLst/>
          </a:prstGeom>
        </p:spPr>
      </p:pic>
      <p:pic>
        <p:nvPicPr>
          <p:cNvPr id="12" name="Рисунок 11" descr="ed6f94cb3c384d5dede1d387220c23b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91" y="2519974"/>
            <a:ext cx="5411244" cy="35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теме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1" name="Рисунок 10" descr="138332_html_m50b0bc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78" y="334774"/>
            <a:ext cx="2956143" cy="22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8f5050aa2444695275580ba8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513" y="2791170"/>
            <a:ext cx="5328962" cy="34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Каркасное конструирование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" name="Рисунок 9" descr="51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31" y="2480153"/>
            <a:ext cx="3585576" cy="373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01b1d9f-d4e1-11e2-9251-0015179e3e77.jpeg"/>
          <p:cNvPicPr>
            <a:picLocks noChangeAspect="1"/>
          </p:cNvPicPr>
          <p:nvPr/>
        </p:nvPicPr>
        <p:blipFill>
          <a:blip r:embed="rId4"/>
          <a:srcRect l="22533"/>
          <a:stretch>
            <a:fillRect/>
          </a:stretch>
        </p:blipFill>
        <p:spPr>
          <a:xfrm>
            <a:off x="1114816" y="447805"/>
            <a:ext cx="2368462" cy="305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5984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Основные приемы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обучения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конструированию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раздел.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83" name="Picture 3" descr="C:\Users\Userr\Desktop\0_4c56c_8ed57fe9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384350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5984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Способы поддержки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детской </a:t>
            </a:r>
          </a:p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нициативы 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раздел.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531" name="Picture 3" descr="C:\Users\Userr\Desktop\illustration-of-boy-and-girl-toddlers-playing-engineers_134721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219425" cy="233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3108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ctr">
              <a:buAutoNum type="arabicPeriod"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r"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Куцакова  Л.В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 Конструирование                                                и художественный труд в детском саду. –                      М.: «Сфера», 2014 – 240.</a:t>
            </a:r>
          </a:p>
          <a:p>
            <a:pPr marL="457200" indent="-457200" algn="r"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Лыкова И.А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 Конструирование в детском                 саду. М.: «Цветной мир»,  2015 - 144 с.</a:t>
            </a:r>
          </a:p>
          <a:p>
            <a:pPr marL="457200" indent="-457200"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Парамонова Л.А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 Теория и методика                      творческого конструирования в детском </a:t>
            </a:r>
          </a:p>
          <a:p>
            <a:pPr marL="457200" indent="-457200"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саду. - М.: «Академия», 2002.-192 с.</a:t>
            </a:r>
          </a:p>
          <a:p>
            <a:pPr marL="457200" indent="-457200" algn="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 Парамонова Л.А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 Детское творческое конструирование. – М.: «Карапуз», 1999.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Используемая литература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143512"/>
            <a:ext cx="10224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1093639" cy="158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6816" y="1571613"/>
            <a:ext cx="11278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500438"/>
            <a:ext cx="989096" cy="142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143248"/>
            <a:ext cx="928694" cy="13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500306"/>
            <a:ext cx="10148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357422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Значение конструирования в развитии </a:t>
            </a:r>
          </a:p>
          <a:p>
            <a:pPr marL="457200" indent="-457200"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детей дошкольного возраста.</a:t>
            </a:r>
          </a:p>
          <a:p>
            <a:pPr marL="457200" indent="-457200" algn="ctr">
              <a:buAutoNum type="arabicPeriod" startAt="2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Памятка «Формы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организации обучения детей дошкольного возраста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            техническому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конструированию 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                                    в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разных возрастных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группах».</a:t>
            </a:r>
          </a:p>
          <a:p>
            <a:pPr marL="457200" indent="-457200" algn="ctr">
              <a:buAutoNum type="arabicPeriod" startAt="2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«Содержание конструирования </a:t>
            </a:r>
          </a:p>
          <a:p>
            <a:pPr marL="457200" indent="-457200"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возрастных группах».</a:t>
            </a:r>
            <a:endParaRPr lang="ru-RU" sz="2000" dirty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/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57200" indent="-457200" algn="ctr"/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Приложение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Userr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828167" cy="204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357422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Успехов вам, уважаемые коллеги, и удачи в открытии новых знаний и расширении собственных горизонтов познаний!</a:t>
            </a:r>
          </a:p>
          <a:p>
            <a:pPr algn="ctr"/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algn="r"/>
            <a:r>
              <a:rPr lang="ru-RU" sz="2400" i="1" dirty="0" smtClean="0">
                <a:solidFill>
                  <a:srgbClr val="C00000"/>
                </a:solidFill>
                <a:latin typeface="Cambria" pitchFamily="18" charset="0"/>
              </a:rPr>
              <a:t>С пожеланием, </a:t>
            </a:r>
            <a:r>
              <a:rPr lang="ru-RU" sz="2400" i="1" dirty="0" err="1" smtClean="0">
                <a:solidFill>
                  <a:srgbClr val="C00000"/>
                </a:solidFill>
                <a:latin typeface="Cambria" pitchFamily="18" charset="0"/>
              </a:rPr>
              <a:t>Раева</a:t>
            </a:r>
            <a:r>
              <a:rPr lang="ru-RU" sz="24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algn="r"/>
            <a:r>
              <a:rPr lang="ru-RU" sz="2400" i="1" dirty="0" smtClean="0">
                <a:solidFill>
                  <a:srgbClr val="C00000"/>
                </a:solidFill>
                <a:latin typeface="Cambria" pitchFamily="18" charset="0"/>
              </a:rPr>
              <a:t>Валентина Вячеславовна</a:t>
            </a:r>
            <a:endParaRPr lang="ru-RU" sz="2400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785794"/>
            <a:ext cx="6519668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ОГБОУ ДПО «Костромской областной институт развития образования»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40"/>
            <a:ext cx="8400628" cy="5701002"/>
          </a:xfrm>
          <a:prstGeom prst="teardrop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5754" y="1114814"/>
            <a:ext cx="6889314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 конструирование </a:t>
            </a:r>
            <a:r>
              <a:rPr lang="ru-RU" sz="3600" b="1" dirty="0" smtClean="0">
                <a:solidFill>
                  <a:srgbClr val="C00000"/>
                </a:solidFill>
              </a:rPr>
              <a:t>–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тип детского конструирования.</a:t>
            </a: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Автор-разработчик: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Раева Валентина Вячеславовна,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методист отдела сопровождения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дошкольного образования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J:\конструирование\21389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27" y="3382028"/>
            <a:ext cx="3244241" cy="293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J:\конструирование\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5779" y="325677"/>
            <a:ext cx="1551446" cy="134028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51942" y="5023775"/>
            <a:ext cx="1653435" cy="140148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893512" y="450937"/>
            <a:ext cx="589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ОГБОУ ДПО «Костромской областной институт развития образования»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8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715304" cy="4525963"/>
          </a:xfrm>
        </p:spPr>
        <p:txBody>
          <a:bodyPr/>
          <a:lstStyle/>
          <a:p>
            <a:pPr lvl="0" algn="just"/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«Чем конструирование отличается </a:t>
            </a:r>
            <a:r>
              <a:rPr lang="ru-RU" b="1" i="1" dirty="0" smtClean="0">
                <a:solidFill>
                  <a:srgbClr val="0070C0"/>
                </a:solidFill>
              </a:rPr>
              <a:t>    от </a:t>
            </a:r>
            <a:r>
              <a:rPr lang="ru-RU" b="1" i="1" dirty="0">
                <a:solidFill>
                  <a:srgbClr val="0070C0"/>
                </a:solidFill>
              </a:rPr>
              <a:t>игры?</a:t>
            </a:r>
            <a:endParaRPr lang="ru-RU" b="1" dirty="0">
              <a:solidFill>
                <a:srgbClr val="0070C0"/>
              </a:solidFill>
            </a:endParaRPr>
          </a:p>
          <a:p>
            <a:pPr lvl="0" algn="just"/>
            <a:r>
              <a:rPr lang="ru-RU" b="1" i="1" dirty="0">
                <a:solidFill>
                  <a:srgbClr val="0070C0"/>
                </a:solidFill>
              </a:rPr>
              <a:t> «Целесообразно ли использование термина «строительные игры</a:t>
            </a:r>
            <a:r>
              <a:rPr lang="ru-RU" b="1" i="1" dirty="0" smtClean="0">
                <a:solidFill>
                  <a:srgbClr val="0070C0"/>
                </a:solidFill>
              </a:rPr>
              <a:t>?»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5984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Конструирование –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вид продуктивной деятельности </a:t>
            </a:r>
          </a:p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етей дошкольного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возраста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раздел.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Userr\Desktop\Новая папка\big_6_20113516b1b9d62e_1263974327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5677" y="363557"/>
            <a:ext cx="8430016" cy="1164618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359" y="438412"/>
            <a:ext cx="814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– универсальный вид деятельности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828800"/>
            <a:ext cx="8195533" cy="47223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23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nabor-domiki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2" y="1929008"/>
            <a:ext cx="2855935" cy="2680569"/>
          </a:xfrm>
          <a:prstGeom prst="rect">
            <a:avLst/>
          </a:prstGeom>
        </p:spPr>
      </p:pic>
      <p:pic>
        <p:nvPicPr>
          <p:cNvPr id="18" name="Рисунок 17" descr="konstruktor_tomik_veselyjj_gorodok_76781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25" y="3369502"/>
            <a:ext cx="5305402" cy="30845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07497" y="2417523"/>
            <a:ext cx="463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часть – </a:t>
            </a:r>
            <a:r>
              <a:rPr lang="ru-RU" sz="3600" b="1" dirty="0" smtClean="0">
                <a:solidFill>
                  <a:srgbClr val="7030A0"/>
                </a:solidFill>
              </a:rPr>
              <a:t>целое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целое - </a:t>
            </a:r>
            <a:r>
              <a:rPr lang="ru-RU" sz="3600" b="1" dirty="0" smtClean="0">
                <a:solidFill>
                  <a:srgbClr val="7030A0"/>
                </a:solidFill>
              </a:rPr>
              <a:t>часть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5677" y="187890"/>
            <a:ext cx="8430016" cy="11148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359" y="275573"/>
            <a:ext cx="814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– сложный вид деятельности для детей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402915"/>
            <a:ext cx="8195533" cy="504798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23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39036" y="2016690"/>
          <a:ext cx="7816241" cy="425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30114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167" y="1578279"/>
            <a:ext cx="2567835" cy="255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-goda.jpg"/>
          <p:cNvPicPr>
            <a:picLocks noChangeAspect="1"/>
          </p:cNvPicPr>
          <p:nvPr/>
        </p:nvPicPr>
        <p:blipFill>
          <a:blip r:embed="rId9"/>
          <a:srcRect l="6772" r="13318"/>
          <a:stretch>
            <a:fillRect/>
          </a:stretch>
        </p:blipFill>
        <p:spPr>
          <a:xfrm>
            <a:off x="5598819" y="3970751"/>
            <a:ext cx="2825242" cy="217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5984" y="1785926"/>
            <a:ext cx="6357982" cy="4786346"/>
          </a:xfrm>
          <a:prstGeom prst="rect">
            <a:avLst/>
          </a:prstGeom>
          <a:solidFill>
            <a:srgbClr val="FFC000">
              <a:alpha val="65000"/>
            </a:srgbClr>
          </a:solidFill>
          <a:ln w="38100">
            <a:solidFill>
              <a:schemeClr val="accent3">
                <a:lumMod val="50000"/>
                <a:alpha val="8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Виды технического конструирования</a:t>
            </a:r>
          </a:p>
          <a:p>
            <a:pPr algn="ctr"/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000240"/>
            <a:ext cx="84296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раздел.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5286412" cy="714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C:\Users\Userr\Desktop\Новая папка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303" y="4572008"/>
            <a:ext cx="4834201" cy="181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3540" y="447052"/>
            <a:ext cx="69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Техническое  конструирования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518492"/>
            <a:ext cx="8258163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8619" y="1615857"/>
            <a:ext cx="7954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indent="-69850">
              <a:buFont typeface="Wingdings" pitchFamily="2" charset="2"/>
              <a:buChar char="Ø"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конструирование из строительных материалов;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конструирование из деталей конструкторов, имеющих разные способы крепления;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крупногабаритных модульных блоков;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 на базе компьютерных программ.</a:t>
            </a:r>
          </a:p>
          <a:p>
            <a:pPr marL="520700" indent="-698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 descr="J:\конструирование\Fotolia_36902418_XS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274" y="4459266"/>
            <a:ext cx="1934064" cy="15935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2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02" y="4509370"/>
            <a:ext cx="1601243" cy="1601243"/>
          </a:xfrm>
          <a:prstGeom prst="rect">
            <a:avLst/>
          </a:prstGeom>
        </p:spPr>
      </p:pic>
      <p:pic>
        <p:nvPicPr>
          <p:cNvPr id="16" name="Рисунок 15" descr="M_mod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948" y="4697260"/>
            <a:ext cx="2022060" cy="1415442"/>
          </a:xfrm>
          <a:prstGeom prst="rect">
            <a:avLst/>
          </a:prstGeom>
        </p:spPr>
      </p:pic>
      <p:pic>
        <p:nvPicPr>
          <p:cNvPr id="17" name="Рисунок 16" descr="konstruktor_gon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759" y="4492066"/>
            <a:ext cx="1986609" cy="1645687"/>
          </a:xfrm>
          <a:prstGeom prst="rect">
            <a:avLst/>
          </a:prstGeom>
        </p:spPr>
      </p:pic>
      <p:pic>
        <p:nvPicPr>
          <p:cNvPr id="18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3044" y="200416"/>
            <a:ext cx="1415443" cy="119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E0D32-C50C-49A2-B9B8-C4D104482F7E}"/>
</file>

<file path=customXml/itemProps2.xml><?xml version="1.0" encoding="utf-8"?>
<ds:datastoreItem xmlns:ds="http://schemas.openxmlformats.org/officeDocument/2006/customXml" ds:itemID="{A89A78ED-E5ED-4CD3-B505-7DA7E35A79E1}"/>
</file>

<file path=customXml/itemProps3.xml><?xml version="1.0" encoding="utf-8"?>
<ds:datastoreItem xmlns:ds="http://schemas.openxmlformats.org/officeDocument/2006/customXml" ds:itemID="{D0D0DEF3-7239-41D0-A391-9E6D936BDE25}"/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483</Words>
  <Application>Microsoft Office PowerPoint</Application>
  <PresentationFormat>Экран (4:3)</PresentationFormat>
  <Paragraphs>262</Paragraphs>
  <Slides>27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Corbel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38</cp:revision>
  <dcterms:created xsi:type="dcterms:W3CDTF">2016-04-27T17:53:07Z</dcterms:created>
  <dcterms:modified xsi:type="dcterms:W3CDTF">2016-04-28T09:33:32Z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