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15"/>
  </p:handoutMasterIdLst>
  <p:sldIdLst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D09"/>
    <a:srgbClr val="E95E33"/>
    <a:srgbClr val="F28308"/>
    <a:srgbClr val="E56709"/>
    <a:srgbClr val="E14F0D"/>
    <a:srgbClr val="E3390B"/>
    <a:srgbClr val="2D828B"/>
    <a:srgbClr val="329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461" autoAdjust="0"/>
  </p:normalViewPr>
  <p:slideViewPr>
    <p:cSldViewPr>
      <p:cViewPr>
        <p:scale>
          <a:sx n="107" d="100"/>
          <a:sy n="107" d="100"/>
        </p:scale>
        <p:origin x="-7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20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E30-3DF5-1A45-AE22-1B9E86FF14F8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2E3A6-51CB-C94F-AF0C-A1D402E0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3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28802"/>
            <a:ext cx="9144000" cy="2357454"/>
          </a:xfrm>
          <a:prstGeom prst="rect">
            <a:avLst/>
          </a:prstGeom>
          <a:solidFill>
            <a:srgbClr val="E55D09"/>
          </a:solidFill>
          <a:ln cmpd="tri">
            <a:noFill/>
            <a:prstDash val="solid"/>
          </a:ln>
          <a:effectLst>
            <a:innerShdw blurRad="63500" dist="38100" dir="16200000">
              <a:prstClr val="black">
                <a:alpha val="2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285720" y="2214554"/>
            <a:ext cx="2714644" cy="1809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/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101851"/>
            <a:ext cx="5643602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u="none" cap="all" spc="0">
                <a:ln w="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571876"/>
            <a:ext cx="5643602" cy="71438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2D828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286256"/>
            <a:ext cx="9144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1927214"/>
            <a:ext cx="9144000" cy="1588"/>
          </a:xfrm>
          <a:prstGeom prst="line">
            <a:avLst/>
          </a:prstGeom>
          <a:ln>
            <a:solidFill>
              <a:srgbClr val="2D8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0" y="1177716"/>
            <a:ext cx="9144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51031" y="2660195"/>
            <a:ext cx="2184022" cy="834998"/>
            <a:chOff x="551031" y="2660195"/>
            <a:chExt cx="2184022" cy="834998"/>
          </a:xfrm>
        </p:grpSpPr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31" y="2719865"/>
              <a:ext cx="2184022" cy="7753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447459" y="2660195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/>
                  </a:solidFill>
                  <a:latin typeface="TruthCYR Ultra" pitchFamily="50" charset="-52"/>
                </a:rPr>
                <a:t>2015</a:t>
              </a:r>
              <a:endParaRPr lang="ru-RU" sz="1400" dirty="0">
                <a:solidFill>
                  <a:schemeClr val="accent1"/>
                </a:solidFill>
                <a:latin typeface="TruthCYR Ultra" pitchFamily="50" charset="-5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E55D09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25" y="285728"/>
            <a:ext cx="1535917" cy="1023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/>
            <a:endParaRPr lang="ru-RU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7232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2A0A-D852-4BD0-B33F-8DE942E71BB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676-BFAD-485F-97E6-0D63B5BAD9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214027" y="432945"/>
            <a:ext cx="1314783" cy="557210"/>
            <a:chOff x="551031" y="2453481"/>
            <a:chExt cx="2184022" cy="1041712"/>
          </a:xfrm>
        </p:grpSpPr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31" y="2719865"/>
              <a:ext cx="2184022" cy="7753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369161" y="2453481"/>
              <a:ext cx="69602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/>
                  </a:solidFill>
                  <a:latin typeface="TruthCYR Ultra" pitchFamily="50" charset="-52"/>
                </a:rPr>
                <a:t>2015</a:t>
              </a:r>
              <a:endParaRPr lang="ru-RU" sz="1400" dirty="0">
                <a:solidFill>
                  <a:schemeClr val="accent1"/>
                </a:solidFill>
                <a:latin typeface="TruthCYR Ultra" pitchFamily="50" charset="-5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0" smtClean="0">
          <a:ln w="0"/>
          <a:solidFill>
            <a:schemeClr val="bg2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organizers/legal-documents/index.php?id_4=19468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8204" y="2276872"/>
            <a:ext cx="5643602" cy="147002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ГИА-2015</a:t>
            </a:r>
            <a:endParaRPr lang="ru-RU" sz="7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40932" y="4551015"/>
            <a:ext cx="3744416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/>
              <a:t>Фоминых </a:t>
            </a:r>
            <a:r>
              <a:rPr lang="ru-RU" sz="20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Сергей Александрович,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/>
              <a:t>директор ГАУ КО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/>
              <a:t>«Региональный центр оценки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600" dirty="0" smtClean="0"/>
              <a:t>качества образования «Эксперт»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уменьшение тестовой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части </a:t>
            </a:r>
            <a:r>
              <a:rPr lang="ru-RU" sz="3600" dirty="0"/>
              <a:t>ЕГЭ</a:t>
            </a:r>
          </a:p>
        </p:txBody>
      </p:sp>
      <p:pic>
        <p:nvPicPr>
          <p:cNvPr id="1026" name="Picture 2" descr="&amp;Bcy;&amp;lcy;&amp;acy;&amp;ncy;&amp;kcy; &amp;ocy;&amp;tcy;&amp;vcy;&amp;iecy;&amp;tcy;&amp;ocy;&amp;vcy; &amp;numero;1 &amp;IEcy;&amp;Gcy;&amp;Ecy;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 b="3977"/>
          <a:stretch/>
        </p:blipFill>
        <p:spPr bwMode="auto">
          <a:xfrm>
            <a:off x="4788024" y="1628800"/>
            <a:ext cx="3867052" cy="50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752203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/>
              <a:t>В </a:t>
            </a:r>
            <a:r>
              <a:rPr lang="ru-RU" dirty="0" err="1"/>
              <a:t>КИМах</a:t>
            </a:r>
            <a:r>
              <a:rPr lang="ru-RU" dirty="0"/>
              <a:t> ЕГЭ </a:t>
            </a:r>
            <a:r>
              <a:rPr lang="ru-RU" dirty="0" smtClean="0"/>
              <a:t>убирается </a:t>
            </a:r>
            <a:r>
              <a:rPr lang="ru-RU" dirty="0"/>
              <a:t>разделение на блоки (А, В, С). Остаётся простая порядковая нумерация. Сокращается количество заданий с выбором ответа (бывшая часть А).</a:t>
            </a:r>
          </a:p>
          <a:p>
            <a:pPr indent="361950" algn="just"/>
            <a:endParaRPr lang="ru-RU" dirty="0" smtClean="0"/>
          </a:p>
          <a:p>
            <a:pPr indent="361950" algn="just"/>
            <a:r>
              <a:rPr lang="ru-RU" dirty="0" smtClean="0"/>
              <a:t>Новый </a:t>
            </a:r>
            <a:r>
              <a:rPr lang="ru-RU" dirty="0"/>
              <a:t>формат бланка ответов №1 (теперь здесь будут задания типа А и В).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427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Технологические изменения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ечать </a:t>
            </a:r>
            <a:r>
              <a:rPr lang="ru-RU" sz="2000" dirty="0" err="1"/>
              <a:t>КИМов</a:t>
            </a:r>
            <a:r>
              <a:rPr lang="ru-RU" sz="2000" dirty="0"/>
              <a:t> в </a:t>
            </a:r>
            <a:r>
              <a:rPr lang="ru-RU" sz="2000" dirty="0" smtClean="0"/>
              <a:t>аудитории.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Видеонаблюдение </a:t>
            </a:r>
            <a:r>
              <a:rPr lang="ru-RU" sz="2000" dirty="0"/>
              <a:t>в режиме </a:t>
            </a:r>
            <a:r>
              <a:rPr lang="en-US" sz="2000" dirty="0"/>
              <a:t>on-line </a:t>
            </a:r>
            <a:r>
              <a:rPr lang="ru-RU" sz="2000" dirty="0"/>
              <a:t>в 80</a:t>
            </a:r>
            <a:r>
              <a:rPr lang="en-US" sz="2000" dirty="0"/>
              <a:t>%</a:t>
            </a:r>
            <a:r>
              <a:rPr lang="ru-RU" sz="2000" dirty="0"/>
              <a:t> </a:t>
            </a:r>
            <a:r>
              <a:rPr lang="ru-RU" sz="2000" dirty="0" smtClean="0"/>
              <a:t>ППЭ.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Доступ участников </a:t>
            </a:r>
          </a:p>
          <a:p>
            <a:r>
              <a:rPr lang="ru-RU" sz="2000" dirty="0" smtClean="0"/>
              <a:t>к </a:t>
            </a:r>
            <a:r>
              <a:rPr lang="ru-RU" sz="2000" dirty="0"/>
              <a:t>экзаменационным работам.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0"/>
          <a:stretch/>
        </p:blipFill>
        <p:spPr bwMode="auto">
          <a:xfrm rot="21439885">
            <a:off x="4074665" y="1660034"/>
            <a:ext cx="5102610" cy="49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772816"/>
            <a:ext cx="5004048" cy="50851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2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МИНИМАЛЬНЫЕ баллы по ЕГЭ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00808"/>
            <a:ext cx="7632848" cy="437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Распоряжение </a:t>
            </a:r>
            <a:r>
              <a:rPr lang="ru-RU" dirty="0">
                <a:hlinkClick r:id="rId2"/>
              </a:rPr>
              <a:t>об установлении минимального количества баллов по всем предметам единого государственного экзамена, необходимого для поступления в высшие учебные заведения. 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Документ </a:t>
            </a:r>
            <a:r>
              <a:rPr lang="ru-RU" sz="1600" dirty="0"/>
              <a:t>устанавливает минимальное количество баллов ЕГЭ, необходимое для поступления на обучение по программам </a:t>
            </a:r>
            <a:r>
              <a:rPr lang="ru-RU" sz="1600" dirty="0" err="1"/>
              <a:t>бакалавриата</a:t>
            </a:r>
            <a:r>
              <a:rPr lang="ru-RU" sz="1600" dirty="0"/>
              <a:t> и программам </a:t>
            </a:r>
            <a:r>
              <a:rPr lang="ru-RU" sz="1600" dirty="0" err="1"/>
              <a:t>специалитета</a:t>
            </a:r>
            <a:r>
              <a:rPr lang="ru-RU" sz="1600" dirty="0"/>
              <a:t> по всем учебным предметам. </a:t>
            </a:r>
            <a:r>
              <a:rPr lang="ru-RU" sz="1600" dirty="0" smtClean="0"/>
              <a:t>                       		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2014 году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русскому языку </a:t>
            </a:r>
            <a:r>
              <a:rPr lang="ru-RU" sz="1600" dirty="0" smtClean="0"/>
              <a:t>		36 </a:t>
            </a:r>
            <a:r>
              <a:rPr lang="ru-RU" sz="1600" dirty="0"/>
              <a:t>баллов, </a:t>
            </a:r>
            <a:r>
              <a:rPr lang="ru-RU" sz="1600" dirty="0" smtClean="0"/>
              <a:t>	36</a:t>
            </a:r>
            <a:endParaRPr lang="ru-RU" sz="1600" dirty="0"/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математике </a:t>
            </a:r>
            <a:r>
              <a:rPr lang="ru-RU" sz="1600" dirty="0" smtClean="0"/>
              <a:t>		27 </a:t>
            </a:r>
            <a:r>
              <a:rPr lang="ru-RU" sz="1600" dirty="0"/>
              <a:t>баллов; </a:t>
            </a:r>
            <a:r>
              <a:rPr lang="ru-RU" sz="1600" dirty="0" smtClean="0"/>
              <a:t>	24</a:t>
            </a:r>
            <a:endParaRPr lang="ru-RU" sz="1600" dirty="0"/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физике </a:t>
            </a:r>
            <a:r>
              <a:rPr lang="ru-RU" sz="1600" dirty="0" smtClean="0"/>
              <a:t>		36 </a:t>
            </a:r>
            <a:r>
              <a:rPr lang="ru-RU" sz="1600" dirty="0"/>
              <a:t>баллов; </a:t>
            </a:r>
            <a:r>
              <a:rPr lang="ru-RU" sz="1600" dirty="0" smtClean="0"/>
              <a:t>	36</a:t>
            </a:r>
            <a:endParaRPr lang="ru-RU" sz="1600" dirty="0"/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химии </a:t>
            </a:r>
            <a:r>
              <a:rPr lang="ru-RU" sz="1600" dirty="0" smtClean="0"/>
              <a:t>			36 </a:t>
            </a:r>
            <a:r>
              <a:rPr lang="ru-RU" sz="1600" dirty="0"/>
              <a:t>баллов; </a:t>
            </a:r>
            <a:r>
              <a:rPr lang="ru-RU" sz="1600" dirty="0" smtClean="0"/>
              <a:t>	36</a:t>
            </a:r>
            <a:endParaRPr lang="ru-RU" sz="1600" dirty="0"/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информатике и </a:t>
            </a:r>
            <a:r>
              <a:rPr lang="ru-RU" sz="1600" dirty="0" smtClean="0"/>
              <a:t>ИКТ 	40 </a:t>
            </a:r>
            <a:r>
              <a:rPr lang="ru-RU" sz="1600" dirty="0"/>
              <a:t>баллов; </a:t>
            </a:r>
            <a:r>
              <a:rPr lang="ru-RU" sz="1600" dirty="0" smtClean="0"/>
              <a:t>	40</a:t>
            </a:r>
            <a:endParaRPr lang="ru-RU" sz="1600" dirty="0"/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биологии </a:t>
            </a:r>
            <a:r>
              <a:rPr lang="ru-RU" sz="1600" dirty="0" smtClean="0"/>
              <a:t>		36 </a:t>
            </a:r>
            <a:r>
              <a:rPr lang="ru-RU" sz="1600" dirty="0"/>
              <a:t>баллов; </a:t>
            </a:r>
            <a:r>
              <a:rPr lang="ru-RU" sz="1600" dirty="0" smtClean="0"/>
              <a:t>	36</a:t>
            </a:r>
            <a:endParaRPr lang="ru-RU" sz="1600" dirty="0"/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истории </a:t>
            </a:r>
            <a:r>
              <a:rPr lang="ru-RU" sz="1600" dirty="0" smtClean="0"/>
              <a:t>		32 </a:t>
            </a:r>
            <a:r>
              <a:rPr lang="ru-RU" sz="1600" dirty="0"/>
              <a:t>балла; </a:t>
            </a:r>
            <a:r>
              <a:rPr lang="ru-RU" sz="1600" dirty="0" smtClean="0"/>
              <a:t>		32</a:t>
            </a:r>
            <a:endParaRPr lang="ru-RU" sz="1600" dirty="0"/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географии </a:t>
            </a:r>
            <a:r>
              <a:rPr lang="ru-RU" sz="1600" dirty="0" smtClean="0"/>
              <a:t>		37 </a:t>
            </a:r>
            <a:r>
              <a:rPr lang="ru-RU" sz="1600" dirty="0"/>
              <a:t>баллов; </a:t>
            </a:r>
            <a:r>
              <a:rPr lang="ru-RU" sz="1600" dirty="0" smtClean="0"/>
              <a:t>	37</a:t>
            </a:r>
            <a:endParaRPr lang="ru-RU" sz="1600" dirty="0"/>
          </a:p>
          <a:p>
            <a:r>
              <a:rPr lang="ru-RU" sz="1600" dirty="0" smtClean="0"/>
              <a:t>	по обществознанию 		42 балла; 		39</a:t>
            </a:r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литературе </a:t>
            </a:r>
            <a:r>
              <a:rPr lang="ru-RU" sz="1600" dirty="0" smtClean="0"/>
              <a:t>		32 </a:t>
            </a:r>
            <a:r>
              <a:rPr lang="ru-RU" sz="1600" dirty="0"/>
              <a:t>балла; </a:t>
            </a:r>
            <a:r>
              <a:rPr lang="ru-RU" sz="1600" dirty="0" smtClean="0"/>
              <a:t>		32</a:t>
            </a:r>
            <a:endParaRPr lang="ru-RU" sz="1600" dirty="0"/>
          </a:p>
          <a:p>
            <a:r>
              <a:rPr lang="ru-RU" sz="1600" dirty="0"/>
              <a:t>	</a:t>
            </a:r>
            <a:r>
              <a:rPr lang="ru-RU" sz="1600" dirty="0" smtClean="0"/>
              <a:t>по </a:t>
            </a:r>
            <a:r>
              <a:rPr lang="ru-RU" sz="1600" dirty="0"/>
              <a:t>иностранным языкам </a:t>
            </a:r>
            <a:r>
              <a:rPr lang="ru-RU" sz="1600" dirty="0" smtClean="0"/>
              <a:t>	22 </a:t>
            </a:r>
            <a:r>
              <a:rPr lang="ru-RU" sz="1600" dirty="0"/>
              <a:t>балла</a:t>
            </a:r>
            <a:r>
              <a:rPr lang="ru-RU" sz="1600" dirty="0" smtClean="0"/>
              <a:t>.		20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667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ЕГЭ в 2015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Выпускные экзамены в российских школах в 2015 году претерпят ряд изменений: 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Итоговое сочинение (изложение);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Профильный экзамен по математике; 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Устная часть экзамена по иностранным языкам;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Открытый банк заданий;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 smtClean="0"/>
              <a:t>Уменьшение тестовой части ЕГЭ;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ЕГЭ будет проводиться в две волны;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ечать </a:t>
            </a:r>
            <a:r>
              <a:rPr lang="ru-RU" sz="2400" dirty="0" err="1" smtClean="0"/>
              <a:t>КИМов</a:t>
            </a:r>
            <a:r>
              <a:rPr lang="ru-RU" sz="2400" dirty="0" smtClean="0"/>
              <a:t> в аудитории;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Видеонаблюдение в режиме </a:t>
            </a:r>
            <a:r>
              <a:rPr lang="en-US" sz="2400" dirty="0" smtClean="0"/>
              <a:t>on-line </a:t>
            </a:r>
            <a:r>
              <a:rPr lang="ru-RU" sz="2400" dirty="0" smtClean="0"/>
              <a:t>в 80</a:t>
            </a:r>
            <a:r>
              <a:rPr lang="en-US" sz="2400" dirty="0" smtClean="0"/>
              <a:t>%</a:t>
            </a:r>
            <a:r>
              <a:rPr lang="ru-RU" sz="2400" dirty="0" smtClean="0"/>
              <a:t> ППЭ;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Доступ участников к экзаменационным работам.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61976" cy="1143000"/>
          </a:xfrm>
        </p:spPr>
        <p:txBody>
          <a:bodyPr>
            <a:normAutofit/>
          </a:bodyPr>
          <a:lstStyle/>
          <a:p>
            <a:r>
              <a:rPr lang="ru-RU" sz="3600" dirty="0"/>
              <a:t>"Президентское сочинение"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741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400" dirty="0"/>
              <a:t> </a:t>
            </a:r>
            <a:r>
              <a:rPr lang="ru-RU" dirty="0" smtClean="0"/>
              <a:t>Начиная </a:t>
            </a:r>
            <a:r>
              <a:rPr lang="ru-RU" dirty="0"/>
              <a:t>с 2014/2015 учебного года, в число выпускных экзаменов в российских школах вернется сочинение. Соответствующее поручение президент РФ Владимир Путин дал правительству в декабре 2013 года</a:t>
            </a:r>
            <a:r>
              <a:rPr lang="ru-RU" dirty="0" smtClean="0"/>
              <a:t>.</a:t>
            </a:r>
          </a:p>
          <a:p>
            <a:pPr indent="447675" algn="just"/>
            <a:endParaRPr lang="ru-RU" dirty="0"/>
          </a:p>
          <a:p>
            <a:pPr indent="447675" algn="just"/>
            <a:r>
              <a:rPr lang="ru-RU" dirty="0" smtClean="0"/>
              <a:t>Дата проведения сочинения: </a:t>
            </a:r>
            <a:r>
              <a:rPr lang="ru-RU" b="1" dirty="0" smtClean="0"/>
              <a:t>3 декабря 2014 года.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Тематические </a:t>
            </a:r>
            <a:r>
              <a:rPr lang="ru-RU" dirty="0"/>
              <a:t>направления сочинений: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Недаром помнит вся Россия…" (к 200-летнему юбилею М.Ю. Лермонтова),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Вопросы, заданные человечеству войной",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Человек и природа в отечественной и мировой литературе",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Спор поколений: вместе и врозь" </a:t>
            </a:r>
            <a:endParaRPr lang="ru-RU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"</a:t>
            </a:r>
            <a:r>
              <a:rPr lang="ru-RU" dirty="0"/>
              <a:t>Чем </a:t>
            </a:r>
            <a:r>
              <a:rPr lang="ru-RU" dirty="0" smtClean="0"/>
              <a:t>люди живы</a:t>
            </a:r>
            <a:r>
              <a:rPr lang="ru-RU" dirty="0"/>
              <a:t>?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83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61976" cy="1143000"/>
          </a:xfrm>
        </p:spPr>
        <p:txBody>
          <a:bodyPr>
            <a:normAutofit/>
          </a:bodyPr>
          <a:lstStyle/>
          <a:p>
            <a:r>
              <a:rPr lang="ru-RU" sz="3600" dirty="0"/>
              <a:t>"Президентское сочинение"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600" b="1" dirty="0" smtClean="0"/>
              <a:t>Критерии </a:t>
            </a:r>
            <a:r>
              <a:rPr lang="ru-RU" sz="1600" b="1" dirty="0"/>
              <a:t>оценивания итогового сочинения организациями ,  реализующими образовательные программы среднего общего образования </a:t>
            </a:r>
            <a:endParaRPr lang="ru-RU" sz="1600" b="1" dirty="0" smtClean="0"/>
          </a:p>
          <a:p>
            <a:pPr indent="361950" algn="just"/>
            <a:endParaRPr lang="ru-RU" sz="1600" dirty="0"/>
          </a:p>
          <a:p>
            <a:pPr indent="361950" algn="just"/>
            <a:r>
              <a:rPr lang="ru-RU" sz="1600" dirty="0" smtClean="0"/>
              <a:t>Сочинение </a:t>
            </a:r>
            <a:r>
              <a:rPr lang="ru-RU" sz="1600" dirty="0"/>
              <a:t>оценивается по пяти критериям .  Критерии </a:t>
            </a:r>
            <a:r>
              <a:rPr lang="ru-RU" sz="1600" dirty="0" smtClean="0"/>
              <a:t>№ </a:t>
            </a:r>
            <a:r>
              <a:rPr lang="ru-RU" sz="1600" dirty="0"/>
              <a:t>1  и </a:t>
            </a:r>
            <a:r>
              <a:rPr lang="ru-RU" sz="1600" dirty="0" smtClean="0"/>
              <a:t>№ </a:t>
            </a:r>
            <a:r>
              <a:rPr lang="ru-RU" sz="1600" dirty="0"/>
              <a:t>2  являются основными .  Для получения « зачета »  за итоговое сочинение необходимо получить </a:t>
            </a:r>
            <a:r>
              <a:rPr lang="ru-RU" sz="1600" dirty="0" smtClean="0"/>
              <a:t>«зачет»  </a:t>
            </a:r>
            <a:r>
              <a:rPr lang="ru-RU" sz="1600" dirty="0"/>
              <a:t>по критериям </a:t>
            </a:r>
            <a:r>
              <a:rPr lang="ru-RU" sz="1600" dirty="0" smtClean="0"/>
              <a:t>№ </a:t>
            </a:r>
            <a:r>
              <a:rPr lang="ru-RU" sz="1600" dirty="0"/>
              <a:t>1  </a:t>
            </a:r>
            <a:r>
              <a:rPr lang="ru-RU" sz="1600" dirty="0" smtClean="0"/>
              <a:t>и №2 (выставление «незачета»  </a:t>
            </a:r>
            <a:r>
              <a:rPr lang="ru-RU" sz="1600" dirty="0"/>
              <a:t>по одному из этих критериев автоматически ведет к </a:t>
            </a:r>
            <a:r>
              <a:rPr lang="ru-RU" sz="1600" dirty="0" smtClean="0"/>
              <a:t>«незачету»  </a:t>
            </a:r>
            <a:r>
              <a:rPr lang="ru-RU" sz="1600" dirty="0"/>
              <a:t>за работу в </a:t>
            </a:r>
            <a:r>
              <a:rPr lang="ru-RU" sz="1600" dirty="0" smtClean="0"/>
              <a:t>целом),  </a:t>
            </a:r>
            <a:r>
              <a:rPr lang="ru-RU" sz="1600" dirty="0"/>
              <a:t>а также дополнительно </a:t>
            </a:r>
            <a:r>
              <a:rPr lang="ru-RU" sz="1600" dirty="0" smtClean="0"/>
              <a:t>«зачет»  </a:t>
            </a:r>
            <a:r>
              <a:rPr lang="ru-RU" sz="1600" dirty="0"/>
              <a:t>хотя бы по одному из других </a:t>
            </a:r>
            <a:r>
              <a:rPr lang="ru-RU" sz="1600" dirty="0" smtClean="0"/>
              <a:t>критериев. При </a:t>
            </a:r>
            <a:r>
              <a:rPr lang="ru-RU" sz="1600" dirty="0"/>
              <a:t>выставлении оценки учитывается объем сочинения .  Рекомендуемое количество слов – </a:t>
            </a:r>
            <a:r>
              <a:rPr lang="ru-RU" sz="1600" b="1" dirty="0"/>
              <a:t>350</a:t>
            </a:r>
            <a:r>
              <a:rPr lang="ru-RU" sz="1600" dirty="0"/>
              <a:t>.  Если в сочинении менее </a:t>
            </a:r>
            <a:r>
              <a:rPr lang="ru-RU" sz="1600" b="1" dirty="0"/>
              <a:t>250 </a:t>
            </a:r>
            <a:r>
              <a:rPr lang="ru-RU" sz="1600" dirty="0"/>
              <a:t> слов </a:t>
            </a:r>
            <a:r>
              <a:rPr lang="ru-RU" sz="1600" dirty="0" smtClean="0"/>
              <a:t>(в </a:t>
            </a:r>
            <a:r>
              <a:rPr lang="ru-RU" sz="1600" dirty="0"/>
              <a:t>подсчёт включаются все слова ,  в том числе и </a:t>
            </a:r>
            <a:r>
              <a:rPr lang="ru-RU" sz="1600" dirty="0" smtClean="0"/>
              <a:t>служебные),  </a:t>
            </a:r>
            <a:r>
              <a:rPr lang="ru-RU" sz="1600" dirty="0"/>
              <a:t>то такая работа считается невыполненной и оценивается 0  баллов .  Максимальное количество слов в сочинении не </a:t>
            </a:r>
            <a:r>
              <a:rPr lang="ru-RU" sz="1600" dirty="0" smtClean="0"/>
              <a:t>устанавливается:  </a:t>
            </a:r>
            <a:r>
              <a:rPr lang="ru-RU" sz="1600" dirty="0"/>
              <a:t>в определении объема своего сочинения выпускник должен исходить из того ,  что на всю работу отводится </a:t>
            </a:r>
            <a:r>
              <a:rPr lang="ru-RU" sz="1600" b="1" dirty="0"/>
              <a:t>3  часа 55  минут </a:t>
            </a:r>
            <a:r>
              <a:rPr lang="ru-RU" sz="1600" dirty="0"/>
              <a:t>.  </a:t>
            </a:r>
            <a:endParaRPr lang="ru-RU" sz="1600" dirty="0" smtClean="0"/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1 </a:t>
            </a:r>
            <a:r>
              <a:rPr lang="ru-RU" sz="1600" b="1" dirty="0" smtClean="0"/>
              <a:t>«Соответствие теме» </a:t>
            </a:r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2 </a:t>
            </a:r>
            <a:r>
              <a:rPr lang="ru-RU" sz="1600" b="1" dirty="0" smtClean="0"/>
              <a:t>«Аргументация.  </a:t>
            </a:r>
            <a:r>
              <a:rPr lang="ru-RU" sz="1600" b="1" dirty="0"/>
              <a:t>Привлечение литературного </a:t>
            </a:r>
            <a:r>
              <a:rPr lang="ru-RU" sz="1600" b="1" dirty="0" smtClean="0"/>
              <a:t>материала»</a:t>
            </a:r>
            <a:r>
              <a:rPr lang="ru-RU" sz="1600" dirty="0" smtClean="0"/>
              <a:t> </a:t>
            </a:r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3 </a:t>
            </a:r>
            <a:r>
              <a:rPr lang="ru-RU" sz="1600" b="1" dirty="0" smtClean="0"/>
              <a:t>«Композиция» </a:t>
            </a:r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4 </a:t>
            </a:r>
            <a:r>
              <a:rPr lang="ru-RU" sz="1600" b="1" dirty="0" smtClean="0"/>
              <a:t>«Качество речи» </a:t>
            </a:r>
          </a:p>
          <a:p>
            <a:pPr indent="361950" algn="just"/>
            <a:r>
              <a:rPr lang="ru-RU" sz="1600" dirty="0" smtClean="0"/>
              <a:t>Критерий № </a:t>
            </a:r>
            <a:r>
              <a:rPr lang="ru-RU" sz="1600" dirty="0"/>
              <a:t>5 </a:t>
            </a:r>
            <a:r>
              <a:rPr lang="ru-RU" sz="1600" b="1" dirty="0" smtClean="0"/>
              <a:t>«Грамотность»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0049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61976" cy="1143000"/>
          </a:xfrm>
        </p:spPr>
        <p:txBody>
          <a:bodyPr>
            <a:normAutofit/>
          </a:bodyPr>
          <a:lstStyle/>
          <a:p>
            <a:r>
              <a:rPr lang="ru-RU" sz="3600" dirty="0"/>
              <a:t>"Президентское сочинение"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765" y="1705446"/>
            <a:ext cx="774107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1" dirty="0"/>
              <a:t>Рекомендации по организации и проведению итогового сочинения (изложения) в выпускных классах организаций, реализующих образовательные программы среднего общего образования</a:t>
            </a:r>
            <a:endParaRPr lang="ru-RU" dirty="0"/>
          </a:p>
          <a:p>
            <a:pPr marL="0" lvl="1" algn="just"/>
            <a:r>
              <a:rPr lang="ru-RU" sz="1400" dirty="0" smtClean="0"/>
              <a:t>3.3. Образовательные </a:t>
            </a:r>
            <a:r>
              <a:rPr lang="ru-RU" sz="1400" dirty="0"/>
              <a:t>организации, реализующие образовательные  программы среднего общего образования (далее  - образовательные организации), осуществляют следующие функции в рамках проведения итогового сочинения (изложения):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организуют проверку итоговых сочинений (изложений) обучающихся;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организуют проведение итогового сочинения (изложения) в   соответствии с требованиями настоящих Рекомендаций;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формируют составы комиссий образовательных организаций;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обеспечивают подготовку и отбор работников, входящих в комиссии образовательных организаций и привлекаемых к проведению итогового сочинения (изложения) в соответствии с требованиями настоящего Регламента;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обеспечивают техническое обеспечение для проведения итогового сочинения (изложения) в соответствии с </a:t>
            </a:r>
            <a:r>
              <a:rPr lang="ru-RU" sz="1400" b="1" dirty="0"/>
              <a:t>Техническим регламентом проведения итогового сочинения (изложения);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 получают темы (тексты изложений) и обеспечивают информационную безопасность при проведении итогового сочинения (изложения);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предоставляют сведения для внесения в региональные информационные системы;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информируют обучающихся и их родителей (законных представителей) о сроках проведения итогового сочинения (изложения), о времени и месте ознакомления с результатами итогового сочинения (изложения). </a:t>
            </a:r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343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профильный экзамен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 </a:t>
            </a:r>
            <a:r>
              <a:rPr lang="ru-RU" sz="3600" dirty="0"/>
              <a:t>математике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361" y="1816363"/>
            <a:ext cx="77410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/>
              <a:t>ЕГЭ </a:t>
            </a:r>
            <a:r>
              <a:rPr lang="ru-RU" dirty="0"/>
              <a:t>по математике в новом учебном году в соответствии с Концепцией развития математического образования в РФ, утвержденной Правительством в декабре 2013 года, будет разделен на два уровня: </a:t>
            </a:r>
            <a:r>
              <a:rPr lang="ru-RU" b="1" dirty="0"/>
              <a:t>базовый и профильный.</a:t>
            </a:r>
            <a:r>
              <a:rPr lang="ru-RU" dirty="0"/>
              <a:t> Выбор возможности </a:t>
            </a:r>
            <a:r>
              <a:rPr lang="ru-RU" dirty="0" smtClean="0"/>
              <a:t>прохождения уровня экзамена </a:t>
            </a:r>
            <a:r>
              <a:rPr lang="ru-RU" dirty="0"/>
              <a:t>по математике </a:t>
            </a:r>
            <a:r>
              <a:rPr lang="ru-RU" dirty="0" smtClean="0"/>
              <a:t>остается </a:t>
            </a:r>
            <a:r>
              <a:rPr lang="ru-RU" dirty="0"/>
              <a:t>за </a:t>
            </a:r>
            <a:r>
              <a:rPr lang="ru-RU" dirty="0" smtClean="0"/>
              <a:t>обучаемыми. </a:t>
            </a:r>
            <a:r>
              <a:rPr lang="ru-RU" dirty="0"/>
              <a:t>Для получения аттестата об окончании школы достаточно будет сдать предмет на </a:t>
            </a:r>
            <a:r>
              <a:rPr lang="ru-RU" b="1" dirty="0"/>
              <a:t>базовом уровне</a:t>
            </a:r>
            <a:r>
              <a:rPr lang="ru-RU" dirty="0"/>
              <a:t>, доказав владение "математикой для жизни". </a:t>
            </a:r>
          </a:p>
          <a:p>
            <a:pPr indent="447675" algn="just"/>
            <a:endParaRPr lang="ru-RU" b="1" dirty="0" smtClean="0"/>
          </a:p>
          <a:p>
            <a:pPr indent="447675" algn="just"/>
            <a:r>
              <a:rPr lang="ru-RU" b="1" dirty="0" smtClean="0"/>
              <a:t>БАЗОВЫЙ УРОВЕНЬ – </a:t>
            </a:r>
            <a:r>
              <a:rPr lang="ru-RU" dirty="0" smtClean="0"/>
              <a:t>для получение аттестата, поступления в вуз, в котором математика </a:t>
            </a:r>
            <a:r>
              <a:rPr lang="ru-RU" b="1" u="sng" dirty="0" smtClean="0"/>
              <a:t>не включена </a:t>
            </a:r>
            <a:r>
              <a:rPr lang="ru-RU" dirty="0" smtClean="0"/>
              <a:t>в перечень вступительных испытаний. </a:t>
            </a:r>
            <a:endParaRPr lang="ru-RU" b="1" dirty="0" smtClean="0"/>
          </a:p>
          <a:p>
            <a:pPr indent="447675" algn="just"/>
            <a:r>
              <a:rPr lang="ru-RU" b="1" dirty="0" smtClean="0"/>
              <a:t>ПРОФИЛЬНЫЙ УРОВЕНЬ – </a:t>
            </a:r>
            <a:r>
              <a:rPr lang="ru-RU" dirty="0" smtClean="0"/>
              <a:t>для</a:t>
            </a:r>
            <a:r>
              <a:rPr lang="ru-RU" b="1" dirty="0" smtClean="0"/>
              <a:t> </a:t>
            </a:r>
            <a:r>
              <a:rPr lang="ru-RU" dirty="0"/>
              <a:t>поступления в вуз, в котором математика </a:t>
            </a:r>
            <a:r>
              <a:rPr lang="ru-RU" b="1" u="sng" dirty="0" smtClean="0"/>
              <a:t>включена</a:t>
            </a:r>
            <a:r>
              <a:rPr lang="ru-RU" dirty="0" smtClean="0"/>
              <a:t> </a:t>
            </a:r>
            <a:r>
              <a:rPr lang="ru-RU" dirty="0"/>
              <a:t>в перечень вступительных испытаний. </a:t>
            </a:r>
            <a:endParaRPr lang="ru-RU" dirty="0" smtClean="0"/>
          </a:p>
          <a:p>
            <a:pPr indent="447675" algn="just"/>
            <a:r>
              <a:rPr lang="ru-RU" dirty="0" smtClean="0"/>
              <a:t>Профильный </a:t>
            </a:r>
            <a:r>
              <a:rPr lang="ru-RU" dirty="0"/>
              <a:t>ЕГЭ по </a:t>
            </a:r>
            <a:r>
              <a:rPr lang="ru-RU" dirty="0" smtClean="0"/>
              <a:t>математике </a:t>
            </a:r>
            <a:r>
              <a:rPr lang="ru-RU" dirty="0"/>
              <a:t>по уровню сложности </a:t>
            </a:r>
            <a:r>
              <a:rPr lang="ru-RU" dirty="0" smtClean="0"/>
              <a:t>аналогичен </a:t>
            </a:r>
            <a:r>
              <a:rPr lang="ru-RU" dirty="0"/>
              <a:t>ЕГЭ 2014 года. </a:t>
            </a:r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267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ИНОСТРАННЫЕ ЯЗЫКИ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765" y="1705446"/>
            <a:ext cx="77410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/>
              <a:t>На ЕГЭ по иностранным языкам участникам теперь придется не только сдавать </a:t>
            </a:r>
            <a:r>
              <a:rPr lang="ru-RU" b="1" dirty="0"/>
              <a:t>письменный экзамен</a:t>
            </a:r>
            <a:r>
              <a:rPr lang="ru-RU" dirty="0"/>
              <a:t>, но и демонстрировать свое </a:t>
            </a:r>
            <a:r>
              <a:rPr lang="ru-RU" b="1" dirty="0"/>
              <a:t>умение говорить</a:t>
            </a:r>
            <a:r>
              <a:rPr lang="ru-RU" dirty="0"/>
              <a:t>. Раздел, содержащий устные ответы на задания, пока будет добровольным, однако претендентам на высокие баллы сдавать его придется. </a:t>
            </a:r>
          </a:p>
          <a:p>
            <a:pPr indent="361950" algn="just"/>
            <a:endParaRPr lang="ru-RU" dirty="0"/>
          </a:p>
          <a:p>
            <a:pPr indent="361950" algn="just"/>
            <a:r>
              <a:rPr lang="ru-RU" dirty="0"/>
              <a:t>"Максимальный балл (</a:t>
            </a:r>
            <a:r>
              <a:rPr lang="ru-RU" b="1" dirty="0"/>
              <a:t>100</a:t>
            </a:r>
            <a:r>
              <a:rPr lang="ru-RU" dirty="0"/>
              <a:t>) можно получить, если выпускник сдает и письменную часть, которая оценивается максимум в </a:t>
            </a:r>
            <a:r>
              <a:rPr lang="ru-RU" b="1" dirty="0"/>
              <a:t>80</a:t>
            </a:r>
            <a:r>
              <a:rPr lang="ru-RU" dirty="0"/>
              <a:t> баллов, и устную часть, которая оценивается максимум в </a:t>
            </a:r>
            <a:r>
              <a:rPr lang="ru-RU" b="1" dirty="0"/>
              <a:t>20</a:t>
            </a:r>
            <a:r>
              <a:rPr lang="ru-RU" dirty="0"/>
              <a:t> баллов", — пояснили в </a:t>
            </a:r>
            <a:r>
              <a:rPr lang="ru-RU" dirty="0" err="1"/>
              <a:t>Рособрнадзоре</a:t>
            </a:r>
            <a:r>
              <a:rPr lang="ru-RU" dirty="0"/>
              <a:t>.</a:t>
            </a:r>
          </a:p>
          <a:p>
            <a:pPr indent="447675" algn="just"/>
            <a:r>
              <a:rPr lang="ru-RU" dirty="0"/>
              <a:t> </a:t>
            </a:r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762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Открытый банк заданий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765" y="1855271"/>
            <a:ext cx="78526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/>
              <a:t> </a:t>
            </a:r>
            <a:r>
              <a:rPr lang="ru-RU" dirty="0" smtClean="0"/>
              <a:t>Формироваться </a:t>
            </a:r>
            <a:r>
              <a:rPr lang="ru-RU" dirty="0"/>
              <a:t>контрольные измерительные материалы (КИМ) ЕГЭ на 2015 год будут частично из открытого банка заданий. Банк будет дополнен новыми заданиями, доступ к нему будет осуществляться на сайте Федерального института педагогических измерений (ФИПИ), занимающегося разработкой экзаменационных заданий. </a:t>
            </a:r>
          </a:p>
          <a:p>
            <a:pPr indent="361950"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indent="361950" algn="just"/>
            <a:r>
              <a:rPr lang="ru-RU" dirty="0" smtClean="0"/>
              <a:t>По информации </a:t>
            </a:r>
            <a:r>
              <a:rPr lang="ru-RU" dirty="0" err="1" smtClean="0"/>
              <a:t>Рособрнадзора</a:t>
            </a:r>
            <a:r>
              <a:rPr lang="ru-RU" dirty="0" smtClean="0"/>
              <a:t>, свой комплект </a:t>
            </a:r>
            <a:r>
              <a:rPr lang="ru-RU" dirty="0"/>
              <a:t>КИМ, как и в 2014 году, будет разработан для каждого из часовых поясов России, поэтому воспользоваться ими выпускники из других часовых поясов не смогут. </a:t>
            </a:r>
          </a:p>
          <a:p>
            <a:pPr indent="447675" algn="just"/>
            <a:r>
              <a:rPr lang="ru-RU" dirty="0"/>
              <a:t> </a:t>
            </a:r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 smtClean="0"/>
          </a:p>
          <a:p>
            <a:pPr indent="447675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5715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Изменения </a:t>
            </a:r>
            <a:r>
              <a:rPr lang="ru-RU" sz="3600" dirty="0" smtClean="0"/>
              <a:t>процедуры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3454" y="170080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/>
              <a:t>Традиционные </a:t>
            </a:r>
            <a:r>
              <a:rPr lang="ru-RU" b="1" dirty="0"/>
              <a:t>три волны ЕГЭ </a:t>
            </a:r>
            <a:r>
              <a:rPr lang="ru-RU" dirty="0"/>
              <a:t>(досрочная, основная и дополнительная) уйдут в историю, и с нового учебного года будут упразднены, проводить экзамены будут в </a:t>
            </a:r>
            <a:r>
              <a:rPr lang="ru-RU" b="1" dirty="0"/>
              <a:t>апреле и мае-июне</a:t>
            </a:r>
            <a:r>
              <a:rPr lang="ru-RU" dirty="0"/>
              <a:t>. Ранее экзамен в основную волну сдавали в России выпускники текущего года, а состав участников досрочной и дополнительной волн был регламентирован. </a:t>
            </a:r>
          </a:p>
          <a:p>
            <a:pPr indent="361950" algn="just"/>
            <a:r>
              <a:rPr lang="ru-RU" dirty="0" smtClean="0"/>
              <a:t>В </a:t>
            </a:r>
            <a:r>
              <a:rPr lang="ru-RU" dirty="0"/>
              <a:t>соответствии с новым порядком, сдавать ЕГЭ все выпускники текущего и предыдущих лет смогут с апреля по июнь, при этом </a:t>
            </a:r>
            <a:r>
              <a:rPr lang="ru-RU" b="1" dirty="0"/>
              <a:t>русский язык и математика являются обязательными предметами</a:t>
            </a:r>
            <a:r>
              <a:rPr lang="ru-RU" dirty="0"/>
              <a:t>, а по остальным предметам надо будет определиться с выбором до 1 марта, как и в 2014 году. ЕГЭ в июле проводиться не </a:t>
            </a:r>
            <a:r>
              <a:rPr lang="ru-RU" dirty="0" smtClean="0"/>
              <a:t>будет.</a:t>
            </a:r>
            <a:endParaRPr lang="ru-RU" dirty="0"/>
          </a:p>
          <a:p>
            <a:pPr indent="361950" algn="just"/>
            <a:r>
              <a:rPr lang="ru-RU" dirty="0" smtClean="0"/>
              <a:t>Обучающиеся </a:t>
            </a:r>
            <a:r>
              <a:rPr lang="ru-RU" dirty="0"/>
              <a:t>получат возможность сдать ЕГЭ по отдельным предметам сразу, как только закончат их изучать, например, сдать ЕГЭ по географии можно будет после 10 класса. </a:t>
            </a:r>
          </a:p>
          <a:p>
            <a:pPr indent="361950" algn="just"/>
            <a:r>
              <a:rPr lang="ru-RU" dirty="0" smtClean="0"/>
              <a:t>Пересдать </a:t>
            </a:r>
            <a:r>
              <a:rPr lang="ru-RU" dirty="0"/>
              <a:t>неудовлетворительный результат по любому предмету можно будет в независимых центрах проведения ЕГЭ, которые будут работать круглогодично. Там же в течение года можно будет пересдать и любой другой предмет для получения более высокого балла. </a:t>
            </a:r>
          </a:p>
        </p:txBody>
      </p:sp>
    </p:spTree>
    <p:extLst>
      <p:ext uri="{BB962C8B-B14F-4D97-AF65-F5344CB8AC3E}">
        <p14:creationId xmlns:p14="http://schemas.microsoft.com/office/powerpoint/2010/main" val="39939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wipe/>
      </p:transition>
    </mc:Choice>
    <mc:Fallback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207153-B835-47F8-9562-BE1A612D2C81}"/>
</file>

<file path=customXml/itemProps2.xml><?xml version="1.0" encoding="utf-8"?>
<ds:datastoreItem xmlns:ds="http://schemas.openxmlformats.org/officeDocument/2006/customXml" ds:itemID="{6FED992B-7631-4606-B2C7-7F5A0375B3A5}"/>
</file>

<file path=customXml/itemProps3.xml><?xml version="1.0" encoding="utf-8"?>
<ds:datastoreItem xmlns:ds="http://schemas.openxmlformats.org/officeDocument/2006/customXml" ds:itemID="{D038780E-F47E-4A47-BA82-ADC1CB2A8160}"/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420</TotalTime>
  <Words>734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CSC(2)</vt:lpstr>
      <vt:lpstr>ГИА-2015</vt:lpstr>
      <vt:lpstr>ЕГЭ в 2015 году</vt:lpstr>
      <vt:lpstr>"Президентское сочинение"</vt:lpstr>
      <vt:lpstr>"Президентское сочинение"</vt:lpstr>
      <vt:lpstr>"Президентское сочинение"</vt:lpstr>
      <vt:lpstr>профильный экзамен  по математике</vt:lpstr>
      <vt:lpstr>ИНОСТРАННЫЕ ЯЗЫКИ</vt:lpstr>
      <vt:lpstr>Открытый банк заданий</vt:lpstr>
      <vt:lpstr>Изменения процедуры</vt:lpstr>
      <vt:lpstr>уменьшение тестовой  части ЕГЭ</vt:lpstr>
      <vt:lpstr>Технологические изменения</vt:lpstr>
      <vt:lpstr>МИНИМАЛЬНЫЕ баллы по ЕГЭ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ГИА-2015</dc:title>
  <dc:creator>рнп</dc:creator>
  <cp:lastModifiedBy>ege02</cp:lastModifiedBy>
  <cp:revision>19</cp:revision>
  <cp:lastPrinted>2014-09-26T05:10:05Z</cp:lastPrinted>
  <dcterms:created xsi:type="dcterms:W3CDTF">2014-09-26T00:09:57Z</dcterms:created>
  <dcterms:modified xsi:type="dcterms:W3CDTF">2014-12-04T08:59:11Z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TC300097049990</vt:lpwstr>
  </property>
  <property fmtid="{D5CDD505-2E9C-101B-9397-08002B2CF9AE}" pid="3" name="ContentTypeId">
    <vt:lpwstr>0x010100533E0A40001E814E995471E0489B1028</vt:lpwstr>
  </property>
</Properties>
</file>